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76" r:id="rId5"/>
    <p:sldId id="278" r:id="rId6"/>
    <p:sldId id="258" r:id="rId7"/>
    <p:sldId id="280" r:id="rId8"/>
    <p:sldId id="281" r:id="rId9"/>
    <p:sldId id="282" r:id="rId10"/>
    <p:sldId id="279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FF00"/>
    <a:srgbClr val="FFFF00"/>
    <a:srgbClr val="0066FF"/>
    <a:srgbClr val="FF0066"/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30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7650" name="页眉占位符 276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sz="1200" dirty="0"/>
          </a:p>
        </p:txBody>
      </p:sp>
      <p:sp>
        <p:nvSpPr>
          <p:cNvPr id="27651" name="日期占位符 2765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>
              <a:ea typeface="宋体" panose="02010600030101010101" pitchFamily="2" charset="-122"/>
            </a:endParaRPr>
          </a:p>
        </p:txBody>
      </p:sp>
      <p:sp>
        <p:nvSpPr>
          <p:cNvPr id="27652" name="幻灯片图像占位符 27651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7653" name="文本占位符 27652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7654" name="页脚占位符 2765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sz="1200" dirty="0"/>
          </a:p>
        </p:txBody>
      </p:sp>
      <p:sp>
        <p:nvSpPr>
          <p:cNvPr id="27655" name="灯片编号占位符 2765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sz="1200" dirty="0"/>
            </a:fld>
            <a:endParaRPr 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r>
              <a:rPr lang="zh-CN" dirty="0"/>
              <a:t>绿色圃中小学教育网http://www.lspjy.com</a:t>
            </a:r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  <p:transition spd="med">
    <p:dissolve/>
  </p:transition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r>
              <a:rPr lang="zh-CN" dirty="0"/>
              <a:t>绿色圃中小学教育网http://www.lspjy.com</a:t>
            </a:r>
            <a:endParaRPr 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  <p:transition spd="med">
    <p:dissolve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r>
              <a:rPr lang="zh-CN" dirty="0"/>
              <a:t>绿色圃中小学教育网http://www.lspjy.com</a:t>
            </a:r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  <p:transition spd="med">
    <p:dissolve/>
  </p:transition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r>
              <a:rPr lang="zh-CN" dirty="0"/>
              <a:t>绿色圃中小学教育网http://www.lspjy.com</a:t>
            </a:r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  <p:transition spd="med">
    <p:dissolve/>
  </p:transition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r>
              <a:rPr lang="zh-CN" dirty="0"/>
              <a:t>绿色圃中小学教育网http://www.lspjy.com</a:t>
            </a:r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  <p:transition spd="med">
    <p:dissolve/>
  </p:transition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r>
              <a:rPr lang="zh-CN" dirty="0"/>
              <a:t>绿色圃中小学教育网http://www.lspjy.com</a:t>
            </a:r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  <p:transition spd="med">
    <p:dissolve/>
  </p:transition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r>
              <a:rPr lang="zh-CN" dirty="0"/>
              <a:t>绿色圃中小学教育网http://www.lspjy.com</a:t>
            </a:r>
            <a:endParaRPr 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  <p:transition spd="med">
    <p:dissolve/>
  </p:transition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r>
              <a:rPr lang="zh-CN" dirty="0"/>
              <a:t>绿色圃中小学教育网http://www.lspjy.com</a:t>
            </a:r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  <p:transition spd="med">
    <p:dissolve/>
  </p:transition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r>
              <a:rPr lang="zh-CN" dirty="0"/>
              <a:t>绿色圃中小学教育网http://www.lspjy.com</a:t>
            </a:r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  <p:transition spd="med">
    <p:dissolve/>
  </p:transition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r>
              <a:rPr lang="zh-CN" dirty="0"/>
              <a:t>绿色圃中小学教育网http://www.lspjy.com</a:t>
            </a:r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  <p:transition spd="med">
    <p:dissolve/>
  </p:transition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/>
            <a:r>
              <a:rPr lang="zh-CN" dirty="0"/>
              <a:t>绿色圃中小学教育网http://www.lspjy.com</a:t>
            </a:r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dirty="0"/>
            </a:fld>
            <a:endParaRPr lang="zh-CN" dirty="0"/>
          </a:p>
        </p:txBody>
      </p:sp>
      <p:pic>
        <p:nvPicPr>
          <p:cNvPr id="1031" name="图片 1030" descr="小学资源网官方logo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5448300"/>
            <a:ext cx="2933700" cy="14097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>
    <p:dissolve/>
  </p:transition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0815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/>
        <p:txBody>
          <a:bodyPr anchor="ctr"/>
          <a:p>
            <a:pPr defTabSz="914400"/>
            <a:r>
              <a:rPr lang="zh-CN" altLang="en-US" sz="4400" b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方正少儿简体" pitchFamily="65" charset="-122"/>
              </a:rPr>
              <a:t>克、千克的认识</a:t>
            </a:r>
            <a:endParaRPr lang="zh-CN" altLang="en-US" sz="4400" b="1" kern="1200" baseline="0" dirty="0">
              <a:solidFill>
                <a:schemeClr val="tx1"/>
              </a:solidFill>
              <a:latin typeface="Arial" panose="020B0604020202020204" pitchFamily="34" charset="0"/>
              <a:ea typeface="方正少儿简体" pitchFamily="65" charset="-122"/>
            </a:endParaRP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algn="l" defTabSz="914400">
              <a:lnSpc>
                <a:spcPct val="90000"/>
              </a:lnSpc>
            </a:pPr>
            <a:r>
              <a:rPr lang="zh-CN" altLang="en-US" sz="2800" b="1" kern="1200" baseline="0" dirty="0">
                <a:latin typeface="Arial" panose="020B0604020202020204" pitchFamily="34" charset="0"/>
                <a:ea typeface="楷体_GB2312" panose="02010609030101010101" pitchFamily="49" charset="-122"/>
              </a:rPr>
              <a:t>西师大版三年级数学上册</a:t>
            </a:r>
            <a:endParaRPr lang="zh-CN" altLang="en-US" sz="2800" kern="1200" baseline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2060" name="矩形 2059"/>
          <p:cNvSpPr/>
          <p:nvPr/>
        </p:nvSpPr>
        <p:spPr>
          <a:xfrm>
            <a:off x="3492500" y="188913"/>
            <a:ext cx="309880" cy="3657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eaLnBrk="1" hangingPunct="1"/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3244" name="图片 32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6013" y="333375"/>
            <a:ext cx="6913562" cy="5976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46" name="圆角矩形标注 3245"/>
          <p:cNvSpPr/>
          <p:nvPr/>
        </p:nvSpPr>
        <p:spPr>
          <a:xfrm>
            <a:off x="179388" y="1196975"/>
            <a:ext cx="2701925" cy="431800"/>
          </a:xfrm>
          <a:prstGeom prst="wedgeRoundRectCallout">
            <a:avLst>
              <a:gd name="adj1" fmla="val 45532"/>
              <a:gd name="adj2" fmla="val 100736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 algn="ctr" eaLnBrk="1" hangingPunct="1"/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我要买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千克苹果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47" name="圆角矩形标注 3246"/>
          <p:cNvSpPr/>
          <p:nvPr/>
        </p:nvSpPr>
        <p:spPr>
          <a:xfrm>
            <a:off x="5651500" y="476250"/>
            <a:ext cx="2305050" cy="792163"/>
          </a:xfrm>
          <a:prstGeom prst="wedgeRoundRectCallout">
            <a:avLst>
              <a:gd name="adj1" fmla="val -60949"/>
              <a:gd name="adj2" fmla="val 56815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 algn="ctr" eaLnBrk="1" hangingPunct="1"/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这个月我们运进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吨水果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48" name="圆角矩形标注 3247"/>
          <p:cNvSpPr/>
          <p:nvPr/>
        </p:nvSpPr>
        <p:spPr>
          <a:xfrm>
            <a:off x="6084888" y="1989138"/>
            <a:ext cx="2881312" cy="431800"/>
          </a:xfrm>
          <a:prstGeom prst="wedgeRoundRectCallout">
            <a:avLst>
              <a:gd name="adj1" fmla="val -37991"/>
              <a:gd name="adj2" fmla="val 81986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0" algn="ctr" eaLnBrk="1" hangingPunct="1"/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这个苹果重</a:t>
            </a:r>
            <a:r>
              <a:rPr lang="en-US" altLang="zh-CN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克</a:t>
            </a:r>
            <a:endParaRPr lang="zh-CN" altLang="en-US" sz="24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251" name="组合 3250"/>
          <p:cNvGrpSpPr/>
          <p:nvPr/>
        </p:nvGrpSpPr>
        <p:grpSpPr>
          <a:xfrm>
            <a:off x="179388" y="0"/>
            <a:ext cx="2232025" cy="908050"/>
            <a:chOff x="113" y="0"/>
            <a:chExt cx="1406" cy="572"/>
          </a:xfrm>
        </p:grpSpPr>
        <p:sp>
          <p:nvSpPr>
            <p:cNvPr id="3249" name="横卷形 3248"/>
            <p:cNvSpPr/>
            <p:nvPr/>
          </p:nvSpPr>
          <p:spPr>
            <a:xfrm>
              <a:off x="113" y="0"/>
              <a:ext cx="1316" cy="572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250" name="文本框 3249"/>
            <p:cNvSpPr txBox="1"/>
            <p:nvPr/>
          </p:nvSpPr>
          <p:spPr>
            <a:xfrm>
              <a:off x="249" y="68"/>
              <a:ext cx="1270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zh-CN" altLang="en-US" sz="3600" b="1" dirty="0">
                  <a:solidFill>
                    <a:srgbClr val="0066FF"/>
                  </a:solidFill>
                  <a:latin typeface="Arial" panose="020B0604020202020204" pitchFamily="34" charset="0"/>
                  <a:ea typeface="黑体" panose="02010600030101010101" pitchFamily="2" charset="-122"/>
                </a:rPr>
                <a:t>买水果</a:t>
              </a:r>
              <a:endParaRPr lang="zh-CN" altLang="en-US" sz="3600" b="1" dirty="0">
                <a:solidFill>
                  <a:srgbClr val="0066FF"/>
                </a:solidFill>
                <a:latin typeface="Arial" panose="020B0604020202020204" pitchFamily="34" charset="0"/>
                <a:ea typeface="黑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" grpId="0" animBg="1"/>
      <p:bldP spid="3247" grpId="0" animBg="1"/>
      <p:bldP spid="32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19549" name="图片 195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268413"/>
            <a:ext cx="9144000" cy="45370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550" name="矩形 19549"/>
          <p:cNvSpPr/>
          <p:nvPr/>
        </p:nvSpPr>
        <p:spPr>
          <a:xfrm>
            <a:off x="1547813" y="0"/>
            <a:ext cx="5761037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生活中常用的称量工具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21508" name="图片 215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9" name="文本框 21508"/>
          <p:cNvSpPr txBox="1"/>
          <p:nvPr/>
        </p:nvSpPr>
        <p:spPr>
          <a:xfrm>
            <a:off x="4572000" y="5013325"/>
            <a:ext cx="7921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砝码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0" name="文本框 21509"/>
          <p:cNvSpPr txBox="1"/>
          <p:nvPr/>
        </p:nvSpPr>
        <p:spPr>
          <a:xfrm>
            <a:off x="6443663" y="1628775"/>
            <a:ext cx="7921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横梁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1" name="文本框 21510"/>
          <p:cNvSpPr txBox="1"/>
          <p:nvPr/>
        </p:nvSpPr>
        <p:spPr>
          <a:xfrm>
            <a:off x="7667625" y="2420938"/>
            <a:ext cx="7921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托盘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2" name="文本框 21511"/>
          <p:cNvSpPr txBox="1"/>
          <p:nvPr/>
        </p:nvSpPr>
        <p:spPr>
          <a:xfrm>
            <a:off x="3563938" y="6308725"/>
            <a:ext cx="7921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镊子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3" name="文本框 21512"/>
          <p:cNvSpPr txBox="1"/>
          <p:nvPr/>
        </p:nvSpPr>
        <p:spPr>
          <a:xfrm>
            <a:off x="1042988" y="1268413"/>
            <a:ext cx="7921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指针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4" name="文本框 21513"/>
          <p:cNvSpPr txBox="1"/>
          <p:nvPr/>
        </p:nvSpPr>
        <p:spPr>
          <a:xfrm>
            <a:off x="4572000" y="981075"/>
            <a:ext cx="10795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刻度盘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5" name="文本框 21514"/>
          <p:cNvSpPr txBox="1"/>
          <p:nvPr/>
        </p:nvSpPr>
        <p:spPr>
          <a:xfrm>
            <a:off x="6588125" y="3860800"/>
            <a:ext cx="7921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标尺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6" name="文本框 21515"/>
          <p:cNvSpPr txBox="1"/>
          <p:nvPr/>
        </p:nvSpPr>
        <p:spPr>
          <a:xfrm>
            <a:off x="7019925" y="2997200"/>
            <a:ext cx="12239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平衡螺母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7" name="文本框 21516"/>
          <p:cNvSpPr txBox="1"/>
          <p:nvPr/>
        </p:nvSpPr>
        <p:spPr>
          <a:xfrm>
            <a:off x="5364163" y="5734050"/>
            <a:ext cx="7921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游码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8" name="文本框 21517"/>
          <p:cNvSpPr txBox="1"/>
          <p:nvPr/>
        </p:nvSpPr>
        <p:spPr>
          <a:xfrm>
            <a:off x="6156325" y="4508500"/>
            <a:ext cx="7921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底座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20" name="矩形 21519"/>
          <p:cNvSpPr/>
          <p:nvPr/>
        </p:nvSpPr>
        <p:spPr>
          <a:xfrm>
            <a:off x="1547813" y="0"/>
            <a:ext cx="5761037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天平的结构及使用说明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184" name="矩形 4183"/>
          <p:cNvSpPr/>
          <p:nvPr/>
        </p:nvSpPr>
        <p:spPr>
          <a:xfrm>
            <a:off x="827088" y="333375"/>
            <a:ext cx="230505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认识克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4185" name="文本框 4184"/>
          <p:cNvSpPr txBox="1"/>
          <p:nvPr/>
        </p:nvSpPr>
        <p:spPr>
          <a:xfrm>
            <a:off x="971550" y="1844675"/>
            <a:ext cx="7129463" cy="640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、用天平称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枚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角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硬币有多重？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86" name="文本框 4185"/>
          <p:cNvSpPr txBox="1"/>
          <p:nvPr/>
        </p:nvSpPr>
        <p:spPr>
          <a:xfrm>
            <a:off x="1042988" y="2781300"/>
            <a:ext cx="7129462" cy="640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、掂一掂：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枚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角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硬币有多重？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88" name="文本框 4187"/>
          <p:cNvSpPr txBox="1"/>
          <p:nvPr/>
        </p:nvSpPr>
        <p:spPr>
          <a:xfrm>
            <a:off x="971550" y="4652963"/>
            <a:ext cx="7777163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计量较轻的物品有多重，通常用克作单位，用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</a:t>
            </a: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表示。</a:t>
            </a:r>
            <a:endParaRPr lang="zh-CN" altLang="en-US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6" grpId="0"/>
      <p:bldP spid="41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23555" name="矩形 23554"/>
          <p:cNvSpPr/>
          <p:nvPr/>
        </p:nvSpPr>
        <p:spPr>
          <a:xfrm>
            <a:off x="827088" y="333375"/>
            <a:ext cx="230505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认识千克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pic>
        <p:nvPicPr>
          <p:cNvPr id="23556" name="图片 235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71775" y="1268413"/>
            <a:ext cx="3363913" cy="1331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7" name="矩形 23556"/>
          <p:cNvSpPr/>
          <p:nvPr/>
        </p:nvSpPr>
        <p:spPr>
          <a:xfrm>
            <a:off x="827088" y="2708275"/>
            <a:ext cx="54546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算一算：共有多少克？</a:t>
            </a:r>
            <a:endParaRPr lang="zh-CN" altLang="en-US" sz="3600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58" name="文本框 23557"/>
          <p:cNvSpPr txBox="1"/>
          <p:nvPr/>
        </p:nvSpPr>
        <p:spPr>
          <a:xfrm>
            <a:off x="2051050" y="3357563"/>
            <a:ext cx="40338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500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克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+500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克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=1000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克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9" name="文本框 23558"/>
          <p:cNvSpPr txBox="1"/>
          <p:nvPr/>
        </p:nvSpPr>
        <p:spPr>
          <a:xfrm>
            <a:off x="2051050" y="3860800"/>
            <a:ext cx="403383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1000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克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=1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千克</a:t>
            </a: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(kg)</a:t>
            </a:r>
            <a:endParaRPr lang="en-US" altLang="zh-CN" sz="3200" b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60" name="矩形 23559"/>
          <p:cNvSpPr/>
          <p:nvPr/>
        </p:nvSpPr>
        <p:spPr>
          <a:xfrm>
            <a:off x="827088" y="4508500"/>
            <a:ext cx="75612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掂一掂：1千克有多重克？与1克区别大吗？</a:t>
            </a:r>
            <a:endParaRPr lang="zh-CN" altLang="en-US" sz="3600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61" name="矩形 23560"/>
          <p:cNvSpPr/>
          <p:nvPr/>
        </p:nvSpPr>
        <p:spPr>
          <a:xfrm>
            <a:off x="900113" y="5300663"/>
            <a:ext cx="75612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填一填：5000g=（  ）kg  3kg=(       )g</a:t>
            </a:r>
            <a:endParaRPr lang="zh-CN" altLang="en-US" sz="3600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562" name="文本框 23561"/>
          <p:cNvSpPr txBox="1"/>
          <p:nvPr/>
        </p:nvSpPr>
        <p:spPr>
          <a:xfrm>
            <a:off x="3995738" y="5229225"/>
            <a:ext cx="5762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endParaRPr lang="en-US" altLang="zh-CN" sz="360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63" name="文本框 23562"/>
          <p:cNvSpPr txBox="1"/>
          <p:nvPr/>
        </p:nvSpPr>
        <p:spPr>
          <a:xfrm>
            <a:off x="6732588" y="5300663"/>
            <a:ext cx="13684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3000</a:t>
            </a:r>
            <a:endParaRPr lang="en-US" altLang="zh-CN" sz="360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59" grpId="0"/>
      <p:bldP spid="23562" grpId="0"/>
      <p:bldP spid="235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24579" name="矩形 24578"/>
          <p:cNvSpPr/>
          <p:nvPr/>
        </p:nvSpPr>
        <p:spPr>
          <a:xfrm>
            <a:off x="1547813" y="0"/>
            <a:ext cx="5761037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实践应用  巩固拓展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4580" name="文本框 24579"/>
          <p:cNvSpPr txBox="1"/>
          <p:nvPr/>
        </p:nvSpPr>
        <p:spPr>
          <a:xfrm>
            <a:off x="250825" y="1052513"/>
            <a:ext cx="8424863" cy="253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、口答：在（  ）里填上合适的单位。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一个梨重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150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（   ）一个西瓜重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（   ）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一个鸡蛋重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50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（   ）一只公鸡重</a:t>
            </a:r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</a:rPr>
              <a:t>2(    )</a:t>
            </a:r>
            <a:endParaRPr lang="en-US" altLang="zh-CN" sz="40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一支钢笔重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180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（    ） 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1" name="文本框 24580"/>
          <p:cNvSpPr txBox="1"/>
          <p:nvPr/>
        </p:nvSpPr>
        <p:spPr>
          <a:xfrm>
            <a:off x="3635375" y="1628775"/>
            <a:ext cx="5762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</a:t>
            </a:r>
            <a:endParaRPr lang="en-US" altLang="zh-CN" sz="4000" b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2" name="文本框 24581"/>
          <p:cNvSpPr txBox="1"/>
          <p:nvPr/>
        </p:nvSpPr>
        <p:spPr>
          <a:xfrm>
            <a:off x="3924300" y="2205038"/>
            <a:ext cx="5762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</a:t>
            </a:r>
            <a:endParaRPr lang="en-US" altLang="zh-CN" sz="4000" b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3" name="文本框 24582"/>
          <p:cNvSpPr txBox="1"/>
          <p:nvPr/>
        </p:nvSpPr>
        <p:spPr>
          <a:xfrm>
            <a:off x="4211638" y="2852738"/>
            <a:ext cx="5762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</a:t>
            </a:r>
            <a:endParaRPr lang="en-US" altLang="zh-CN" sz="4000" b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4" name="文本框 24583"/>
          <p:cNvSpPr txBox="1"/>
          <p:nvPr/>
        </p:nvSpPr>
        <p:spPr>
          <a:xfrm>
            <a:off x="7812088" y="2276475"/>
            <a:ext cx="7921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kg</a:t>
            </a:r>
            <a:endParaRPr lang="en-US" altLang="zh-CN" sz="4000" b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5" name="文本框 24584"/>
          <p:cNvSpPr txBox="1"/>
          <p:nvPr/>
        </p:nvSpPr>
        <p:spPr>
          <a:xfrm>
            <a:off x="7740650" y="1628775"/>
            <a:ext cx="9715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kg</a:t>
            </a:r>
            <a:endParaRPr lang="en-US" altLang="zh-CN" sz="4000" b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6" name="文本框 24585"/>
          <p:cNvSpPr txBox="1"/>
          <p:nvPr/>
        </p:nvSpPr>
        <p:spPr>
          <a:xfrm>
            <a:off x="179388" y="3933825"/>
            <a:ext cx="8964612" cy="2165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、在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○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里填上“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&gt;”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、“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&lt;”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或“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=”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千克</a:t>
            </a:r>
            <a:r>
              <a:rPr lang="en-US" altLang="zh-CN" sz="4800" b="1" dirty="0">
                <a:latin typeface="Arial" panose="020B0604020202020204" pitchFamily="34" charset="0"/>
                <a:ea typeface="宋体" panose="02010600030101010101" pitchFamily="2" charset="-122"/>
              </a:rPr>
              <a:t>○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2000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克      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千克</a:t>
            </a:r>
            <a:r>
              <a:rPr lang="en-US" altLang="zh-CN" sz="4800" b="1" dirty="0">
                <a:latin typeface="Arial" panose="020B0604020202020204" pitchFamily="34" charset="0"/>
                <a:ea typeface="宋体" panose="02010600030101010101" pitchFamily="2" charset="-122"/>
              </a:rPr>
              <a:t>○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4900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克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800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克</a:t>
            </a:r>
            <a:r>
              <a:rPr lang="en-US" altLang="zh-CN" sz="4800" b="1" dirty="0">
                <a:latin typeface="Arial" panose="020B0604020202020204" pitchFamily="34" charset="0"/>
                <a:ea typeface="宋体" panose="02010600030101010101" pitchFamily="2" charset="-122"/>
              </a:rPr>
              <a:t>○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千克       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2500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克</a:t>
            </a:r>
            <a:r>
              <a:rPr lang="en-US" altLang="zh-CN" sz="4800" b="1" dirty="0">
                <a:latin typeface="Arial" panose="020B0604020202020204" pitchFamily="34" charset="0"/>
                <a:ea typeface="宋体" panose="02010600030101010101" pitchFamily="2" charset="-122"/>
              </a:rPr>
              <a:t>○</a:t>
            </a: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千克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8" name="文本框 24587"/>
          <p:cNvSpPr txBox="1"/>
          <p:nvPr/>
        </p:nvSpPr>
        <p:spPr>
          <a:xfrm>
            <a:off x="1692275" y="5373688"/>
            <a:ext cx="5762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&lt;</a:t>
            </a:r>
            <a:endParaRPr lang="en-US" altLang="zh-CN" sz="4000" b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9" name="文本框 24588"/>
          <p:cNvSpPr txBox="1"/>
          <p:nvPr/>
        </p:nvSpPr>
        <p:spPr>
          <a:xfrm>
            <a:off x="6227763" y="5300663"/>
            <a:ext cx="5762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&lt;</a:t>
            </a:r>
            <a:endParaRPr lang="en-US" altLang="zh-CN" sz="4000" b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90" name="文本框 24589"/>
          <p:cNvSpPr txBox="1"/>
          <p:nvPr/>
        </p:nvSpPr>
        <p:spPr>
          <a:xfrm>
            <a:off x="1619250" y="4652963"/>
            <a:ext cx="5762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endParaRPr lang="en-US" altLang="zh-CN" sz="4000" b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91" name="文本框 24590"/>
          <p:cNvSpPr txBox="1"/>
          <p:nvPr/>
        </p:nvSpPr>
        <p:spPr>
          <a:xfrm>
            <a:off x="6084888" y="4652963"/>
            <a:ext cx="5762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&gt;</a:t>
            </a:r>
            <a:endParaRPr lang="en-US" altLang="zh-CN" sz="4000" b="1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59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/>
      <p:bldP spid="24584" grpId="0"/>
      <p:bldP spid="24585" grpId="0"/>
      <p:bldP spid="24588" grpId="0"/>
      <p:bldP spid="24589" grpId="0"/>
      <p:bldP spid="245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25603" name="矩形 25602"/>
          <p:cNvSpPr/>
          <p:nvPr/>
        </p:nvSpPr>
        <p:spPr>
          <a:xfrm>
            <a:off x="1258888" y="836613"/>
            <a:ext cx="5761037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总结反思 回忆交流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5604" name="文本框 25603"/>
          <p:cNvSpPr txBox="1"/>
          <p:nvPr/>
        </p:nvSpPr>
        <p:spPr>
          <a:xfrm>
            <a:off x="900113" y="1916113"/>
            <a:ext cx="7632700" cy="210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400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同学们，今天这节课我们一起学习了什么知识？通过学习你有什么收获？ </a:t>
            </a:r>
            <a:endParaRPr lang="zh-CN" altLang="en-US" sz="4400" b="1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22531" name="矩形 22530"/>
          <p:cNvSpPr/>
          <p:nvPr/>
        </p:nvSpPr>
        <p:spPr>
          <a:xfrm>
            <a:off x="1476375" y="765175"/>
            <a:ext cx="5761038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黑体" panose="02010600030101010101" pitchFamily="2" charset="-122"/>
                <a:ea typeface="黑体" panose="02010600030101010101" pitchFamily="2" charset="-122"/>
              </a:rPr>
              <a:t>作业布置  课外延伸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2532" name="文本框 22531"/>
          <p:cNvSpPr txBox="1"/>
          <p:nvPr/>
        </p:nvSpPr>
        <p:spPr>
          <a:xfrm>
            <a:off x="0" y="1844675"/>
            <a:ext cx="9144000" cy="2771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44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、练习一：</a:t>
            </a:r>
            <a:r>
              <a:rPr lang="en-US" altLang="zh-CN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题在课本上完成</a:t>
            </a:r>
            <a:endParaRPr lang="zh-CN" altLang="en-US" sz="4400" b="1" dirty="0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、课外作业</a:t>
            </a:r>
            <a:endParaRPr lang="zh-CN" altLang="en-US" sz="4400" b="1" dirty="0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（</a:t>
            </a:r>
            <a:r>
              <a:rPr lang="en-US" altLang="zh-CN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）称体重</a:t>
            </a:r>
            <a:endParaRPr lang="zh-CN" altLang="en-US" sz="4400" b="1" dirty="0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（</a:t>
            </a:r>
            <a:r>
              <a:rPr lang="en-US" altLang="zh-CN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）小调查：教材</a:t>
            </a:r>
            <a:r>
              <a:rPr lang="en-US" altLang="zh-CN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r>
              <a:rPr lang="zh-CN" altLang="en-US" sz="4400" b="1" dirty="0">
                <a:solidFill>
                  <a:srgbClr val="00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页实践活动</a:t>
            </a:r>
            <a:endParaRPr lang="zh-CN" altLang="en-US" sz="4400" b="1">
              <a:solidFill>
                <a:srgbClr val="00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1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</Words>
  <Application>WPS 演示</Application>
  <PresentationFormat>在屏幕上显示</PresentationFormat>
  <Paragraphs>100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方正少儿简体</vt:lpstr>
      <vt:lpstr>楷体_GB2312</vt:lpstr>
      <vt:lpstr>黑体</vt:lpstr>
      <vt:lpstr>微软雅黑</vt:lpstr>
      <vt:lpstr>Calibri</vt:lpstr>
      <vt:lpstr>1_空白设计模板</vt:lpstr>
      <vt:lpstr>克、千克的认识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绿色圃中小学教育网http://www.lspjy.com</dc:title>
  <dc:creator>绿色圃中小学教育网http://www.lspjy.com</dc:creator>
  <cp:keywords>绿色圃中小学教育网http://www.lspjy.com</cp:keywords>
  <dc:description>绿色圃中小学教育网http://www.lspjy.com</dc:description>
  <dc:subject>绿色圃中小学教育网http://www.lspjy.com</dc:subject>
  <cp:category>绿色圃中小学教育网http://www.lspjy.com</cp:category>
  <cp:lastModifiedBy>Administrator</cp:lastModifiedBy>
  <cp:revision>65</cp:revision>
  <dcterms:created xsi:type="dcterms:W3CDTF">2009-10-08T06:32:00Z</dcterms:created>
  <dcterms:modified xsi:type="dcterms:W3CDTF">2017-01-05T02:36:19Z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2052-10.1.0.6159</vt:lpwstr>
  </property>
</Properties>
</file>