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1" r:id="rId20"/>
    <p:sldId id="293" r:id="rId21"/>
    <p:sldId id="273" r:id="rId22"/>
    <p:sldId id="282" r:id="rId23"/>
    <p:sldId id="283" r:id="rId24"/>
    <p:sldId id="294" r:id="rId25"/>
    <p:sldId id="284" r:id="rId26"/>
    <p:sldId id="295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77" r:id="rId35"/>
    <p:sldId id="292" r:id="rId36"/>
    <p:sldId id="280" r:id="rId3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  <a:srgbClr val="FF9900"/>
    <a:srgbClr val="00FF00"/>
    <a:srgbClr val="FF0000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5620"/>
    <p:restoredTop sz="94685"/>
  </p:normalViewPr>
  <p:slideViewPr>
    <p:cSldViewPr showGuides="1">
      <p:cViewPr varScale="1">
        <p:scale>
          <a:sx n="103" d="100"/>
          <a:sy n="103" d="100"/>
        </p:scale>
        <p:origin x="-7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2049"/>
          <p:cNvSpPr txBox="1"/>
          <p:nvPr/>
        </p:nvSpPr>
        <p:spPr>
          <a:xfrm>
            <a:off x="611188" y="1196975"/>
            <a:ext cx="5330825" cy="3019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9600" b="1" dirty="0">
                <a:solidFill>
                  <a:srgbClr val="FF0000"/>
                </a:solidFill>
                <a:latin typeface="Times New Roman" panose="02020603050405020304" charset="0"/>
                <a:ea typeface="华文新魏" pitchFamily="2" charset="-122"/>
              </a:rPr>
              <a:t>回忆       鲁迅先生</a:t>
            </a:r>
            <a:endParaRPr lang="zh-CN" altLang="en-US" sz="9600" b="1" dirty="0">
              <a:solidFill>
                <a:srgbClr val="FF0000"/>
              </a:solidFill>
              <a:latin typeface="Times New Roman" panose="02020603050405020304" charset="0"/>
              <a:ea typeface="华文新魏" pitchFamily="2" charset="-122"/>
            </a:endParaRPr>
          </a:p>
        </p:txBody>
      </p:sp>
      <p:sp>
        <p:nvSpPr>
          <p:cNvPr id="2051" name="文本框 2050"/>
          <p:cNvSpPr txBox="1"/>
          <p:nvPr/>
        </p:nvSpPr>
        <p:spPr>
          <a:xfrm>
            <a:off x="2555875" y="4735513"/>
            <a:ext cx="2160588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solidFill>
                  <a:srgbClr val="FF9900"/>
                </a:solidFill>
                <a:latin typeface="Times New Roman" panose="02020603050405020304" charset="0"/>
                <a:ea typeface="楷体_GB2312" pitchFamily="49" charset="-122"/>
              </a:rPr>
              <a:t>萧   红</a:t>
            </a:r>
            <a:endParaRPr lang="zh-CN" altLang="en-US" sz="4800" b="1" dirty="0">
              <a:solidFill>
                <a:srgbClr val="FF9900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  <p:pic>
        <p:nvPicPr>
          <p:cNvPr id="2052" name="图片 2051" descr="luxun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0788" y="1557338"/>
            <a:ext cx="1878012" cy="2592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文本框 2052"/>
          <p:cNvSpPr txBox="1"/>
          <p:nvPr/>
        </p:nvSpPr>
        <p:spPr>
          <a:xfrm>
            <a:off x="1042988" y="620713"/>
            <a:ext cx="71294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西师大版  六年级  语文 上册   第七单元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250825" y="981075"/>
            <a:ext cx="5795963" cy="496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鲁迅故居按照鲁迅生前居住时的情形复原；屋前有小花圃，种植桃树、紫荆、石榴等花木。底层前间是客厅，中间1张西餐桌、5把椅子。沿西墙放有书橱和瞿秋白留赠的书桌。南窗下是夫人许广平的缝纫机，靠东墙是儿子海婴的玩具橱和小桌椅。后间是餐室，正中1张方桌，围着4把椅子，西北墙角1只双层餐具橱，东墙放着西式衣帽架。</a:t>
            </a:r>
            <a:endParaRPr lang="zh-CN" altLang="en-US" b="1" dirty="0">
              <a:latin typeface="黑体" pitchFamily="2" charset="-122"/>
              <a:ea typeface="黑体" pitchFamily="2" charset="-122"/>
            </a:endParaRPr>
          </a:p>
          <a:p>
            <a:pPr lvl="0"/>
            <a:r>
              <a:rPr lang="zh-CN" altLang="en-US" b="1" dirty="0">
                <a:latin typeface="黑体" pitchFamily="2" charset="-122"/>
                <a:ea typeface="黑体" pitchFamily="2" charset="-122"/>
              </a:rPr>
              <a:t>   二楼的前间是鲁迅的卧室兼书斋。东面是张铁床</a:t>
            </a:r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</a:rPr>
              <a:t>，沿西墙放着大衣柜、茶几、两把藤椅和1只镜台，镜台上陈设着外国版画。 1幅海婴出生后16日油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　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1267" name="图片 11266" descr="luxunguj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6325" y="1412875"/>
            <a:ext cx="2506663" cy="3644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3563938" y="620713"/>
            <a:ext cx="5292725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b="1" dirty="0">
                <a:latin typeface="黑体" pitchFamily="2" charset="-122"/>
                <a:ea typeface="黑体" pitchFamily="2" charset="-122"/>
              </a:rPr>
              <a:t>像挂在靠北墙的五斗橱的上端。南窗糊着彩色玻璃纸，窗下是书桌，桌上放着文具、烟具和花具。窗边壁上的日历维持着原状：民国25年10月19日，镜台上的闹钟指针停在凌晨5时25分，显示着鲁迅逝世的日期和时间。后间是贮藏室，有1只瞿秋白留下的红色破皮板箱，两边的木箱盛放着鲁迅举办版画展览时的镜框，1只多层用品橱，内有鲁迅的修书工具、药品和医疗器皿等各种什物。</a:t>
            </a:r>
            <a:r>
              <a:rPr lang="zh-CN" altLang="en-US" b="1" dirty="0">
                <a:latin typeface="Times New Roman" panose="02020603050405020304" charset="0"/>
                <a:ea typeface="黑体" pitchFamily="2" charset="-122"/>
              </a:rPr>
              <a:t>三楼前间有阳台，是海婴与褓姆的卧室，除一张大床外，室内陈设简单。后间是客房、放着简单的卧具、桌椅和书橱，在这里鲁迅掩护过瞿秋白、冯雪峰等共产党人。</a:t>
            </a:r>
            <a:endParaRPr lang="zh-CN" altLang="en-US" b="1" dirty="0">
              <a:latin typeface="Times New Roman" panose="02020603050405020304" charset="0"/>
              <a:ea typeface="黑体" pitchFamily="2" charset="-122"/>
            </a:endParaRPr>
          </a:p>
        </p:txBody>
      </p:sp>
      <p:pic>
        <p:nvPicPr>
          <p:cNvPr id="12291" name="图片 12290" descr="luxunguj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1484313"/>
            <a:ext cx="2278063" cy="36179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323850" y="549275"/>
            <a:ext cx="8532813" cy="5643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    鲁迅故居内的家具，绝大部分是原物，鲁迅逝世后，许广平迁居淮海中路淮海坊时曾带走。1950年恢复鲁迅故居时由许广平捐赠。</a:t>
            </a:r>
            <a:br>
              <a:rPr lang="zh-CN" altLang="en-US" sz="2800" b="1" dirty="0">
                <a:latin typeface="黑体" pitchFamily="2" charset="-122"/>
                <a:ea typeface="黑体" pitchFamily="2" charset="-122"/>
              </a:rPr>
            </a:b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　　鲁迅上海故居在抗日战争期间，被日侨占住。抗战胜利后，一度为茶叶专家吴觉农寓所的一部分，1949年让与民生实业公司，作为该公司投资的太平洋轮船公司的职工宿舍。1950年春，国家筹建上海鲁迅纪念馆时，决定恢复鲁迅故居。同年9月征用了大陆新村9号，经政务院总理周恩来批准，鲁迅夫人许广平（时为政务院副秘书长）来沪指导筹建。1951年1月7日作为上海鲁迅纪念馆的组成部分对外开放，1952年5月改为内部开放，1989年3月起对外开放。</a:t>
            </a:r>
            <a:br>
              <a:rPr lang="zh-CN" altLang="en-US" sz="2800" b="1" dirty="0">
                <a:latin typeface="黑体" pitchFamily="2" charset="-122"/>
                <a:ea typeface="黑体" pitchFamily="2" charset="-122"/>
              </a:rPr>
            </a:b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395288" y="193675"/>
            <a:ext cx="8497887" cy="629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        </a:t>
            </a:r>
            <a:r>
              <a:rPr lang="zh-CN" altLang="en-US" b="1" dirty="0">
                <a:solidFill>
                  <a:srgbClr val="0000FF"/>
                </a:solidFill>
                <a:latin typeface="方正姚体" pitchFamily="2" charset="-122"/>
                <a:ea typeface="方正姚体" pitchFamily="2" charset="-122"/>
              </a:rPr>
              <a:t>在现代所有的中国人中，鲁迅无疑是最为深刻而且最为独特的一个，他的遗嘱也是最为独特的一封。下面是遗嘱全文：</a:t>
            </a:r>
            <a:endParaRPr lang="zh-CN" altLang="en-US" b="1" dirty="0">
              <a:solidFill>
                <a:srgbClr val="0000FF"/>
              </a:solidFill>
              <a:latin typeface="方正姚体" pitchFamily="2" charset="-122"/>
              <a:ea typeface="方正姚体" pitchFamily="2" charset="-122"/>
            </a:endParaRPr>
          </a:p>
          <a:p>
            <a:pPr lvl="0"/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         我只想到过写遗嘱，以为我倘曾贵为宫保，富有千万，儿子和女婿及其他一定早已逼我写好遗嘱了，现在却谁也不提起。但是，我也留下一张罢。当时好像很想定了一些，都是写给亲属的，其中有的是：</a:t>
            </a:r>
            <a:endParaRPr lang="zh-CN" altLang="en-US" b="1" dirty="0">
              <a:latin typeface="方正姚体" pitchFamily="2" charset="-122"/>
              <a:ea typeface="方正姚体" pitchFamily="2" charset="-122"/>
            </a:endParaRPr>
          </a:p>
          <a:p>
            <a:pPr lvl="0"/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         不是因为丧事，收受任何一文钱——但老朋友的，不在此例，赶快收敛、埋掉、拉倒。</a:t>
            </a:r>
            <a:endParaRPr lang="zh-CN" altLang="en-US" b="1" dirty="0">
              <a:latin typeface="方正姚体" pitchFamily="2" charset="-122"/>
              <a:ea typeface="方正姚体" pitchFamily="2" charset="-122"/>
            </a:endParaRPr>
          </a:p>
          <a:p>
            <a:pPr lvl="0"/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        不要做任何关于纪念的事。</a:t>
            </a:r>
            <a:endParaRPr lang="zh-CN" altLang="en-US" b="1" dirty="0">
              <a:latin typeface="方正姚体" pitchFamily="2" charset="-122"/>
              <a:ea typeface="方正姚体" pitchFamily="2" charset="-122"/>
            </a:endParaRPr>
          </a:p>
          <a:p>
            <a:pPr lvl="0"/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         忘掉我，管自己的生活。——倘不，那就真是胡涂虫。孩子长大，倘无才能，可寻点小事情过活，万不可去做空头文学家或美术家别人应许给你的事物，不可当真损着别人的牙眼，却反对报复，主张宽容的人，万勿和他接近此外自然还有，现在忘记了。只还记得在发热时，又曾想到欧洲人临死时，往往有一种仪式，是请别人宽恕，自己也宽恕了别人。我的怨敌可谓多矣，倘有新式的人问起我来，怎么回答呢?我想了一想，决定的是：让他们怨恨去，我也一个都不宽恕。</a:t>
            </a:r>
            <a:endParaRPr lang="zh-CN" altLang="en-US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395288" y="333375"/>
            <a:ext cx="8748712" cy="618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000" dirty="0">
                <a:latin typeface="Times New Roman" panose="02020603050405020304" charset="0"/>
                <a:ea typeface="黑体" pitchFamily="2" charset="-122"/>
              </a:rPr>
              <a:t>        </a:t>
            </a:r>
            <a:r>
              <a:rPr lang="zh-CN" altLang="en-US" sz="4000" b="1" dirty="0">
                <a:latin typeface="Times New Roman" panose="02020603050405020304" charset="0"/>
                <a:ea typeface="黑体" pitchFamily="2" charset="-122"/>
              </a:rPr>
              <a:t>提起鲁迅，总会想起很多词语：深邃、沉重、严厉、倔强、勇毅、果敢</a:t>
            </a:r>
            <a:r>
              <a:rPr lang="zh-CN" altLang="en-US" sz="4000" b="1" dirty="0">
                <a:latin typeface="Times New Roman" panose="02020603050405020304" charset="0"/>
                <a:ea typeface="华文中宋" pitchFamily="2" charset="-122"/>
              </a:rPr>
              <a:t>……</a:t>
            </a:r>
            <a:r>
              <a:rPr lang="zh-CN" altLang="en-US" sz="4000" b="1" dirty="0">
                <a:latin typeface="Times New Roman" panose="02020603050405020304" charset="0"/>
                <a:ea typeface="黑体" pitchFamily="2" charset="-122"/>
              </a:rPr>
              <a:t>浓黑的一字须，根根向上的头发，吸着烟斗、面目严肃冷峻，这是鲁迅通常留给我们的印象，他似乎“对一切人都怀有忧虑和敌意”，但那却不是他的全部，他活着的时候，周围有许多文学青年愿意“亲近”他，萧红就是其中的一个。</a:t>
            </a:r>
            <a:endParaRPr lang="zh-CN" altLang="en-US" sz="4000" b="1" dirty="0">
              <a:latin typeface="Times New Roman" panose="02020603050405020304" charset="0"/>
              <a:ea typeface="黑体" pitchFamily="2" charset="-122"/>
            </a:endParaRPr>
          </a:p>
          <a:p>
            <a:pPr lvl="0"/>
            <a:endParaRPr lang="zh-CN" altLang="en-US" sz="4000" b="1" dirty="0">
              <a:latin typeface="Times New Roman" panose="02020603050405020304" charset="0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4787900" y="908050"/>
            <a:ext cx="2789238" cy="3616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图片 16386" descr="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1125538"/>
            <a:ext cx="2173287" cy="3319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文本框 16387"/>
          <p:cNvSpPr txBox="1"/>
          <p:nvPr/>
        </p:nvSpPr>
        <p:spPr>
          <a:xfrm>
            <a:off x="4572000" y="6858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1763713" y="4652963"/>
            <a:ext cx="5867400" cy="1922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800" dirty="0">
                <a:latin typeface="Times New Roman" panose="02020603050405020304" charset="0"/>
                <a:ea typeface="宋体" panose="02010600030101010101" pitchFamily="2" charset="-122"/>
              </a:rPr>
              <a:t>         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charset="0"/>
                <a:ea typeface="华文新魏" pitchFamily="2" charset="-122"/>
              </a:rPr>
              <a:t>萧           红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charset="0"/>
              <a:ea typeface="华文新魏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4800" dirty="0">
                <a:solidFill>
                  <a:srgbClr val="0066FF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</a:t>
            </a:r>
            <a:r>
              <a:rPr lang="zh-CN" altLang="en-US" sz="4800" b="1" dirty="0">
                <a:solidFill>
                  <a:srgbClr val="0066FF"/>
                </a:solidFill>
                <a:latin typeface="Times New Roman" panose="02020603050405020304" charset="0"/>
                <a:ea typeface="宋体" panose="02010600030101010101" pitchFamily="2" charset="-122"/>
              </a:rPr>
              <a:t>（1911—1942）</a:t>
            </a:r>
            <a:endParaRPr lang="zh-CN" altLang="en-US" sz="4800" b="1" dirty="0">
              <a:solidFill>
                <a:srgbClr val="0066FF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3886200" y="-227012"/>
            <a:ext cx="5257800" cy="4556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just">
              <a:spcBef>
                <a:spcPct val="50000"/>
              </a:spcBef>
            </a:pPr>
            <a:endParaRPr lang="zh-CN" altLang="en-US" dirty="0">
              <a:solidFill>
                <a:srgbClr val="0066FF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323850" y="476250"/>
            <a:ext cx="8820150" cy="521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萧红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charset="0"/>
                <a:ea typeface="黑体" pitchFamily="2" charset="-122"/>
              </a:rPr>
              <a:t>（1911-1942），原名张廼莹，笔名萧红，悄吟，出生于黑龙江呼兰县一个地主家庭。为了反对包办婚姻，逃离家庭，困窘间向报社投稿，并因此结识萧军，两人相爱，萧红也从此走上写作之路，两人一同完成小说、散文集《跋涉》。1934年到上海，与鲁迅相识，同年完成长篇《生死场》，次年在鲁迅帮助下作为“奴隶丛书”之一出版，由此取得了在现代文学史上的地位。萧红带有左翼现实主义风格的小说还有一部长篇《马伯乐》，但质量不高。她更有成就的长篇是写于香港的回忆性长篇小说《呼兰河传》，以及一系列回忆故乡的中短篇如《牛车上》、，《小城三月》等。1942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  <a:ea typeface="黑体" pitchFamily="2" charset="-122"/>
              </a:rPr>
              <a:t>年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charset="0"/>
                <a:ea typeface="黑体" pitchFamily="2" charset="-122"/>
              </a:rPr>
              <a:t>1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  <a:ea typeface="黑体" pitchFamily="2" charset="-122"/>
              </a:rPr>
              <a:t>月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charset="0"/>
                <a:ea typeface="黑体" pitchFamily="2" charset="-122"/>
              </a:rPr>
              <a:t>22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  <a:ea typeface="黑体" pitchFamily="2" charset="-122"/>
              </a:rPr>
              <a:t>日死卒于香港。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charset="0"/>
                <a:ea typeface="黑体" pitchFamily="2" charset="-122"/>
              </a:rPr>
              <a:t> </a:t>
            </a:r>
            <a:endParaRPr lang="zh-CN" altLang="en-US" sz="2800" b="1" dirty="0">
              <a:solidFill>
                <a:srgbClr val="006600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框 18433"/>
          <p:cNvSpPr txBox="1"/>
          <p:nvPr/>
        </p:nvSpPr>
        <p:spPr>
          <a:xfrm>
            <a:off x="323850" y="476250"/>
            <a:ext cx="8516938" cy="6427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         本文节选自萧红长篇回忆性叙事散文《回忆鲁迅先生》，作于鲁迅逝世三年后。</a:t>
            </a:r>
            <a:endParaRPr lang="zh-CN" altLang="en-US" sz="3200" b="1" dirty="0">
              <a:latin typeface="Times New Roman" panose="02020603050405020304" charset="0"/>
              <a:ea typeface="黑体" pitchFamily="2" charset="-122"/>
            </a:endParaRPr>
          </a:p>
          <a:p>
            <a:pPr lvl="0"/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        萧红是一位经常从记忆深处挖掘写作素材的作家，而这篇文章变是她这类作品的代表作。</a:t>
            </a:r>
            <a:endParaRPr lang="zh-CN" altLang="en-US" sz="3200" b="1" dirty="0">
              <a:latin typeface="Times New Roman" panose="02020603050405020304" charset="0"/>
              <a:ea typeface="黑体" pitchFamily="2" charset="-122"/>
            </a:endParaRPr>
          </a:p>
          <a:p>
            <a:pPr lvl="0"/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        作者将自己与鲁迅交往过程中的所见所闻所感剪裁提炼，组织成文。节选部分共分八个生活片段叠加而成，自然空行成段。全文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布局自由随意</a:t>
            </a:r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，用女性独有的敏锐目光悉心观察，捕捉到了鲁迅先生许多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灵动传神的细节</a:t>
            </a:r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，以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质朴浅白清新隽永的语言</a:t>
            </a:r>
            <a:r>
              <a:rPr lang="zh-CN" altLang="en-US" sz="3200" b="1" dirty="0">
                <a:latin typeface="Times New Roman" panose="02020603050405020304" charset="0"/>
                <a:ea typeface="黑体" pitchFamily="2" charset="-122"/>
              </a:rPr>
              <a:t>，于细微之处写出了一个真实的、充满人情味的活生生的鲁迅，彰显了一代伟人鲁迅的思想和人格。</a:t>
            </a:r>
            <a:endParaRPr lang="zh-CN" altLang="en-US" sz="3200" b="1" dirty="0">
              <a:latin typeface="Times New Roman" panose="02020603050405020304" charset="0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/>
          <p:nvPr>
            <p:ph type="title"/>
          </p:nvPr>
        </p:nvSpPr>
        <p:spPr>
          <a:xfrm>
            <a:off x="250825" y="620713"/>
            <a:ext cx="8642350" cy="1131887"/>
          </a:xfrm>
          <a:ln/>
        </p:spPr>
        <p:txBody>
          <a:bodyPr anchor="ctr"/>
          <a:p>
            <a:pPr algn="l"/>
            <a:r>
              <a:rPr lang="zh-CN" altLang="en-US" sz="3600" b="1" dirty="0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</a:rPr>
              <a:t>        今天，我们就随作者萧红走近鲁迅先生，看看在萧红的印象中，鲁迅是一个怎样的人</a:t>
            </a:r>
            <a:r>
              <a:rPr lang="zh-CN" altLang="en-US" sz="4000" dirty="0">
                <a:ea typeface="楷体_GB2312" pitchFamily="49" charset="-122"/>
              </a:rPr>
              <a:t>。</a:t>
            </a:r>
            <a:endParaRPr lang="zh-CN" altLang="en-US" sz="4000" dirty="0">
              <a:ea typeface="楷体_GB2312" pitchFamily="49" charset="-122"/>
            </a:endParaRPr>
          </a:p>
        </p:txBody>
      </p:sp>
      <p:sp>
        <p:nvSpPr>
          <p:cNvPr id="30723" name="文本占位符 30722"/>
          <p:cNvSpPr/>
          <p:nvPr>
            <p:ph type="body" idx="1"/>
          </p:nvPr>
        </p:nvSpPr>
        <p:spPr>
          <a:xfrm>
            <a:off x="323850" y="2205038"/>
            <a:ext cx="8424863" cy="3890962"/>
          </a:xfrm>
          <a:ln/>
        </p:spPr>
        <p:txBody>
          <a:bodyPr/>
          <a:p>
            <a:pPr>
              <a:buNone/>
            </a:pPr>
            <a:r>
              <a:rPr lang="zh-CN" altLang="en-US" sz="36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默读课文，要求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sz="3600" b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600" b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600" b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）默读课文，圈出本课的生字、新词，联系上下文理解生词的意思。</a:t>
            </a:r>
            <a:endParaRPr lang="zh-CN" altLang="en-US" sz="3600" b="1" dirty="0">
              <a:effectLst>
                <a:outerShdw blurRad="38100" dist="38100" dir="2700000">
                  <a:srgbClr val="FFFFFF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4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4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标题 44033"/>
          <p:cNvSpPr/>
          <p:nvPr>
            <p:ph type="title"/>
          </p:nvPr>
        </p:nvSpPr>
        <p:spPr>
          <a:ln/>
        </p:spPr>
        <p:txBody>
          <a:bodyPr anchor="ctr"/>
          <a:p>
            <a:pPr>
              <a:buNone/>
            </a:pPr>
            <a:endParaRPr lang="zh-CN" altLang="en-US" sz="4800" b="1">
              <a:effectLst>
                <a:outerShdw blurRad="38100" dist="38100" dir="2700000">
                  <a:srgbClr val="FFFFFF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4035" name="文本占位符 44034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zh-CN" altLang="en-US" sz="3600" b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600" b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）思考：课文讲了几件事？试着给它们加小标题。</a:t>
            </a:r>
            <a:endParaRPr lang="zh-CN" altLang="en-US" sz="3600" b="1" dirty="0">
              <a:effectLst>
                <a:outerShdw blurRad="38100" dist="38100" dir="2700000">
                  <a:srgbClr val="FFFFFF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3073" descr="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51725" y="4495800"/>
            <a:ext cx="1692275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3074" descr="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1725" y="0"/>
            <a:ext cx="1692275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文本框 3075"/>
          <p:cNvSpPr txBox="1"/>
          <p:nvPr/>
        </p:nvSpPr>
        <p:spPr>
          <a:xfrm>
            <a:off x="323850" y="0"/>
            <a:ext cx="7138988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                     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自题小像</a:t>
            </a:r>
            <a:endParaRPr lang="zh-CN" altLang="en-US" sz="32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灵台无计逃神矢，风雨如磐暗故园。</a:t>
            </a:r>
            <a:endParaRPr lang="zh-CN" altLang="en-US" sz="32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寄意寒星荃不察，我以我血荐轩辕。</a:t>
            </a:r>
            <a:endParaRPr lang="zh-CN" altLang="en-US" sz="32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</p:txBody>
      </p:sp>
      <p:sp>
        <p:nvSpPr>
          <p:cNvPr id="3077" name="文本框 3076"/>
          <p:cNvSpPr txBox="1"/>
          <p:nvPr/>
        </p:nvSpPr>
        <p:spPr>
          <a:xfrm>
            <a:off x="381000" y="5257800"/>
            <a:ext cx="6927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无情未必真豪杰，怜子如何不丈夫。</a:t>
            </a:r>
            <a:endParaRPr lang="zh-CN" altLang="en-US" sz="32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</p:txBody>
      </p:sp>
      <p:sp>
        <p:nvSpPr>
          <p:cNvPr id="3078" name="文本框 3077"/>
          <p:cNvSpPr txBox="1"/>
          <p:nvPr/>
        </p:nvSpPr>
        <p:spPr>
          <a:xfrm>
            <a:off x="457200" y="2420938"/>
            <a:ext cx="6778625" cy="1465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横眉冷对千夫指，</a:t>
            </a:r>
            <a:endParaRPr lang="zh-CN" altLang="en-US" sz="36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charset="0"/>
                <a:ea typeface="方正姚体" pitchFamily="2" charset="-122"/>
              </a:rPr>
              <a:t>俯首甘为孺子牛。</a:t>
            </a:r>
            <a:endParaRPr lang="zh-CN" altLang="en-US" sz="3600" b="1" dirty="0">
              <a:solidFill>
                <a:srgbClr val="0066FF"/>
              </a:solidFill>
              <a:latin typeface="Times New Roman" panose="02020603050405020304" charset="0"/>
              <a:ea typeface="方正姚体" pitchFamily="2" charset="-122"/>
            </a:endParaRPr>
          </a:p>
        </p:txBody>
      </p:sp>
      <p:sp>
        <p:nvSpPr>
          <p:cNvPr id="3079" name="文本框 3078"/>
          <p:cNvSpPr txBox="1"/>
          <p:nvPr/>
        </p:nvSpPr>
        <p:spPr>
          <a:xfrm>
            <a:off x="8366125" y="457200"/>
            <a:ext cx="549275" cy="6019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                                     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080" name="文本框 3079"/>
          <p:cNvSpPr txBox="1"/>
          <p:nvPr/>
        </p:nvSpPr>
        <p:spPr>
          <a:xfrm>
            <a:off x="8289925" y="2514600"/>
            <a:ext cx="549275" cy="1600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3081" name="图片 3080" descr="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25" y="2276475"/>
            <a:ext cx="1692275" cy="2379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9" name="文本框 19458"/>
          <p:cNvSpPr txBox="1"/>
          <p:nvPr/>
        </p:nvSpPr>
        <p:spPr>
          <a:xfrm>
            <a:off x="250825" y="1052513"/>
            <a:ext cx="8713788" cy="496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       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sòu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            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jì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           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pōu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chóu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 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宋体" panose="02010600030101010101" pitchFamily="2" charset="-122"/>
              </a:rPr>
              <a:t>chú</a:t>
            </a:r>
            <a:endParaRPr lang="en-US" altLang="zh-CN" sz="4000" b="1" dirty="0" err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5400" b="1" dirty="0">
                <a:solidFill>
                  <a:srgbClr val="0066FF"/>
                </a:solidFill>
                <a:latin typeface="Times New Roman" panose="02020603050405020304" charset="0"/>
                <a:ea typeface="楷体_GB2312" pitchFamily="49" charset="-122"/>
              </a:rPr>
              <a:t> </a:t>
            </a:r>
            <a:r>
              <a:rPr lang="zh-CN" altLang="en-US" sz="6000" b="1" dirty="0">
                <a:solidFill>
                  <a:srgbClr val="0066FF"/>
                </a:solidFill>
                <a:latin typeface="Times New Roman" panose="02020603050405020304" charset="0"/>
                <a:ea typeface="楷体_GB2312" pitchFamily="49" charset="-122"/>
              </a:rPr>
              <a:t>咳嗽    经济   解剖   踌 躇</a:t>
            </a:r>
            <a:r>
              <a:rPr lang="zh-CN" altLang="en-US" sz="5400" b="1" dirty="0">
                <a:solidFill>
                  <a:srgbClr val="0066FF"/>
                </a:solidFill>
                <a:latin typeface="Times New Roman" panose="02020603050405020304" charset="0"/>
                <a:ea typeface="楷体_GB2312" pitchFamily="49" charset="-122"/>
              </a:rPr>
              <a:t> </a:t>
            </a:r>
            <a:endParaRPr lang="zh-CN" altLang="en-US" sz="5400" b="1" dirty="0">
              <a:solidFill>
                <a:srgbClr val="0066FF"/>
              </a:solidFill>
              <a:latin typeface="Times New Roman" panose="02020603050405020304" charset="0"/>
              <a:ea typeface="楷体_GB2312" pitchFamily="49" charset="-122"/>
            </a:endParaRPr>
          </a:p>
          <a:p>
            <a:pPr lvl="0"/>
            <a:r>
              <a:rPr lang="en-US" altLang="zh-CN" sz="4000" b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yāng</a:t>
            </a:r>
            <a:endParaRPr lang="zh-CN" altLang="en-US" sz="5400" b="1" dirty="0">
              <a:solidFill>
                <a:srgbClr val="0066FF"/>
              </a:solidFill>
              <a:latin typeface="Times New Roman" panose="02020603050405020304" charset="0"/>
              <a:ea typeface="楷体_GB2312" pitchFamily="49" charset="-122"/>
            </a:endParaRPr>
          </a:p>
          <a:p>
            <a:pPr lvl="0"/>
            <a:r>
              <a:rPr lang="zh-CN" altLang="en-US" sz="6000" b="1" dirty="0">
                <a:solidFill>
                  <a:srgbClr val="0066FF"/>
                </a:solidFill>
                <a:latin typeface="Times New Roman" panose="02020603050405020304" charset="0"/>
                <a:ea typeface="楷体_GB2312" pitchFamily="49" charset="-122"/>
              </a:rPr>
              <a:t>遭殃  深恶痛绝  变幻无常</a:t>
            </a:r>
            <a:endParaRPr lang="zh-CN" altLang="en-US" sz="6000" b="1" dirty="0">
              <a:solidFill>
                <a:srgbClr val="0066FF"/>
              </a:solidFill>
              <a:latin typeface="Times New Roman" panose="02020603050405020304" charset="0"/>
              <a:ea typeface="楷体_GB2312" pitchFamily="49" charset="-122"/>
            </a:endParaRPr>
          </a:p>
          <a:p>
            <a:pPr lvl="0"/>
            <a:endParaRPr lang="zh-CN" altLang="en-US" sz="6000" b="1" dirty="0">
              <a:solidFill>
                <a:srgbClr val="0066FF"/>
              </a:solidFill>
              <a:latin typeface="Times New Roman" panose="02020603050405020304" charset="0"/>
              <a:ea typeface="楷体_GB2312" pitchFamily="49" charset="-122"/>
            </a:endParaRPr>
          </a:p>
          <a:p>
            <a:pPr lvl="0"/>
            <a:r>
              <a:rPr lang="zh-CN" altLang="en-US" sz="6000" b="1" dirty="0">
                <a:solidFill>
                  <a:srgbClr val="0066FF"/>
                </a:solidFill>
                <a:latin typeface="Times New Roman" panose="02020603050405020304" charset="0"/>
                <a:ea typeface="楷体_GB2312" pitchFamily="49" charset="-122"/>
              </a:rPr>
              <a:t>一声不响  </a:t>
            </a:r>
            <a:endParaRPr lang="zh-CN" altLang="en-US" sz="6000" b="1" dirty="0">
              <a:solidFill>
                <a:srgbClr val="0066FF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课文讲了几件事？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31747" name="文本占位符 31746"/>
          <p:cNvSpPr/>
          <p:nvPr>
            <p:ph type="body" idx="1"/>
          </p:nvPr>
        </p:nvSpPr>
        <p:spPr>
          <a:xfrm>
            <a:off x="900113" y="2205038"/>
            <a:ext cx="7559675" cy="3890962"/>
          </a:xfrm>
          <a:ln/>
        </p:spPr>
        <p:txBody>
          <a:bodyPr/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“我“到鲁迅家做客；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鲁迅先生读青年人的来信；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鲁迅夜间踢鬼。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  <p:sp>
        <p:nvSpPr>
          <p:cNvPr id="31748" name="文本框 31747"/>
          <p:cNvSpPr txBox="1"/>
          <p:nvPr/>
        </p:nvSpPr>
        <p:spPr>
          <a:xfrm>
            <a:off x="6156325" y="2205038"/>
            <a:ext cx="2519363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（做客）</a:t>
            </a:r>
            <a:endParaRPr lang="zh-CN" altLang="en-US" sz="48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  <p:sp>
        <p:nvSpPr>
          <p:cNvPr id="31749" name="文本框 31748"/>
          <p:cNvSpPr txBox="1"/>
          <p:nvPr/>
        </p:nvSpPr>
        <p:spPr>
          <a:xfrm>
            <a:off x="1908175" y="3789363"/>
            <a:ext cx="3455988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（读来信）</a:t>
            </a:r>
            <a:endParaRPr lang="zh-CN" altLang="en-US" sz="48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  <p:sp>
        <p:nvSpPr>
          <p:cNvPr id="31750" name="文本框 31749"/>
          <p:cNvSpPr txBox="1"/>
          <p:nvPr/>
        </p:nvSpPr>
        <p:spPr>
          <a:xfrm>
            <a:off x="5003800" y="4652963"/>
            <a:ext cx="2592388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（踢鬼）</a:t>
            </a:r>
            <a:endParaRPr lang="zh-CN" altLang="en-US" sz="48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/>
      <p:bldP spid="31749" grpId="0"/>
      <p:bldP spid="317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32769"/>
          <p:cNvSpPr/>
          <p:nvPr>
            <p:ph type="title"/>
          </p:nvPr>
        </p:nvSpPr>
        <p:spPr>
          <a:xfrm>
            <a:off x="250825" y="609600"/>
            <a:ext cx="8642350" cy="1524000"/>
          </a:xfrm>
          <a:ln/>
        </p:spPr>
        <p:txBody>
          <a:bodyPr anchor="ctr"/>
          <a:p>
            <a:pPr algn="just"/>
            <a:r>
              <a:rPr lang="zh-CN" altLang="en-US" sz="4000" b="1" dirty="0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</a:rPr>
              <a:t>        文中说鲁迅先生对青年人写信草率深恶痛绝，但仍然认真阅读每封来信，这说明了什么？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32771" name="文本占位符 32770"/>
          <p:cNvSpPr/>
          <p:nvPr>
            <p:ph type="body" idx="1"/>
          </p:nvPr>
        </p:nvSpPr>
        <p:spPr>
          <a:xfrm>
            <a:off x="0" y="2565400"/>
            <a:ext cx="8893175" cy="3530600"/>
          </a:xfrm>
          <a:ln/>
        </p:spPr>
        <p:txBody>
          <a:bodyPr/>
          <a:p>
            <a:pPr>
              <a:buNone/>
            </a:pPr>
            <a:endParaRPr lang="zh-CN" altLang="en-US" sz="4800" b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标题 45057"/>
          <p:cNvSpPr/>
          <p:nvPr>
            <p:ph type="title"/>
          </p:nvPr>
        </p:nvSpPr>
        <p:spPr>
          <a:xfrm>
            <a:off x="685800" y="609600"/>
            <a:ext cx="7772400" cy="2971800"/>
          </a:xfrm>
          <a:ln/>
        </p:spPr>
        <p:txBody>
          <a:bodyPr anchor="ctr"/>
          <a:p>
            <a:pPr>
              <a:buNone/>
            </a:pP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这说明了鲁迅先生对青年人严格要求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的同时又深切关爱。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33793"/>
          <p:cNvSpPr/>
          <p:nvPr>
            <p:ph type="title"/>
          </p:nvPr>
        </p:nvSpPr>
        <p:spPr>
          <a:xfrm>
            <a:off x="395288" y="609600"/>
            <a:ext cx="8497887" cy="1143000"/>
          </a:xfrm>
          <a:ln/>
        </p:spPr>
        <p:txBody>
          <a:bodyPr anchor="ctr"/>
          <a:p>
            <a:pPr algn="l"/>
            <a:r>
              <a:rPr lang="zh-CN" altLang="en-US" sz="40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        除了这几件事情，作者还写了哪些和鲁迅先生有关的内容？</a:t>
            </a:r>
            <a:endParaRPr lang="zh-CN" altLang="en-US" sz="40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  <p:sp>
        <p:nvSpPr>
          <p:cNvPr id="33795" name="文本占位符 33794"/>
          <p:cNvSpPr/>
          <p:nvPr>
            <p:ph type="body" idx="1"/>
          </p:nvPr>
        </p:nvSpPr>
        <p:spPr>
          <a:xfrm>
            <a:off x="685800" y="2276475"/>
            <a:ext cx="8278813" cy="3819525"/>
          </a:xfrm>
          <a:ln/>
        </p:spPr>
        <p:txBody>
          <a:bodyPr/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笑声明朗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走路很轻捷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charRg st="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标题 46081"/>
          <p:cNvSpPr/>
          <p:nvPr>
            <p:ph type="title"/>
          </p:nvPr>
        </p:nvSpPr>
        <p:spPr>
          <a:xfrm>
            <a:off x="685800" y="609600"/>
            <a:ext cx="7772400" cy="3810000"/>
          </a:xfrm>
          <a:ln/>
        </p:spPr>
        <p:txBody>
          <a:bodyPr anchor="ctr"/>
          <a:p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不大注意人的衣着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标题 34817"/>
          <p:cNvSpPr/>
          <p:nvPr>
            <p:ph type="title"/>
          </p:nvPr>
        </p:nvSpPr>
        <p:spPr>
          <a:xfrm>
            <a:off x="250825" y="609600"/>
            <a:ext cx="8713788" cy="1143000"/>
          </a:xfrm>
          <a:ln/>
        </p:spPr>
        <p:txBody>
          <a:bodyPr anchor="ctr"/>
          <a:p>
            <a:pPr algn="l"/>
            <a:r>
              <a:rPr lang="zh-CN" altLang="en-US" sz="40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        鲁迅的笑、走路的特点，还有对人的衣着不大关注，让你们感受到了他是一个怎样的人？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34819" name="文本占位符 34818"/>
          <p:cNvSpPr/>
          <p:nvPr>
            <p:ph type="body" idx="1"/>
          </p:nvPr>
        </p:nvSpPr>
        <p:spPr>
          <a:xfrm>
            <a:off x="0" y="2492375"/>
            <a:ext cx="8604250" cy="3603625"/>
          </a:xfrm>
          <a:ln/>
        </p:spPr>
        <p:txBody>
          <a:bodyPr/>
          <a:p>
            <a:pPr algn="just">
              <a:buNone/>
            </a:pPr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他的性格率真开朗，做事风风火火，不拖泥带水，不拘小节。</a:t>
            </a:r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4800" b="1" dirty="0">
              <a:effectLst>
                <a:outerShdw blurRad="38100" dist="38100" dir="2700000">
                  <a:srgbClr val="FFFFFF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标题 35841"/>
          <p:cNvSpPr/>
          <p:nvPr>
            <p:ph type="title"/>
          </p:nvPr>
        </p:nvSpPr>
        <p:spPr>
          <a:xfrm>
            <a:off x="395288" y="609600"/>
            <a:ext cx="8424862" cy="1882775"/>
          </a:xfrm>
          <a:ln/>
        </p:spPr>
        <p:txBody>
          <a:bodyPr anchor="ctr"/>
          <a:p>
            <a:pPr algn="just"/>
            <a:r>
              <a:rPr lang="zh-CN" altLang="en-US" sz="40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        通过上节课的学习，我们知道作者记叙了哪几件有关鲁迅先生的事情？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35843" name="文本占位符 35842"/>
          <p:cNvSpPr/>
          <p:nvPr>
            <p:ph type="body" idx="1"/>
          </p:nvPr>
        </p:nvSpPr>
        <p:spPr>
          <a:xfrm>
            <a:off x="685800" y="3068638"/>
            <a:ext cx="8207375" cy="2665412"/>
          </a:xfrm>
          <a:ln/>
        </p:spPr>
        <p:txBody>
          <a:bodyPr/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“我“到鲁迅家做客；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鲁迅先生读青年人的来信；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鲁迅夜间踢鬼。</a:t>
            </a:r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4800" b="1" dirty="0">
              <a:effectLst>
                <a:outerShdw blurRad="38100" dist="38100" dir="2700000">
                  <a:srgbClr val="FFFFFF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7" name="文本占位符 36866"/>
          <p:cNvSpPr/>
          <p:nvPr>
            <p:ph type="body" idx="1"/>
          </p:nvPr>
        </p:nvSpPr>
        <p:spPr>
          <a:xfrm>
            <a:off x="685800" y="836613"/>
            <a:ext cx="7772400" cy="5259387"/>
          </a:xfrm>
          <a:ln/>
        </p:spPr>
        <p:txBody>
          <a:bodyPr/>
          <a:p>
            <a:pPr algn="just">
              <a:lnSpc>
                <a:spcPct val="90000"/>
              </a:lnSpc>
              <a:buNone/>
            </a:pPr>
            <a:r>
              <a:rPr lang="zh-CN" altLang="en-US" dirty="0"/>
              <a:t>     </a:t>
            </a: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自读，要求 ：</a:t>
            </a:r>
            <a:endParaRPr lang="zh-CN" altLang="en-US" sz="4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48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）思考：鲁迅先生还有什么特点？你是从哪里体会到的？</a:t>
            </a:r>
            <a:endParaRPr lang="zh-CN" altLang="en-US" sz="4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48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）画出文中含义深刻的句子，试着联系上下文理解句子的含义 </a:t>
            </a:r>
            <a:endParaRPr lang="zh-CN" altLang="en-US" sz="4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标题 37889"/>
          <p:cNvSpPr/>
          <p:nvPr>
            <p:ph type="title"/>
          </p:nvPr>
        </p:nvSpPr>
        <p:spPr>
          <a:xfrm>
            <a:off x="323850" y="609600"/>
            <a:ext cx="8569325" cy="1143000"/>
          </a:xfrm>
          <a:ln/>
        </p:spPr>
        <p:txBody>
          <a:bodyPr anchor="ctr"/>
          <a:p>
            <a:pPr algn="just"/>
            <a:r>
              <a:rPr lang="zh-CN" altLang="en-US" b="1" dirty="0">
                <a:effectLst>
                  <a:outerShdw blurRad="38100" dist="38100" dir="2700000">
                    <a:srgbClr val="FFFFFF"/>
                  </a:outerShdw>
                </a:effectLst>
                <a:ea typeface="楷体_GB2312" pitchFamily="49" charset="-122"/>
              </a:rPr>
              <a:t>       </a:t>
            </a: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鲁迅先生还有什么特点？</a:t>
            </a:r>
            <a:endParaRPr lang="zh-CN" altLang="en-US" sz="4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  <p:sp>
        <p:nvSpPr>
          <p:cNvPr id="37891" name="文本占位符 37890"/>
          <p:cNvSpPr/>
          <p:nvPr>
            <p:ph type="body" idx="1"/>
          </p:nvPr>
        </p:nvSpPr>
        <p:spPr>
          <a:xfrm>
            <a:off x="684213" y="1981200"/>
            <a:ext cx="8208962" cy="2527300"/>
          </a:xfrm>
          <a:ln/>
        </p:spPr>
        <p:txBody>
          <a:bodyPr/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随和、亲切，带着些许幽默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平易近人，关心理解青年人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相信科学 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7892" name="文本框 37891"/>
          <p:cNvSpPr txBox="1"/>
          <p:nvPr/>
        </p:nvSpPr>
        <p:spPr>
          <a:xfrm>
            <a:off x="879475" y="5013325"/>
            <a:ext cx="6932613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你是从哪里体会到的？</a:t>
            </a:r>
            <a:endParaRPr lang="zh-CN" altLang="en-US" sz="4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charRg st="13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2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charRg st="2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charRg st="2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4097" descr="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7313" y="2420938"/>
            <a:ext cx="3889375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4098"/>
          <p:cNvSpPr txBox="1"/>
          <p:nvPr/>
        </p:nvSpPr>
        <p:spPr>
          <a:xfrm>
            <a:off x="323850" y="981075"/>
            <a:ext cx="86106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1914年在北京与全国儿童展览会会员合影。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  <a:p>
            <a:pPr lvl="0"/>
            <a:endParaRPr lang="zh-CN" altLang="en-US" sz="36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标题 38913"/>
          <p:cNvSpPr/>
          <p:nvPr>
            <p:ph type="title"/>
          </p:nvPr>
        </p:nvSpPr>
        <p:spPr>
          <a:xfrm>
            <a:off x="685800" y="-242887"/>
            <a:ext cx="8207375" cy="1295400"/>
          </a:xfrm>
          <a:ln/>
        </p:spPr>
        <p:txBody>
          <a:bodyPr anchor="ctr"/>
          <a:p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文中的哪些语句含义较深刻 ？</a:t>
            </a:r>
            <a:endParaRPr lang="zh-CN" altLang="en-US" sz="36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8915" name="文本占位符 38914"/>
          <p:cNvSpPr/>
          <p:nvPr>
            <p:ph type="body" idx="1"/>
          </p:nvPr>
        </p:nvSpPr>
        <p:spPr>
          <a:xfrm>
            <a:off x="-180975" y="765175"/>
            <a:ext cx="9145588" cy="2592388"/>
          </a:xfrm>
          <a:ln/>
        </p:spPr>
        <p:txBody>
          <a:bodyPr/>
          <a:p>
            <a:pPr algn="just">
              <a:buNone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           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我说：“天晴啦，太阳出来啦。”鲁迅先生和他的夫人都笑了，一种对于冲破忧郁心境的崭然的会心的笑。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0" y="2492375"/>
            <a:ext cx="9144000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just"/>
            <a:r>
              <a:rPr lang="zh-CN" altLang="en-US" sz="36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        “天晴啦，太阳出来啦”是一个双关语，暗含着对光明的新社会的向往。作者隐晦地告诉我们，当时的社会很黑暗，让人觉得压抑。而鲁迅先生和他的夫人崭然的会心的笑，说明他们懂得“天晴啦，太阳出来啦”这句话的意思，他们也有同感，这说明鲁迅夫妇和作者的思想感情是相通的，是高度理解的。</a:t>
            </a:r>
            <a:endParaRPr lang="zh-CN" altLang="en-US" sz="36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标题 39937"/>
          <p:cNvSpPr/>
          <p:nvPr>
            <p:ph type="title"/>
          </p:nvPr>
        </p:nvSpPr>
        <p:spPr>
          <a:xfrm>
            <a:off x="250825" y="609600"/>
            <a:ext cx="8642350" cy="1811338"/>
          </a:xfrm>
          <a:ln/>
        </p:spPr>
        <p:txBody>
          <a:bodyPr anchor="ctr"/>
          <a:p>
            <a:pPr algn="just"/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        倘若是鬼，常常让鲁迅先生踢踢倒是好的，因为给了他一个人做人的机会。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39939" name="文本占位符 39938"/>
          <p:cNvSpPr/>
          <p:nvPr>
            <p:ph type="body" idx="1"/>
          </p:nvPr>
        </p:nvSpPr>
        <p:spPr>
          <a:xfrm>
            <a:off x="323850" y="2492375"/>
            <a:ext cx="8640763" cy="3603625"/>
          </a:xfrm>
          <a:ln/>
        </p:spPr>
        <p:txBody>
          <a:bodyPr/>
          <a:p>
            <a:pPr algn="just">
              <a:lnSpc>
                <a:spcPct val="90000"/>
              </a:lnSpc>
              <a:buNone/>
            </a:pPr>
            <a:r>
              <a:rPr lang="zh-CN" altLang="en-US" dirty="0"/>
              <a:t>               </a:t>
            </a:r>
            <a:r>
              <a:rPr lang="zh-CN" altLang="en-US" sz="4800" b="1" dirty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那些品格低下，思想落后或者是立场错误的文化人，如果常常得到鲁迅先生的教诲，定能认识自己，改过自新，重新做人 。</a:t>
            </a:r>
            <a:r>
              <a:rPr lang="zh-CN" altLang="en-US" b="1" dirty="0">
                <a:effectLst>
                  <a:outerShdw blurRad="38100" dist="38100" dir="2700000">
                    <a:srgbClr val="FFFFFF"/>
                  </a:outerShdw>
                </a:effectLst>
              </a:rPr>
              <a:t> </a:t>
            </a:r>
            <a:endParaRPr lang="zh-CN" altLang="en-US" b="1" dirty="0">
              <a:effectLst>
                <a:outerShdw blurRad="38100" dist="38100" dir="2700000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标题 40961"/>
          <p:cNvSpPr/>
          <p:nvPr>
            <p:ph type="title"/>
          </p:nvPr>
        </p:nvSpPr>
        <p:spPr>
          <a:xfrm>
            <a:off x="250825" y="0"/>
            <a:ext cx="8642350" cy="3284538"/>
          </a:xfrm>
          <a:ln/>
        </p:spPr>
        <p:txBody>
          <a:bodyPr anchor="ctr"/>
          <a:p>
            <a:pPr algn="just"/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       鲁迅先生是伟大的，却也是平凡的。课文通过鲁迅生活中的几件小事，写出了他作为普通人的性格特点，令人印象深刻。作者是怎样将人物形象栩栩如生地展现在我们眼前的呢？</a:t>
            </a:r>
            <a:endParaRPr lang="zh-CN" altLang="en-US" sz="36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</p:txBody>
      </p:sp>
      <p:sp>
        <p:nvSpPr>
          <p:cNvPr id="40963" name="文本占位符 40962"/>
          <p:cNvSpPr/>
          <p:nvPr>
            <p:ph type="body" idx="1"/>
          </p:nvPr>
        </p:nvSpPr>
        <p:spPr>
          <a:xfrm>
            <a:off x="179388" y="1916113"/>
            <a:ext cx="8785225" cy="4179887"/>
          </a:xfrm>
          <a:ln/>
        </p:spPr>
        <p:txBody>
          <a:bodyPr/>
          <a:p>
            <a:pPr algn="just">
              <a:buNone/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）通过生活中的小事塑造人物形象，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楷体_GB2312" pitchFamily="49" charset="-122"/>
              </a:rPr>
              <a:t>语言质朴浅白清新隽永。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楷体_GB2312" pitchFamily="49" charset="-122"/>
            </a:endParaRPr>
          </a:p>
          <a:p>
            <a:pPr algn="just"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）善于刻画人物的外貌、神态、动作和语言。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）关注细节描写。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0964" name="文本框 40963"/>
          <p:cNvSpPr txBox="1"/>
          <p:nvPr/>
        </p:nvSpPr>
        <p:spPr>
          <a:xfrm>
            <a:off x="2051050" y="333375"/>
            <a:ext cx="54737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6000" b="1" dirty="0">
                <a:solidFill>
                  <a:srgbClr val="006600"/>
                </a:solidFill>
                <a:latin typeface="Times New Roman" panose="02020603050405020304" charset="0"/>
                <a:ea typeface="楷体_GB2312" pitchFamily="49" charset="-122"/>
              </a:rPr>
              <a:t>写作特色</a:t>
            </a:r>
            <a:endParaRPr lang="zh-CN" altLang="en-US" sz="6000" b="1" dirty="0">
              <a:solidFill>
                <a:srgbClr val="006600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6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6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63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63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5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63">
                                            <p:txEl>
                                              <p:charRg st="5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63">
                                            <p:txEl>
                                              <p:charRg st="5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7" name="文本框 23556"/>
          <p:cNvSpPr txBox="1"/>
          <p:nvPr/>
        </p:nvSpPr>
        <p:spPr>
          <a:xfrm>
            <a:off x="539750" y="1916113"/>
            <a:ext cx="8280400" cy="22875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4800" b="1" dirty="0">
                <a:solidFill>
                  <a:srgbClr val="0000FF"/>
                </a:solidFill>
                <a:latin typeface="Times New Roman" panose="02020603050405020304" charset="0"/>
                <a:ea typeface="楷体_GB2312" pitchFamily="49" charset="-122"/>
              </a:rPr>
              <a:t>作者印象中的鲁迅：生活平凡随意、为人宽厚仁爱，待友真诚悉心，意志坚定。</a:t>
            </a:r>
            <a:endParaRPr lang="zh-CN" altLang="en-US" sz="4800" b="1" dirty="0">
              <a:solidFill>
                <a:srgbClr val="0000FF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  <p:sp>
        <p:nvSpPr>
          <p:cNvPr id="23558" name="矩形 23557"/>
          <p:cNvSpPr/>
          <p:nvPr/>
        </p:nvSpPr>
        <p:spPr>
          <a:xfrm flipH="1">
            <a:off x="2346325" y="4797425"/>
            <a:ext cx="4608513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6600" b="1" dirty="0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</a:rPr>
              <a:t>伟大而平凡</a:t>
            </a:r>
            <a:endParaRPr lang="zh-CN" altLang="en-US" sz="6600" b="1" dirty="0">
              <a:solidFill>
                <a:srgbClr val="FF0000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3543300" y="765175"/>
            <a:ext cx="23241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6000" b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charset="0"/>
                <a:ea typeface="楷体_GB2312" pitchFamily="49" charset="-122"/>
              </a:rPr>
              <a:t>小结</a:t>
            </a:r>
            <a:endParaRPr lang="zh-CN" altLang="en-US" sz="6000" b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7" name="文本占位符 41986"/>
          <p:cNvSpPr/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zh-CN" altLang="en-US" sz="6000" b="1" dirty="0">
                <a:effectLst>
                  <a:outerShdw blurRad="38100" dist="38100" dir="2700000">
                    <a:srgbClr val="FFFFFF"/>
                  </a:outerShdw>
                </a:effectLst>
              </a:rPr>
              <a:t>    阅读鲁迅的作品</a:t>
            </a:r>
            <a:endParaRPr lang="zh-CN" altLang="en-US" sz="6000" b="1" dirty="0">
              <a:effectLst>
                <a:outerShdw blurRad="38100" dist="38100" dir="2700000">
                  <a:srgbClr val="FFFFFF"/>
                </a:outerShdw>
              </a:effectLst>
            </a:endParaRPr>
          </a:p>
          <a:p>
            <a:pPr>
              <a:buNone/>
            </a:pPr>
            <a:r>
              <a:rPr lang="en-US" altLang="zh-CN" sz="6000" b="1">
                <a:effectLst>
                  <a:outerShdw blurRad="38100" dist="38100" dir="2700000">
                    <a:srgbClr val="FFFFFF"/>
                  </a:outerShdw>
                </a:effectLst>
              </a:rPr>
              <a:t>     《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朝花夕拾</a:t>
            </a:r>
            <a:r>
              <a:rPr lang="en-US" altLang="zh-CN" sz="6000" b="1">
                <a:effectLst>
                  <a:outerShdw blurRad="38100" dist="38100" dir="2700000">
                    <a:srgbClr val="FFFFFF"/>
                  </a:outerShdw>
                </a:effectLst>
              </a:rPr>
              <a:t>》</a:t>
            </a:r>
            <a:endParaRPr lang="en-US" altLang="zh-CN" sz="6000" b="1">
              <a:effectLst>
                <a:outerShdw blurRad="38100" dist="38100" dir="2700000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6" name="矩形 28675"/>
          <p:cNvSpPr/>
          <p:nvPr/>
        </p:nvSpPr>
        <p:spPr>
          <a:xfrm>
            <a:off x="2700338" y="2492375"/>
            <a:ext cx="38163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charset="0"/>
                <a:ea typeface="隶书" charset="0"/>
              </a:rPr>
              <a:t>再见！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 descr="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2420938"/>
            <a:ext cx="4249738" cy="2760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文本框 5122"/>
          <p:cNvSpPr txBox="1"/>
          <p:nvPr/>
        </p:nvSpPr>
        <p:spPr>
          <a:xfrm>
            <a:off x="1692275" y="981075"/>
            <a:ext cx="61118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1932年在北京师范大学演讲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  <a:p>
            <a:pPr lvl="0"/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7467600" y="381000"/>
            <a:ext cx="549275" cy="6934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r>
              <a:rPr lang="zh-CN" altLang="en-US" dirty="0">
                <a:latin typeface="Times New Roman" panose="02020603050405020304" charset="0"/>
                <a:ea typeface="宋体" panose="02010600030101010101" pitchFamily="2" charset="-122"/>
              </a:rPr>
              <a:t>            </a:t>
            </a:r>
            <a:endParaRPr lang="zh-CN" altLang="en-US" sz="4400" b="1" dirty="0">
              <a:solidFill>
                <a:srgbClr val="0066FF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6399213" y="4495800"/>
            <a:ext cx="611187" cy="1600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endParaRPr lang="zh-CN" altLang="en-US" sz="2800" dirty="0">
              <a:solidFill>
                <a:srgbClr val="0066FF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6148" name="图片 6147" descr="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7313" y="1989138"/>
            <a:ext cx="3779837" cy="2835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文本框 6148"/>
          <p:cNvSpPr txBox="1"/>
          <p:nvPr/>
        </p:nvSpPr>
        <p:spPr>
          <a:xfrm>
            <a:off x="8213725" y="0"/>
            <a:ext cx="1403350" cy="6629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       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611188" y="5373688"/>
            <a:ext cx="9215437" cy="944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1933年在上海，和宋庆龄蔡元培等在一起。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  <a:p>
            <a:pPr lvl="0"/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7169" descr="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1557338"/>
            <a:ext cx="4248150" cy="307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7171"/>
          <p:cNvSpPr txBox="1"/>
          <p:nvPr/>
        </p:nvSpPr>
        <p:spPr>
          <a:xfrm>
            <a:off x="2133600" y="6477000"/>
            <a:ext cx="43434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16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1258888" y="5157788"/>
            <a:ext cx="71278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charset="0"/>
                <a:ea typeface="黑体" pitchFamily="2" charset="-122"/>
              </a:rPr>
              <a:t>1936年在全国木刻展览会上和青年在一起。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5791200" y="2667000"/>
            <a:ext cx="31242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1600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9700" y="1773238"/>
            <a:ext cx="3348038" cy="2511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8194"/>
          <p:cNvSpPr txBox="1"/>
          <p:nvPr/>
        </p:nvSpPr>
        <p:spPr>
          <a:xfrm>
            <a:off x="611188" y="1628775"/>
            <a:ext cx="4321175" cy="350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charset="0"/>
                <a:ea typeface="黑体" pitchFamily="2" charset="-122"/>
              </a:rPr>
              <a:t>1936年10月19日鲁迅在上海逝世。广大群众争相奔赴万国殡仪馆瞻仰遗容，中共中央也来电吊唁。22日，送葬群众多达数万人。鲁迅遗体覆盖着上海民众所献"民族魂"的旗子，安葬于虹桥万国公墓。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charset="0"/>
              <a:ea typeface="黑体" pitchFamily="2" charset="-122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5003800" y="5084763"/>
            <a:ext cx="2819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b="1" dirty="0">
                <a:solidFill>
                  <a:srgbClr val="0066FF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Times New Roman" panose="02020603050405020304" charset="0"/>
                <a:ea typeface="宋体" panose="02010600030101010101" pitchFamily="2" charset="-122"/>
              </a:rPr>
              <a:t>鲁 迅 遗 容</a:t>
            </a:r>
            <a:endParaRPr lang="zh-CN" altLang="en-US" sz="2800" b="1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1125538"/>
            <a:ext cx="4270375" cy="3506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文本框 9218"/>
          <p:cNvSpPr txBox="1"/>
          <p:nvPr/>
        </p:nvSpPr>
        <p:spPr>
          <a:xfrm>
            <a:off x="1042988" y="4941888"/>
            <a:ext cx="7561262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1956年，鲁迅墓迁到上海虹口公园，由毛泽东题署墓碑。</a:t>
            </a:r>
            <a:endParaRPr lang="zh-CN" altLang="en-US" sz="2800" b="1" dirty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 lvl="0"/>
            <a:endParaRPr lang="zh-CN" altLang="en-US" sz="28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 descr="luxunguj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1484313"/>
            <a:ext cx="2327275" cy="3284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文本框 10242"/>
          <p:cNvSpPr txBox="1"/>
          <p:nvPr/>
        </p:nvSpPr>
        <p:spPr>
          <a:xfrm>
            <a:off x="3276600" y="981075"/>
            <a:ext cx="5256213" cy="4838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   关于鲁迅故居</a:t>
            </a:r>
            <a:endParaRPr lang="zh-CN" altLang="en-US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lvl="0"/>
            <a:r>
              <a:rPr lang="zh-CN" altLang="en-US" b="1" dirty="0">
                <a:latin typeface="Times New Roman" panose="02020603050405020304" charset="0"/>
                <a:ea typeface="宋体" panose="02010600030101010101" pitchFamily="2" charset="-122"/>
              </a:rPr>
              <a:t>        鲁迅先生1927年10月从广州来到上海，到1936年10月19日逝世，在上海整整生活了9年。先后住在虬江路景云里和山阴路大陆新村9号。大陆新村9号，是鲁迅在上海最后的寓所。鲁迅在民国22年4月11日以内山书店职员的名义迁入，在这里，鲁迅从事了大量创作，翻译、编辑工作、还组织了“中国自由运动大同盟”和“左联”活动，直至1936年10月19日在这里逝世。现屋内陈列着主人生前用过的珍贵物品和写作用具</a:t>
            </a:r>
            <a:endParaRPr lang="zh-CN" altLang="en-US" b="1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1900</Words>
  <Application>WPS 演示</Application>
  <PresentationFormat>屏幕显示</PresentationFormat>
  <Paragraphs>91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50" baseType="lpstr">
      <vt:lpstr>Arial</vt:lpstr>
      <vt:lpstr>宋体</vt:lpstr>
      <vt:lpstr>Wingdings</vt:lpstr>
      <vt:lpstr>Times New Roman</vt:lpstr>
      <vt:lpstr>华文新魏</vt:lpstr>
      <vt:lpstr>楷体_GB2312</vt:lpstr>
      <vt:lpstr>华文中宋</vt:lpstr>
      <vt:lpstr>方正姚体</vt:lpstr>
      <vt:lpstr>华文行楷</vt:lpstr>
      <vt:lpstr>黑体</vt:lpstr>
      <vt:lpstr>隶书</vt:lpstr>
      <vt:lpstr>新宋体</vt:lpstr>
      <vt:lpstr>微软雅黑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为您服务教育网　http://www.wsbedu.com/</dc:creator>
  <cp:lastModifiedBy>为您服务教育网</cp:lastModifiedBy>
  <cp:revision>33</cp:revision>
  <dcterms:created xsi:type="dcterms:W3CDTF">2003-03-20T03:24:55Z</dcterms:created>
  <dcterms:modified xsi:type="dcterms:W3CDTF">2016-12-12T02:58:17Z</dcterms:modified>
</cp:coreProperties>
</file>