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8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6" r:id="rId24"/>
    <p:sldId id="277" r:id="rId25"/>
    <p:sldId id="278" r:id="rId26"/>
    <p:sldId id="279" r:id="rId27"/>
    <p:sldId id="280" r:id="rId28"/>
    <p:sldId id="284" r:id="rId29"/>
    <p:sldId id="283" r:id="rId30"/>
    <p:sldId id="285" r:id="rId31"/>
    <p:sldId id="281" r:id="rId32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00FF"/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22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4D648-8D9E-4C18-AAA5-A61ACE4BA043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F65CF-F24E-4804-8E10-CF6B190BCA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750E0-2CCC-4B7A-B1AD-9083B149914B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57625-9BBF-4A3B-BC0B-5EF7E88E68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FE4C4-933E-4E2B-95AA-D42FAE52EEA5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03740-68FB-40D2-889D-36BD307900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98BE0-FA39-4A26-95B3-6F2C97A728BB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75964-4261-4436-B861-92AA64E71E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19B4E-3ECE-424A-B0E1-AF8DD207F94E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9097B-7AFB-476A-8F4A-81DC827561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1CFDC-9DD9-4070-9A52-14B3BE00E712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86146-F45A-43B4-BCD0-6DF1BA5887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73F13-214A-4135-8BF9-7339FD930AAF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A953F-12E8-48BA-87F7-979F995B18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67ECF-97F4-4696-B2D2-BC2143FA400D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DE2F4-7621-4733-815D-64757DA5E2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0C583-7D27-44CD-A5EB-68CE1DBBBA3F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D4270-8A5D-4791-9748-EDA60FDEFB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71520-2CEB-4808-85B7-372CC6A58AF5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6DB14-3150-401D-966C-D687991CF66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01C51-73A2-4988-8DE2-1669C5D13819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C696B-5AB1-4FA8-B290-AA49BCEC8F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7509447-50A6-4677-99C4-074E968FB49A}" type="datetimeFigureOut">
              <a:rPr lang="zh-CN" altLang="en-US"/>
              <a:pPr>
                <a:defRPr/>
              </a:pPr>
              <a:t>2016/11/21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8A71697-0A8F-4457-BEED-460647EA945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audio" Target="NULL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8950" y="358775"/>
            <a:ext cx="5919788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solidFill>
                  <a:schemeClr val="accent6">
                    <a:lumMod val="7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第</a:t>
            </a:r>
            <a:r>
              <a:rPr lang="en-US" altLang="zh-CN" sz="6000" dirty="0">
                <a:solidFill>
                  <a:schemeClr val="accent6">
                    <a:lumMod val="7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2</a:t>
            </a:r>
            <a:r>
              <a:rPr lang="zh-CN" altLang="en-US" sz="6000" dirty="0">
                <a:solidFill>
                  <a:schemeClr val="accent6">
                    <a:lumMod val="7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课时：</a:t>
            </a:r>
            <a:endParaRPr lang="zh-CN" altLang="en-US" sz="6000" dirty="0">
              <a:solidFill>
                <a:schemeClr val="accent6">
                  <a:lumMod val="7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5314" y="3685095"/>
            <a:ext cx="6500595" cy="22159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</a:rPr>
              <a:t>      </a:t>
            </a:r>
            <a:r>
              <a:rPr lang="zh-CN" altLang="en-US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为什么妈妈</a:t>
            </a:r>
            <a:endParaRPr lang="en-US" altLang="zh-CN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总是</a:t>
            </a:r>
            <a:r>
              <a:rPr lang="zh-CN" altLang="en-US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说“不”</a:t>
            </a:r>
          </a:p>
        </p:txBody>
      </p:sp>
      <p:pic>
        <p:nvPicPr>
          <p:cNvPr id="13316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26675" y="274638"/>
            <a:ext cx="1703388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226675" y="5192713"/>
            <a:ext cx="26352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《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我和你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》</a:t>
            </a:r>
            <a:endParaRPr lang="zh-CN" altLang="en-US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263525" y="388938"/>
            <a:ext cx="602615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chemeClr val="accent2"/>
                </a:solidFill>
              </a:rPr>
              <a:t>班级公约：</a:t>
            </a:r>
          </a:p>
          <a:p>
            <a:pPr>
              <a:spcBef>
                <a:spcPct val="50000"/>
              </a:spcBef>
            </a:pPr>
            <a:endParaRPr lang="en-US" altLang="zh-CN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1898650" y="1538288"/>
            <a:ext cx="8866188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>
                <a:solidFill>
                  <a:srgbClr val="FF0000"/>
                </a:solidFill>
              </a:rPr>
              <a:t>1.</a:t>
            </a:r>
            <a:r>
              <a:rPr lang="zh-CN" altLang="en-US" sz="3600">
                <a:solidFill>
                  <a:srgbClr val="FF0000"/>
                </a:solidFill>
              </a:rPr>
              <a:t>当老师说：听到老师的声音请给一次掌声，听到你老师的生意请给两次掌声，听到老师的声音请给三次声音时，同学们一定要安静下来。</a:t>
            </a:r>
          </a:p>
          <a:p>
            <a:pPr>
              <a:spcBef>
                <a:spcPct val="50000"/>
              </a:spcBef>
            </a:pPr>
            <a:r>
              <a:rPr lang="en-US" altLang="zh-CN" sz="3600">
                <a:solidFill>
                  <a:srgbClr val="FF0000"/>
                </a:solidFill>
              </a:rPr>
              <a:t>2.</a:t>
            </a:r>
            <a:r>
              <a:rPr lang="zh-CN" altLang="en-US" sz="3600">
                <a:solidFill>
                  <a:srgbClr val="FF0000"/>
                </a:solidFill>
              </a:rPr>
              <a:t>有同学发言时，其他同学请认真倾听。认真倾听也是一种学习方法。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图片 6"/>
          <p:cNvPicPr>
            <a:picLocks noChangeAspect="1"/>
          </p:cNvPicPr>
          <p:nvPr/>
        </p:nvPicPr>
        <p:blipFill>
          <a:blip r:embed="rId2"/>
          <a:srcRect l="12086" b="7443"/>
          <a:stretch>
            <a:fillRect/>
          </a:stretch>
        </p:blipFill>
        <p:spPr bwMode="auto">
          <a:xfrm>
            <a:off x="0" y="1271588"/>
            <a:ext cx="8842375" cy="55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8163" y="1309688"/>
            <a:ext cx="4992687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 rot="20921615">
            <a:off x="1258888" y="779463"/>
            <a:ext cx="454501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家庭成员都有谁？</a:t>
            </a:r>
            <a:endParaRPr lang="zh-CN" altLang="en-US" sz="3600" b="1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340" name="图片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90113" y="631825"/>
            <a:ext cx="1703387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8"/>
          <p:cNvPicPr>
            <a:picLocks noChangeAspect="1"/>
          </p:cNvPicPr>
          <p:nvPr/>
        </p:nvPicPr>
        <p:blipFill>
          <a:blip r:embed="rId2"/>
          <a:srcRect l="12086" b="7443"/>
          <a:stretch>
            <a:fillRect/>
          </a:stretch>
        </p:blipFill>
        <p:spPr bwMode="auto">
          <a:xfrm>
            <a:off x="0" y="1271588"/>
            <a:ext cx="8842375" cy="55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 descr="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02300" y="2540000"/>
            <a:ext cx="4303713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63" name="组合 2"/>
          <p:cNvGrpSpPr>
            <a:grpSpLocks/>
          </p:cNvGrpSpPr>
          <p:nvPr/>
        </p:nvGrpSpPr>
        <p:grpSpPr bwMode="auto">
          <a:xfrm>
            <a:off x="2416175" y="1017588"/>
            <a:ext cx="5799138" cy="1177925"/>
            <a:chOff x="2648606" y="1647306"/>
            <a:chExt cx="7162781" cy="1177596"/>
          </a:xfrm>
        </p:grpSpPr>
        <p:sp>
          <p:nvSpPr>
            <p:cNvPr id="15366" name="TextBox 8"/>
            <p:cNvSpPr txBox="1">
              <a:spLocks noChangeArrowheads="1"/>
            </p:cNvSpPr>
            <p:nvPr/>
          </p:nvSpPr>
          <p:spPr bwMode="auto">
            <a:xfrm>
              <a:off x="2648606" y="1809239"/>
              <a:ext cx="1036637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6000" b="1">
                  <a:solidFill>
                    <a:srgbClr val="C00000"/>
                  </a:solidFill>
                  <a:latin typeface="华文彩云"/>
                  <a:ea typeface="华文彩云"/>
                  <a:cs typeface="华文彩云"/>
                </a:rPr>
                <a:t>爱</a:t>
              </a:r>
            </a:p>
          </p:txBody>
        </p:sp>
        <p:sp>
          <p:nvSpPr>
            <p:cNvPr id="15367" name="TextBox 10"/>
            <p:cNvSpPr txBox="1">
              <a:spLocks noChangeArrowheads="1"/>
            </p:cNvSpPr>
            <p:nvPr/>
          </p:nvSpPr>
          <p:spPr bwMode="auto">
            <a:xfrm>
              <a:off x="4559121" y="1647306"/>
              <a:ext cx="141667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5400" b="1">
                  <a:latin typeface="华文行楷"/>
                  <a:ea typeface="华文行楷"/>
                  <a:cs typeface="华文行楷"/>
                </a:rPr>
                <a:t>OR</a:t>
              </a:r>
              <a:endParaRPr lang="zh-CN" altLang="en-US" sz="5400" b="1">
                <a:latin typeface="华文行楷"/>
                <a:ea typeface="华文行楷"/>
                <a:cs typeface="华文行楷"/>
              </a:endParaRPr>
            </a:p>
          </p:txBody>
        </p:sp>
        <p:sp>
          <p:nvSpPr>
            <p:cNvPr id="15368" name="TextBox 11"/>
            <p:cNvSpPr txBox="1">
              <a:spLocks noChangeArrowheads="1"/>
            </p:cNvSpPr>
            <p:nvPr/>
          </p:nvSpPr>
          <p:spPr bwMode="auto">
            <a:xfrm>
              <a:off x="7363763" y="1807029"/>
              <a:ext cx="2447624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6000" b="1">
                  <a:solidFill>
                    <a:srgbClr val="C00000"/>
                  </a:solidFill>
                  <a:latin typeface="华文彩云"/>
                  <a:ea typeface="华文彩云"/>
                  <a:cs typeface="华文彩云"/>
                </a:rPr>
                <a:t>不爱</a:t>
              </a:r>
            </a:p>
          </p:txBody>
        </p:sp>
      </p:grp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125788" y="2193925"/>
            <a:ext cx="25908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8800">
                <a:latin typeface="华文隶书"/>
                <a:ea typeface="华文隶书"/>
                <a:cs typeface="华文隶书"/>
              </a:rPr>
              <a:t>？？</a:t>
            </a:r>
          </a:p>
        </p:txBody>
      </p:sp>
      <p:pic>
        <p:nvPicPr>
          <p:cNvPr id="15365" name="图片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90113" y="274638"/>
            <a:ext cx="170338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图片 9"/>
          <p:cNvPicPr>
            <a:picLocks noChangeAspect="1"/>
          </p:cNvPicPr>
          <p:nvPr/>
        </p:nvPicPr>
        <p:blipFill>
          <a:blip r:embed="rId2"/>
          <a:srcRect l="12086" b="7443"/>
          <a:stretch>
            <a:fillRect/>
          </a:stretch>
        </p:blipFill>
        <p:spPr bwMode="auto">
          <a:xfrm>
            <a:off x="0" y="1271588"/>
            <a:ext cx="8842375" cy="55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图片 2"/>
          <p:cNvPicPr>
            <a:picLocks noChangeAspect="1"/>
          </p:cNvPicPr>
          <p:nvPr/>
        </p:nvPicPr>
        <p:blipFill>
          <a:blip r:embed="rId3"/>
          <a:srcRect b="3648"/>
          <a:stretch>
            <a:fillRect/>
          </a:stretch>
        </p:blipFill>
        <p:spPr bwMode="auto">
          <a:xfrm>
            <a:off x="6762750" y="1711325"/>
            <a:ext cx="3411538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666750" y="893763"/>
            <a:ext cx="6096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3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爸爸妈妈有没有对你说</a:t>
            </a:r>
            <a:r>
              <a:rPr lang="zh-CN" altLang="zh-CN" sz="3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过</a:t>
            </a:r>
            <a:endParaRPr lang="zh-CN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8" name="文本框 4"/>
          <p:cNvSpPr txBox="1">
            <a:spLocks noChangeArrowheads="1"/>
          </p:cNvSpPr>
          <p:nvPr/>
        </p:nvSpPr>
        <p:spPr bwMode="auto">
          <a:xfrm rot="-622838">
            <a:off x="1719263" y="2058988"/>
            <a:ext cx="25622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Calibri" pitchFamily="34" charset="0"/>
              </a:rPr>
              <a:t>不可以</a:t>
            </a:r>
          </a:p>
        </p:txBody>
      </p:sp>
      <p:sp>
        <p:nvSpPr>
          <p:cNvPr id="16389" name="文本框 5"/>
          <p:cNvSpPr txBox="1">
            <a:spLocks noChangeArrowheads="1"/>
          </p:cNvSpPr>
          <p:nvPr/>
        </p:nvSpPr>
        <p:spPr bwMode="auto">
          <a:xfrm rot="-989674">
            <a:off x="3335338" y="2640013"/>
            <a:ext cx="1733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0070C0"/>
                </a:solidFill>
                <a:latin typeface="Calibri" pitchFamily="34" charset="0"/>
              </a:rPr>
              <a:t>不准</a:t>
            </a:r>
          </a:p>
        </p:txBody>
      </p:sp>
      <p:sp>
        <p:nvSpPr>
          <p:cNvPr id="16390" name="文本框 6"/>
          <p:cNvSpPr txBox="1">
            <a:spLocks noChangeArrowheads="1"/>
          </p:cNvSpPr>
          <p:nvPr/>
        </p:nvSpPr>
        <p:spPr bwMode="auto">
          <a:xfrm rot="581385">
            <a:off x="3916363" y="2074863"/>
            <a:ext cx="2924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7030A0"/>
                </a:solidFill>
                <a:latin typeface="Calibri" pitchFamily="34" charset="0"/>
              </a:rPr>
              <a:t>不要做</a:t>
            </a:r>
          </a:p>
        </p:txBody>
      </p:sp>
      <p:sp>
        <p:nvSpPr>
          <p:cNvPr id="8" name="文本框 7"/>
          <p:cNvSpPr txBox="1"/>
          <p:nvPr/>
        </p:nvSpPr>
        <p:spPr>
          <a:xfrm rot="21346873">
            <a:off x="2493963" y="3786188"/>
            <a:ext cx="1685925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</a:rPr>
              <a:t>必须</a:t>
            </a:r>
            <a:endParaRPr lang="zh-CN" altLang="en-US" sz="3600" b="1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6392" name="TextBox 1"/>
          <p:cNvSpPr txBox="1">
            <a:spLocks noChangeArrowheads="1"/>
          </p:cNvSpPr>
          <p:nvPr/>
        </p:nvSpPr>
        <p:spPr bwMode="auto">
          <a:xfrm>
            <a:off x="4202113" y="4030663"/>
            <a:ext cx="20669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>
                <a:latin typeface="Calibri" pitchFamily="34" charset="0"/>
              </a:rPr>
              <a:t>……</a:t>
            </a:r>
            <a:endParaRPr lang="zh-CN" altLang="en-US" sz="3200">
              <a:latin typeface="Calibri" pitchFamily="34" charset="0"/>
            </a:endParaRPr>
          </a:p>
        </p:txBody>
      </p:sp>
      <p:pic>
        <p:nvPicPr>
          <p:cNvPr id="16393" name="图片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90113" y="274638"/>
            <a:ext cx="170338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图片 5"/>
          <p:cNvPicPr>
            <a:picLocks noChangeAspect="1"/>
          </p:cNvPicPr>
          <p:nvPr/>
        </p:nvPicPr>
        <p:blipFill>
          <a:blip r:embed="rId2"/>
          <a:srcRect l="12086" b="7443"/>
          <a:stretch>
            <a:fillRect/>
          </a:stretch>
        </p:blipFill>
        <p:spPr bwMode="auto">
          <a:xfrm>
            <a:off x="0" y="1271588"/>
            <a:ext cx="8842375" cy="55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文本框 1"/>
          <p:cNvSpPr txBox="1"/>
          <p:nvPr/>
        </p:nvSpPr>
        <p:spPr>
          <a:xfrm>
            <a:off x="796925" y="519113"/>
            <a:ext cx="4262438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dirty="0">
                <a:solidFill>
                  <a:schemeClr val="tx2">
                    <a:lumMod val="75000"/>
                  </a:schemeClr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小要求：</a:t>
            </a:r>
            <a:endParaRPr lang="zh-CN" altLang="en-US" sz="5400" dirty="0">
              <a:solidFill>
                <a:schemeClr val="tx2">
                  <a:lumMod val="75000"/>
                </a:schemeClr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21025" y="1443038"/>
            <a:ext cx="4700588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kern="100" dirty="0">
                <a:solidFill>
                  <a:srgbClr val="00B0F0"/>
                </a:solidFill>
                <a:latin typeface="+mn-lt"/>
                <a:ea typeface="+mn-ea"/>
                <a:cs typeface="Times New Roman" panose="02020603050405020304" pitchFamily="18" charset="0"/>
              </a:rPr>
              <a:t>         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仔细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听故事，看图片，看看大卫在做些什么？</a:t>
            </a:r>
            <a:endParaRPr lang="zh-CN" altLang="en-US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412" name="图片 3"/>
          <p:cNvPicPr>
            <a:picLocks noChangeAspect="1"/>
          </p:cNvPicPr>
          <p:nvPr/>
        </p:nvPicPr>
        <p:blipFill>
          <a:blip r:embed="rId3"/>
          <a:srcRect b="10335"/>
          <a:stretch>
            <a:fillRect/>
          </a:stretch>
        </p:blipFill>
        <p:spPr bwMode="auto">
          <a:xfrm rot="-690188">
            <a:off x="5653088" y="3652838"/>
            <a:ext cx="3624262" cy="218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图片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90113" y="274638"/>
            <a:ext cx="170338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4" descr="图片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958975" y="55626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图片 1" descr="图片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图片 1" descr="图片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图片 1" descr="图片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图片 1" descr="图片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图片 1" descr="图片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图片 1" descr="图片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图片 1" descr="图片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图片 1" descr="图片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图片 1" descr="图片1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图片 1" descr="图片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图片 1" descr="图片1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图片 1" descr="图片1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图片 1" descr="图片1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图片 1" descr="图片1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图片 1" descr="图片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文本框 1"/>
          <p:cNvSpPr txBox="1">
            <a:spLocks noChangeArrowheads="1"/>
          </p:cNvSpPr>
          <p:nvPr/>
        </p:nvSpPr>
        <p:spPr bwMode="auto">
          <a:xfrm rot="-1817363">
            <a:off x="-87313" y="569913"/>
            <a:ext cx="3921126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5400" b="1">
                <a:solidFill>
                  <a:srgbClr val="00B050"/>
                </a:solidFill>
                <a:latin typeface="华文彩云"/>
                <a:ea typeface="华文彩云"/>
                <a:cs typeface="华文彩云"/>
              </a:rPr>
              <a:t>故事感受</a:t>
            </a:r>
          </a:p>
        </p:txBody>
      </p:sp>
      <p:sp>
        <p:nvSpPr>
          <p:cNvPr id="3" name="矩形 2"/>
          <p:cNvSpPr/>
          <p:nvPr/>
        </p:nvSpPr>
        <p:spPr>
          <a:xfrm>
            <a:off x="2130425" y="1463675"/>
            <a:ext cx="5564188" cy="4137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zh-CN" altLang="en-US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大卫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是一个怎样的小孩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？</a:t>
            </a:r>
            <a:endParaRPr lang="en-US" altLang="zh-CN" sz="3600" b="1" kern="1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3600" b="1" kern="1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大卫做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了哪些事情，让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妈妈说</a:t>
            </a:r>
            <a:r>
              <a:rPr lang="en-US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:"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大卫，不可以</a:t>
            </a:r>
            <a:r>
              <a:rPr lang="en-US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呢</a:t>
            </a:r>
            <a:r>
              <a:rPr lang="en-US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600" b="1" kern="1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猜一猜，妈妈的表情</a:t>
            </a:r>
            <a:endParaRPr lang="en-US" altLang="zh-CN" sz="3600" b="1" kern="1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3600" b="1" kern="1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819" name="图片 3"/>
          <p:cNvPicPr>
            <a:picLocks noChangeAspect="1"/>
          </p:cNvPicPr>
          <p:nvPr/>
        </p:nvPicPr>
        <p:blipFill>
          <a:blip r:embed="rId2"/>
          <a:srcRect l="15376" r="20322"/>
          <a:stretch>
            <a:fillRect/>
          </a:stretch>
        </p:blipFill>
        <p:spPr bwMode="auto">
          <a:xfrm>
            <a:off x="7796213" y="1625600"/>
            <a:ext cx="3581400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90113" y="274638"/>
            <a:ext cx="170338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文本框 1"/>
          <p:cNvSpPr txBox="1">
            <a:spLocks noChangeArrowheads="1"/>
          </p:cNvSpPr>
          <p:nvPr/>
        </p:nvSpPr>
        <p:spPr bwMode="auto">
          <a:xfrm rot="-1711451">
            <a:off x="-227013" y="293688"/>
            <a:ext cx="3921126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5400" b="1">
                <a:solidFill>
                  <a:srgbClr val="00B050"/>
                </a:solidFill>
                <a:latin typeface="华文彩云"/>
                <a:ea typeface="华文彩云"/>
                <a:cs typeface="华文彩云"/>
              </a:rPr>
              <a:t>故事感受</a:t>
            </a:r>
          </a:p>
        </p:txBody>
      </p:sp>
      <p:sp>
        <p:nvSpPr>
          <p:cNvPr id="3" name="矩形 2"/>
          <p:cNvSpPr/>
          <p:nvPr/>
        </p:nvSpPr>
        <p:spPr>
          <a:xfrm>
            <a:off x="2265363" y="755650"/>
            <a:ext cx="5564187" cy="57785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altLang="zh-CN" sz="3600" b="1">
                <a:solidFill>
                  <a:srgbClr val="333F50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3</a:t>
            </a:r>
            <a:r>
              <a:rPr lang="zh-CN" altLang="en-US" sz="3600" b="1">
                <a:solidFill>
                  <a:srgbClr val="333F50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、妈妈为什么要说“不”？如果妈妈没有说“不”，可能会发生什么？</a:t>
            </a:r>
          </a:p>
          <a:p>
            <a:pPr algn="just">
              <a:lnSpc>
                <a:spcPct val="115000"/>
              </a:lnSpc>
            </a:pPr>
            <a:endParaRPr lang="en-US" altLang="zh-CN" sz="3600" b="1">
              <a:solidFill>
                <a:srgbClr val="333F50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  <a:p>
            <a:pPr algn="just">
              <a:lnSpc>
                <a:spcPct val="115000"/>
              </a:lnSpc>
            </a:pPr>
            <a:r>
              <a:rPr lang="en-US" altLang="zh-CN" sz="3600" b="1">
                <a:solidFill>
                  <a:srgbClr val="333F50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4</a:t>
            </a:r>
            <a:r>
              <a:rPr lang="zh-CN" altLang="en-US" sz="3600" b="1">
                <a:solidFill>
                  <a:srgbClr val="333F50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、</a:t>
            </a:r>
            <a:r>
              <a:rPr lang="zh-CN" altLang="zh-CN" sz="3600" b="1">
                <a:solidFill>
                  <a:srgbClr val="333F50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最后大卫依偎在妈妈怀中，这代表着什么？</a:t>
            </a:r>
            <a:endParaRPr lang="en-US" altLang="zh-CN" sz="3600" b="1">
              <a:solidFill>
                <a:srgbClr val="333F50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  <a:p>
            <a:pPr algn="just">
              <a:lnSpc>
                <a:spcPct val="115000"/>
              </a:lnSpc>
            </a:pPr>
            <a:r>
              <a:rPr lang="en-US" altLang="zh-CN" sz="3600" b="1">
                <a:solidFill>
                  <a:srgbClr val="333F50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5</a:t>
            </a:r>
            <a:r>
              <a:rPr lang="zh-CN" altLang="en-US" sz="3600" b="1">
                <a:solidFill>
                  <a:srgbClr val="333F50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、</a:t>
            </a:r>
            <a:r>
              <a:rPr lang="zh-CN" altLang="zh-CN" sz="3600" b="1">
                <a:solidFill>
                  <a:srgbClr val="333F50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哪个画面给你留下的印象最深刻？</a:t>
            </a:r>
            <a:endParaRPr lang="zh-CN" altLang="en-US" sz="3600" b="1">
              <a:solidFill>
                <a:srgbClr val="333F50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pic>
        <p:nvPicPr>
          <p:cNvPr id="35843" name="图片 3"/>
          <p:cNvPicPr>
            <a:picLocks noChangeAspect="1"/>
          </p:cNvPicPr>
          <p:nvPr/>
        </p:nvPicPr>
        <p:blipFill>
          <a:blip r:embed="rId2"/>
          <a:srcRect l="15376" r="20322"/>
          <a:stretch>
            <a:fillRect/>
          </a:stretch>
        </p:blipFill>
        <p:spPr bwMode="auto">
          <a:xfrm>
            <a:off x="8431213" y="1952625"/>
            <a:ext cx="3579812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90113" y="274638"/>
            <a:ext cx="170338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5500" y="1344613"/>
            <a:ext cx="5164138" cy="4940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defRPr/>
            </a:pPr>
            <a:r>
              <a:rPr lang="en-US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对你说“不”时，你的心情如何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3600" b="1" kern="1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defRPr/>
            </a:pPr>
            <a:endParaRPr lang="zh-CN" altLang="zh-CN" sz="3600" b="1" kern="1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ts val="1200"/>
              <a:defRPr/>
            </a:pPr>
            <a:r>
              <a:rPr lang="en-US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认为哪些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事是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不可以做的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3600" b="1" kern="1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ts val="1200"/>
              <a:defRPr/>
            </a:pPr>
            <a:endParaRPr lang="zh-CN" altLang="zh-CN" sz="3600" b="1" kern="1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defRPr/>
            </a:pPr>
            <a:r>
              <a:rPr lang="en-US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以后</a:t>
            </a:r>
            <a:r>
              <a:rPr lang="zh-CN" altLang="en-US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跟你说“不”时，你会怎么办</a:t>
            </a:r>
            <a:r>
              <a:rPr lang="zh-CN" altLang="zh-CN" sz="3600" b="1" kern="1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zh-CN" sz="3600" b="1" kern="1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66" name="矩形 3"/>
          <p:cNvSpPr>
            <a:spLocks noChangeArrowheads="1"/>
          </p:cNvSpPr>
          <p:nvPr/>
        </p:nvSpPr>
        <p:spPr bwMode="auto">
          <a:xfrm>
            <a:off x="825500" y="298450"/>
            <a:ext cx="29543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5400" b="1">
                <a:solidFill>
                  <a:srgbClr val="00B050"/>
                </a:solidFill>
                <a:latin typeface="华文彩云"/>
                <a:ea typeface="华文彩云"/>
                <a:cs typeface="华文彩云"/>
              </a:rPr>
              <a:t>讨论延伸</a:t>
            </a:r>
          </a:p>
        </p:txBody>
      </p:sp>
      <p:pic>
        <p:nvPicPr>
          <p:cNvPr id="36867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4725" y="1222375"/>
            <a:ext cx="4191000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图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90113" y="274638"/>
            <a:ext cx="170338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-15875"/>
            <a:ext cx="5129213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dirty="0">
                <a:solidFill>
                  <a:schemeClr val="accent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我们的“不可以”</a:t>
            </a:r>
          </a:p>
        </p:txBody>
      </p:sp>
      <p:sp>
        <p:nvSpPr>
          <p:cNvPr id="37891" name="Rectangle 17"/>
          <p:cNvSpPr>
            <a:spLocks noChangeArrowheads="1"/>
          </p:cNvSpPr>
          <p:nvPr/>
        </p:nvSpPr>
        <p:spPr bwMode="auto">
          <a:xfrm>
            <a:off x="2554288" y="1997075"/>
            <a:ext cx="6524625" cy="34655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892" name="文本框 2"/>
          <p:cNvSpPr txBox="1">
            <a:spLocks noChangeArrowheads="1"/>
          </p:cNvSpPr>
          <p:nvPr/>
        </p:nvSpPr>
        <p:spPr bwMode="auto">
          <a:xfrm>
            <a:off x="4395788" y="992188"/>
            <a:ext cx="2767012" cy="650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影响安全行为</a:t>
            </a:r>
            <a:endParaRPr lang="zh-CN" altLang="zh-CN" sz="2800"/>
          </a:p>
        </p:txBody>
      </p:sp>
      <p:sp>
        <p:nvSpPr>
          <p:cNvPr id="37893" name="Text Box 18"/>
          <p:cNvSpPr txBox="1">
            <a:spLocks noChangeArrowheads="1"/>
          </p:cNvSpPr>
          <p:nvPr/>
        </p:nvSpPr>
        <p:spPr bwMode="auto">
          <a:xfrm>
            <a:off x="9885363" y="2301875"/>
            <a:ext cx="731837" cy="2730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影响健康</a:t>
            </a:r>
            <a:endParaRPr lang="zh-CN" altLang="zh-CN" sz="2800">
              <a:latin typeface="Calibri" pitchFamily="34" charset="0"/>
            </a:endParaRPr>
          </a:p>
          <a:p>
            <a:pPr eaLnBrk="0" hangingPunct="0"/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行为</a:t>
            </a:r>
            <a:endParaRPr lang="zh-CN" altLang="zh-CN" sz="2800"/>
          </a:p>
        </p:txBody>
      </p:sp>
      <p:sp>
        <p:nvSpPr>
          <p:cNvPr id="37894" name="Rectangle 19"/>
          <p:cNvSpPr>
            <a:spLocks noChangeArrowheads="1"/>
          </p:cNvSpPr>
          <p:nvPr/>
        </p:nvSpPr>
        <p:spPr bwMode="auto">
          <a:xfrm>
            <a:off x="1119188" y="2281238"/>
            <a:ext cx="669925" cy="2730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zh-CN" altLang="zh-CN" sz="3200">
                <a:latin typeface="Times New Roman" pitchFamily="18" charset="0"/>
                <a:cs typeface="Times New Roman" pitchFamily="18" charset="0"/>
              </a:rPr>
              <a:t>不礼貌行为</a:t>
            </a:r>
            <a:endParaRPr lang="zh-CN" altLang="zh-CN" sz="3200"/>
          </a:p>
        </p:txBody>
      </p:sp>
      <p:sp>
        <p:nvSpPr>
          <p:cNvPr id="37895" name="Rectangle 15"/>
          <p:cNvSpPr>
            <a:spLocks noChangeArrowheads="1"/>
          </p:cNvSpPr>
          <p:nvPr/>
        </p:nvSpPr>
        <p:spPr bwMode="auto">
          <a:xfrm>
            <a:off x="4395788" y="5891213"/>
            <a:ext cx="3402012" cy="606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拖延行为</a:t>
            </a:r>
            <a:endParaRPr lang="zh-CN" altLang="zh-CN" sz="2800"/>
          </a:p>
        </p:txBody>
      </p:sp>
      <p:sp>
        <p:nvSpPr>
          <p:cNvPr id="37896" name="Oval 14"/>
          <p:cNvSpPr>
            <a:spLocks noChangeArrowheads="1"/>
          </p:cNvSpPr>
          <p:nvPr/>
        </p:nvSpPr>
        <p:spPr bwMode="auto">
          <a:xfrm>
            <a:off x="5522913" y="3570288"/>
            <a:ext cx="223837" cy="1524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897" name="AutoShape 13"/>
          <p:cNvSpPr>
            <a:spLocks noChangeArrowheads="1"/>
          </p:cNvSpPr>
          <p:nvPr/>
        </p:nvSpPr>
        <p:spPr bwMode="auto">
          <a:xfrm>
            <a:off x="5426075" y="3627438"/>
            <a:ext cx="127000" cy="127000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898" name="AutoShape 12"/>
          <p:cNvSpPr>
            <a:spLocks noChangeArrowheads="1"/>
          </p:cNvSpPr>
          <p:nvPr/>
        </p:nvSpPr>
        <p:spPr bwMode="auto">
          <a:xfrm>
            <a:off x="5599113" y="3608388"/>
            <a:ext cx="127000" cy="127000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899" name="AutoShape 11"/>
          <p:cNvSpPr>
            <a:spLocks noChangeArrowheads="1"/>
          </p:cNvSpPr>
          <p:nvPr/>
        </p:nvSpPr>
        <p:spPr bwMode="auto">
          <a:xfrm flipH="1">
            <a:off x="5599113" y="3467100"/>
            <a:ext cx="84137" cy="96838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900" name="AutoShape 10"/>
          <p:cNvSpPr>
            <a:spLocks noChangeArrowheads="1"/>
          </p:cNvSpPr>
          <p:nvPr/>
        </p:nvSpPr>
        <p:spPr bwMode="auto">
          <a:xfrm>
            <a:off x="5475288" y="3503613"/>
            <a:ext cx="127000" cy="127000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901" name="AutoShape 9"/>
          <p:cNvSpPr>
            <a:spLocks noChangeArrowheads="1"/>
          </p:cNvSpPr>
          <p:nvPr/>
        </p:nvSpPr>
        <p:spPr bwMode="auto">
          <a:xfrm>
            <a:off x="5727700" y="3602038"/>
            <a:ext cx="127000" cy="127000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902" name="AutoShape 8"/>
          <p:cNvSpPr>
            <a:spLocks noChangeArrowheads="1"/>
          </p:cNvSpPr>
          <p:nvPr/>
        </p:nvSpPr>
        <p:spPr bwMode="auto">
          <a:xfrm>
            <a:off x="5753100" y="3509963"/>
            <a:ext cx="127000" cy="127000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903" name="AutoShape 7"/>
          <p:cNvSpPr>
            <a:spLocks noChangeArrowheads="1"/>
          </p:cNvSpPr>
          <p:nvPr/>
        </p:nvSpPr>
        <p:spPr bwMode="auto">
          <a:xfrm>
            <a:off x="5578475" y="3711575"/>
            <a:ext cx="127000" cy="127000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904" name="AutoShape 6"/>
          <p:cNvSpPr>
            <a:spLocks noChangeArrowheads="1"/>
          </p:cNvSpPr>
          <p:nvPr/>
        </p:nvSpPr>
        <p:spPr bwMode="auto">
          <a:xfrm>
            <a:off x="3359150" y="3846513"/>
            <a:ext cx="2057400" cy="1422400"/>
          </a:xfrm>
          <a:prstGeom prst="cloudCallout">
            <a:avLst>
              <a:gd name="adj1" fmla="val -49282"/>
              <a:gd name="adj2" fmla="val 9222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上学不起床</a:t>
            </a:r>
            <a:endParaRPr lang="zh-CN" altLang="zh-CN" sz="2800"/>
          </a:p>
        </p:txBody>
      </p:sp>
      <p:sp>
        <p:nvSpPr>
          <p:cNvPr id="37905" name="AutoShape 5"/>
          <p:cNvSpPr>
            <a:spLocks noChangeArrowheads="1"/>
          </p:cNvSpPr>
          <p:nvPr/>
        </p:nvSpPr>
        <p:spPr bwMode="auto">
          <a:xfrm>
            <a:off x="6181725" y="4051300"/>
            <a:ext cx="2641600" cy="1012825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在楼梯上奔跑</a:t>
            </a:r>
            <a:endParaRPr lang="zh-CN" altLang="zh-CN" sz="2400"/>
          </a:p>
        </p:txBody>
      </p:sp>
      <p:sp>
        <p:nvSpPr>
          <p:cNvPr id="37906" name="AutoShape 4"/>
          <p:cNvSpPr>
            <a:spLocks noChangeArrowheads="1"/>
          </p:cNvSpPr>
          <p:nvPr/>
        </p:nvSpPr>
        <p:spPr bwMode="auto">
          <a:xfrm>
            <a:off x="6181725" y="2460625"/>
            <a:ext cx="2393950" cy="1385888"/>
          </a:xfrm>
          <a:prstGeom prst="cloudCallout">
            <a:avLst>
              <a:gd name="adj1" fmla="val -44880"/>
              <a:gd name="adj2" fmla="val 32088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吃许多垃圾食品</a:t>
            </a:r>
            <a:endParaRPr lang="zh-CN" altLang="zh-CN" sz="2400"/>
          </a:p>
        </p:txBody>
      </p:sp>
      <p:sp>
        <p:nvSpPr>
          <p:cNvPr id="37907" name="AutoShape 3"/>
          <p:cNvSpPr>
            <a:spLocks noChangeArrowheads="1"/>
          </p:cNvSpPr>
          <p:nvPr/>
        </p:nvSpPr>
        <p:spPr bwMode="auto">
          <a:xfrm>
            <a:off x="2830513" y="2301875"/>
            <a:ext cx="2692400" cy="1176338"/>
          </a:xfrm>
          <a:prstGeom prst="cloudCallout">
            <a:avLst>
              <a:gd name="adj1" fmla="val -45213"/>
              <a:gd name="adj2" fmla="val 2763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不敲门进别人的房间</a:t>
            </a:r>
            <a:endParaRPr lang="zh-CN" altLang="zh-CN" sz="2400"/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3359150" y="1425575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909" name="Rectangle 28"/>
          <p:cNvSpPr>
            <a:spLocks noChangeArrowheads="1"/>
          </p:cNvSpPr>
          <p:nvPr/>
        </p:nvSpPr>
        <p:spPr bwMode="auto">
          <a:xfrm>
            <a:off x="3359150" y="2339975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图片 6"/>
          <p:cNvPicPr>
            <a:picLocks noChangeAspect="1"/>
          </p:cNvPicPr>
          <p:nvPr/>
        </p:nvPicPr>
        <p:blipFill>
          <a:blip r:embed="rId2"/>
          <a:srcRect l="12086" b="7443"/>
          <a:stretch>
            <a:fillRect/>
          </a:stretch>
        </p:blipFill>
        <p:spPr bwMode="auto">
          <a:xfrm>
            <a:off x="0" y="1271588"/>
            <a:ext cx="8842375" cy="55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矩形 1"/>
          <p:cNvSpPr>
            <a:spLocks noChangeArrowheads="1"/>
          </p:cNvSpPr>
          <p:nvPr/>
        </p:nvSpPr>
        <p:spPr bwMode="auto">
          <a:xfrm>
            <a:off x="666750" y="285750"/>
            <a:ext cx="15700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5400" b="1">
                <a:solidFill>
                  <a:srgbClr val="00B050"/>
                </a:solidFill>
                <a:latin typeface="华文彩云"/>
                <a:ea typeface="华文彩云"/>
                <a:cs typeface="华文彩云"/>
              </a:rPr>
              <a:t>结语</a:t>
            </a:r>
          </a:p>
        </p:txBody>
      </p:sp>
      <p:sp>
        <p:nvSpPr>
          <p:cNvPr id="3" name="矩形 2"/>
          <p:cNvSpPr/>
          <p:nvPr/>
        </p:nvSpPr>
        <p:spPr>
          <a:xfrm>
            <a:off x="1798638" y="1951038"/>
            <a:ext cx="4748212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kern="100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</a:rPr>
              <a:t>      </a:t>
            </a:r>
            <a:r>
              <a:rPr lang="zh-CN" altLang="zh-CN" sz="3600" b="1" kern="1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</a:rPr>
              <a:t>感知</a:t>
            </a:r>
            <a:r>
              <a:rPr lang="zh-CN" altLang="zh-CN" sz="3600" b="1" kern="1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</a:rPr>
              <a:t>父母的每一个“不”，感受“不”的要求里属于我们的幸福。</a:t>
            </a:r>
          </a:p>
        </p:txBody>
      </p:sp>
      <p:pic>
        <p:nvPicPr>
          <p:cNvPr id="38916" name="图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8788" y="1935163"/>
            <a:ext cx="4500562" cy="40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图片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90113" y="274638"/>
            <a:ext cx="170338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图片 3"/>
          <p:cNvPicPr>
            <a:picLocks noChangeAspect="1"/>
          </p:cNvPicPr>
          <p:nvPr/>
        </p:nvPicPr>
        <p:blipFill>
          <a:blip r:embed="rId2"/>
          <a:srcRect l="61099" t="36423"/>
          <a:stretch>
            <a:fillRect/>
          </a:stretch>
        </p:blipFill>
        <p:spPr bwMode="auto">
          <a:xfrm>
            <a:off x="9228138" y="3224213"/>
            <a:ext cx="2963862" cy="363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图片 2"/>
          <p:cNvPicPr>
            <a:picLocks noChangeAspect="1"/>
          </p:cNvPicPr>
          <p:nvPr/>
        </p:nvPicPr>
        <p:blipFill>
          <a:blip r:embed="rId2"/>
          <a:srcRect l="760" t="-84" r="64760" b="22789"/>
          <a:stretch>
            <a:fillRect/>
          </a:stretch>
        </p:blipFill>
        <p:spPr bwMode="auto">
          <a:xfrm>
            <a:off x="0" y="0"/>
            <a:ext cx="2627313" cy="44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>
          <a:xfrm>
            <a:off x="2062163" y="631825"/>
            <a:ext cx="7615237" cy="57546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乌云很快地集拢在森林的黝黑的边缘上。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孩上，不要出去呀！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湖边的一行棕树，向暝暗的天空撞着头；羽毛零乱的乌鸦，静悄悄地栖在罗望子的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枝上，河的东岸正被乌沉沉的暝色所侵袭。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我们的牛系在篱上，高声鸣叫。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孩子，在这里等着，等我先把牛牵进牛棚里去。</a:t>
            </a:r>
          </a:p>
        </p:txBody>
      </p:sp>
      <p:pic>
        <p:nvPicPr>
          <p:cNvPr id="40964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90113" y="274638"/>
            <a:ext cx="170338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图片 6"/>
          <p:cNvPicPr>
            <a:picLocks noChangeAspect="1"/>
          </p:cNvPicPr>
          <p:nvPr/>
        </p:nvPicPr>
        <p:blipFill>
          <a:blip r:embed="rId2"/>
          <a:srcRect l="61099" t="36873"/>
          <a:stretch>
            <a:fillRect/>
          </a:stretch>
        </p:blipFill>
        <p:spPr bwMode="auto">
          <a:xfrm>
            <a:off x="9228138" y="3249613"/>
            <a:ext cx="2963862" cy="360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图片 4"/>
          <p:cNvPicPr>
            <a:picLocks noChangeAspect="1"/>
          </p:cNvPicPr>
          <p:nvPr/>
        </p:nvPicPr>
        <p:blipFill>
          <a:blip r:embed="rId2"/>
          <a:srcRect t="140" r="65944" b="22563"/>
          <a:stretch>
            <a:fillRect/>
          </a:stretch>
        </p:blipFill>
        <p:spPr bwMode="auto">
          <a:xfrm>
            <a:off x="34925" y="0"/>
            <a:ext cx="2595563" cy="44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>
          <a:xfrm>
            <a:off x="2305050" y="798513"/>
            <a:ext cx="7073900" cy="51879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许多</a:t>
            </a: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人都挤在池水泛溢的田间，捉那从泛溢的池中逃出来的鱼儿，雨水成了小河，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流过狭街，好像一个嬉笑的孩子从他妈妈那里跑开，故意要恼她一样</a:t>
            </a: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。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听呀，有人在浅滩上喊船夫呢。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孩子，天色暝暗了，渡头的摆渡船已经停了。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天空好像是在滂沱的雨上快跑着；</a:t>
            </a:r>
            <a:endParaRPr lang="zh-CN" altLang="en-US" sz="3200" kern="100" dirty="0">
              <a:solidFill>
                <a:srgbClr val="333333"/>
              </a:solidFill>
              <a:latin typeface="Verdana" panose="020B0604030504040204" pitchFamily="34" charset="0"/>
              <a:ea typeface="+mn-ea"/>
            </a:endParaRPr>
          </a:p>
        </p:txBody>
      </p:sp>
      <p:pic>
        <p:nvPicPr>
          <p:cNvPr id="41988" name="图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90113" y="274638"/>
            <a:ext cx="170338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图片 2"/>
          <p:cNvPicPr>
            <a:picLocks noChangeAspect="1"/>
          </p:cNvPicPr>
          <p:nvPr/>
        </p:nvPicPr>
        <p:blipFill>
          <a:blip r:embed="rId2"/>
          <a:srcRect l="591" r="65775" b="23013"/>
          <a:stretch>
            <a:fillRect/>
          </a:stretch>
        </p:blipFill>
        <p:spPr bwMode="auto">
          <a:xfrm>
            <a:off x="0" y="0"/>
            <a:ext cx="2562225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图片 3"/>
          <p:cNvPicPr>
            <a:picLocks noChangeAspect="1"/>
          </p:cNvPicPr>
          <p:nvPr/>
        </p:nvPicPr>
        <p:blipFill>
          <a:blip r:embed="rId2"/>
          <a:srcRect l="61269" t="37099"/>
          <a:stretch>
            <a:fillRect/>
          </a:stretch>
        </p:blipFill>
        <p:spPr bwMode="auto">
          <a:xfrm>
            <a:off x="9240838" y="3263900"/>
            <a:ext cx="2951162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>
          <a:xfrm>
            <a:off x="2359025" y="838200"/>
            <a:ext cx="7050088" cy="51895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河里的水喧叫</a:t>
            </a: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而且暴躁</a:t>
            </a: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；妇人们早已拿着汲满</a:t>
            </a: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了水</a:t>
            </a: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的水罐，从恒河畔匆匆地回家了。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夜里用的灯，一定要预备好。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孩子，不要出去呀！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到市场去的大道已没有人走，到河边去的小路又很滑。风在竹林里咆哮着，挣扎着，</a:t>
            </a:r>
          </a:p>
          <a:p>
            <a:pPr marL="37592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100" dirty="0">
                <a:solidFill>
                  <a:srgbClr val="333333"/>
                </a:solidFill>
                <a:latin typeface="Verdana" panose="020B0604030504040204" pitchFamily="34" charset="0"/>
                <a:ea typeface="+mn-ea"/>
              </a:rPr>
              <a:t>好像一只落在网中的野兽。</a:t>
            </a:r>
          </a:p>
        </p:txBody>
      </p:sp>
      <p:pic>
        <p:nvPicPr>
          <p:cNvPr id="43012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90113" y="274638"/>
            <a:ext cx="170338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图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50450" y="492125"/>
            <a:ext cx="170338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65175" y="5864225"/>
            <a:ext cx="2636838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《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我和你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》</a:t>
            </a:r>
            <a:endParaRPr lang="zh-CN" altLang="en-US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 rot="21262867">
            <a:off x="1604963" y="1697038"/>
            <a:ext cx="5827712" cy="1446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下节课见！</a:t>
            </a:r>
            <a:endParaRPr lang="zh-CN" altLang="en-US" sz="8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688</Words>
  <Application>Microsoft Office PowerPoint</Application>
  <PresentationFormat>自定义</PresentationFormat>
  <Paragraphs>65</Paragraphs>
  <Slides>31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演示文稿设计模板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4" baseType="lpstr">
      <vt:lpstr>Calibri</vt:lpstr>
      <vt:lpstr>宋体</vt:lpstr>
      <vt:lpstr>Arial</vt:lpstr>
      <vt:lpstr>Calibri Light</vt:lpstr>
      <vt:lpstr>华文琥珀</vt:lpstr>
      <vt:lpstr>华文彩云</vt:lpstr>
      <vt:lpstr>微软雅黑</vt:lpstr>
      <vt:lpstr>华文行楷</vt:lpstr>
      <vt:lpstr>华文隶书</vt:lpstr>
      <vt:lpstr>Times New Roman</vt:lpstr>
      <vt:lpstr>楷体</vt:lpstr>
      <vt:lpstr>Verdana</vt:lpstr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</vt:vector>
  </TitlesOfParts>
  <Company>adream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许飞燕</dc:creator>
  <cp:lastModifiedBy>admin</cp:lastModifiedBy>
  <cp:revision>35</cp:revision>
  <dcterms:created xsi:type="dcterms:W3CDTF">2015-08-19T08:06:23Z</dcterms:created>
  <dcterms:modified xsi:type="dcterms:W3CDTF">2016-11-21T06:37:38Z</dcterms:modified>
</cp:coreProperties>
</file>