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sldIdLst>
    <p:sldId id="278" r:id="rId4"/>
    <p:sldId id="268" r:id="rId5"/>
    <p:sldId id="258" r:id="rId6"/>
    <p:sldId id="279" r:id="rId7"/>
    <p:sldId id="267" r:id="rId8"/>
    <p:sldId id="270" r:id="rId9"/>
    <p:sldId id="281" r:id="rId10"/>
    <p:sldId id="264" r:id="rId11"/>
    <p:sldId id="259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0066FF"/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2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fontAlgn="base"/>
            <a:endParaRPr lang="en-US" altLang="x-none" sz="1200" strike="noStrike" noProof="1" dirty="0"/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2256" y="214313"/>
            <a:ext cx="2064544" cy="5911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73948" cy="5911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2504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500188"/>
            <a:ext cx="4032504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2256" y="214313"/>
            <a:ext cx="2064544" cy="5911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73948" cy="5911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2504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500188"/>
            <a:ext cx="4032504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 w="9525">
            <a:noFill/>
          </a:ln>
        </p:spPr>
        <p:txBody>
          <a:bodyPr anchor="ctr"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</a:t>
            </a:r>
            <a:endParaRPr lang="zh-CN" altLang="en-US"/>
          </a:p>
        </p:txBody>
      </p:sp>
      <p:sp>
        <p:nvSpPr>
          <p:cNvPr id="1028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03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03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3" name="矩形 7"/>
          <p:cNvSpPr/>
          <p:nvPr/>
        </p:nvSpPr>
        <p:spPr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 w="9525">
            <a:noFill/>
          </a:ln>
        </p:spPr>
        <p:txBody>
          <a:bodyPr anchor="ctr"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2800" b="0" i="0" u="none" kern="1200" baseline="0">
          <a:solidFill>
            <a:srgbClr val="09532A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 w="9525">
            <a:noFill/>
          </a:ln>
        </p:spPr>
        <p:txBody>
          <a:bodyPr anchor="ctr"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pic>
        <p:nvPicPr>
          <p:cNvPr id="2051" name="Picture 2" descr="D:\花纹\儿童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矩形 7"/>
          <p:cNvSpPr/>
          <p:nvPr/>
        </p:nvSpPr>
        <p:spPr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 w="9525">
            <a:noFill/>
          </a:ln>
        </p:spPr>
        <p:txBody>
          <a:bodyPr anchor="ctr"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pic>
        <p:nvPicPr>
          <p:cNvPr id="2053" name="Picture 5" descr="D:\花纹\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</a:t>
            </a:r>
            <a:endParaRPr lang="zh-CN" altLang="en-US"/>
          </a:p>
        </p:txBody>
      </p:sp>
      <p:sp>
        <p:nvSpPr>
          <p:cNvPr id="2056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205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205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2800" b="0" i="0" u="none" kern="1200" baseline="0">
          <a:solidFill>
            <a:srgbClr val="09532A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1.jpeg"/><Relationship Id="rId3" Type="http://schemas.openxmlformats.org/officeDocument/2006/relationships/hyperlink" Target="http://www.zcool.com.cn/img.html?src=/g/30/43/1243698588245.jpg" TargetMode="Externa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组合 6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7513" y="382588"/>
            <a:ext cx="5935662" cy="4110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900113" y="1052513"/>
            <a:ext cx="5111750" cy="1866900"/>
          </a:xfrm>
          <a:ln/>
        </p:spPr>
        <p:txBody>
          <a:bodyPr wrap="square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/>
              <a:t>苍溪县小学数学工作坊</a:t>
            </a:r>
            <a:br>
              <a:rPr lang="en-US" altLang="x-none" sz="3600" b="1" dirty="0"/>
            </a:br>
            <a:r>
              <a:rPr lang="zh-CN" altLang="en-US" sz="3600" b="1" dirty="0"/>
              <a:t>学习简报</a:t>
            </a:r>
            <a:r>
              <a:rPr lang="en-US" altLang="x-none" sz="3600" b="1" dirty="0"/>
              <a:t>(</a:t>
            </a:r>
            <a:r>
              <a:rPr lang="zh-CN" altLang="en-US" sz="3600" b="1" dirty="0"/>
              <a:t>第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期</a:t>
            </a:r>
            <a:r>
              <a:rPr lang="en-US" altLang="x-none" sz="3600" b="1" dirty="0"/>
              <a:t>)</a:t>
            </a:r>
            <a:endParaRPr lang="en-US" altLang="x-none" sz="3600" b="1" dirty="0"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  <p:sp>
        <p:nvSpPr>
          <p:cNvPr id="4099" name="副标题 2"/>
          <p:cNvSpPr>
            <a:spLocks noGrp="1"/>
          </p:cNvSpPr>
          <p:nvPr>
            <p:ph type="subTitle"/>
          </p:nvPr>
        </p:nvSpPr>
        <p:spPr>
          <a:xfrm>
            <a:off x="684213" y="2924175"/>
            <a:ext cx="5400675" cy="571500"/>
          </a:xfrm>
          <a:ln/>
        </p:spPr>
        <p:txBody>
          <a:bodyPr wrap="square" anchor="t"/>
          <a:lstStyle>
            <a:lvl1pPr marL="0" lvl="0" indent="0" algn="ctr">
              <a:defRPr/>
            </a:lvl1pPr>
            <a:lvl2pPr marL="457200" lvl="1" indent="0" algn="ctr">
              <a:defRPr/>
            </a:lvl2pPr>
            <a:lvl3pPr marL="914400" lvl="2" indent="0" algn="ctr">
              <a:defRPr/>
            </a:lvl3pPr>
            <a:lvl4pPr marL="1371600" lvl="3" indent="0" algn="ctr">
              <a:defRPr/>
            </a:lvl4pPr>
            <a:lvl5pPr marL="1828800" lvl="4" indent="0" algn="ctr">
              <a:defRPr/>
            </a:lvl5pPr>
          </a:lstStyle>
          <a:p>
            <a:pPr marL="0" lvl="0" indent="0" algn="l" defTabSz="914400" eaLnBrk="1" hangingPunct="1">
              <a:buNone/>
            </a:pPr>
            <a:r>
              <a:rPr lang="zh-CN" altLang="en-US" sz="2600" b="1" dirty="0">
                <a:solidFill>
                  <a:srgbClr val="09532A"/>
                </a:solidFill>
              </a:rPr>
              <a:t>主编：李 刚    </a:t>
            </a:r>
            <a:r>
              <a:rPr lang="en-US" altLang="x-none" sz="2600" b="1" dirty="0">
                <a:solidFill>
                  <a:srgbClr val="09532A"/>
                </a:solidFill>
              </a:rPr>
              <a:t>2017</a:t>
            </a:r>
            <a:r>
              <a:rPr lang="zh-CN" altLang="en-US" sz="2600" b="1" dirty="0">
                <a:solidFill>
                  <a:srgbClr val="09532A"/>
                </a:solidFill>
              </a:rPr>
              <a:t>年</a:t>
            </a:r>
            <a:r>
              <a:rPr lang="en-US" altLang="x-none" sz="2600" b="1" dirty="0">
                <a:solidFill>
                  <a:srgbClr val="09532A"/>
                </a:solidFill>
              </a:rPr>
              <a:t>3</a:t>
            </a:r>
            <a:r>
              <a:rPr lang="zh-CN" altLang="en-US" sz="2600" b="1" dirty="0">
                <a:solidFill>
                  <a:srgbClr val="09532A"/>
                </a:solidFill>
              </a:rPr>
              <a:t>月</a:t>
            </a:r>
            <a:r>
              <a:rPr lang="en-US" altLang="zh-CN" sz="2600" b="1" dirty="0">
                <a:solidFill>
                  <a:srgbClr val="09532A"/>
                </a:solidFill>
              </a:rPr>
              <a:t>31</a:t>
            </a:r>
            <a:r>
              <a:rPr lang="zh-CN" altLang="en-US" sz="2600" b="1" dirty="0">
                <a:solidFill>
                  <a:srgbClr val="09532A"/>
                </a:solidFill>
              </a:rPr>
              <a:t>日</a:t>
            </a:r>
            <a:endParaRPr lang="zh-CN" altLang="en-US" sz="2600" b="1" dirty="0">
              <a:solidFill>
                <a:srgbClr val="09532A"/>
              </a:solidFill>
            </a:endParaRPr>
          </a:p>
        </p:txBody>
      </p:sp>
      <p:pic>
        <p:nvPicPr>
          <p:cNvPr id="4100" name="Picture 2" descr="D:\花纹\天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2" descr="D:\花纹\儿童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Rectangle 8"/>
          <p:cNvSpPr txBox="1"/>
          <p:nvPr/>
        </p:nvSpPr>
        <p:spPr>
          <a:xfrm>
            <a:off x="539750" y="1268413"/>
            <a:ext cx="8147050" cy="48577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 eaLnBrk="0" hangingPunct="0">
              <a:spcBef>
                <a:spcPct val="20000"/>
              </a:spcBef>
              <a:buChar char="•"/>
            </a:pPr>
            <a:r>
              <a:rPr lang="zh-CN" altLang="en-US" sz="4400" b="1" dirty="0">
                <a:solidFill>
                  <a:srgbClr val="CC0099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本期导读</a:t>
            </a:r>
            <a:endParaRPr lang="en-US" altLang="x-none" sz="4400" b="1" dirty="0">
              <a:solidFill>
                <a:srgbClr val="CC0099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zh-CN" altLang="en-US" sz="4400" b="1" dirty="0">
              <a:solidFill>
                <a:srgbClr val="CC0099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卷首寄语     班级之星</a:t>
            </a:r>
            <a:endParaRPr lang="en-US" altLang="x-none" sz="4000" b="1" dirty="0">
              <a:solidFill>
                <a:srgbClr val="0066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学情通报     温馨提示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    我的感悟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anchor="ctr"/>
          <a:p>
            <a:pPr lvl="0" eaLnBrk="1" hangingPunct="1"/>
            <a:r>
              <a:rPr lang="zh-CN" altLang="en-US" sz="6000" b="1"/>
              <a:t>卷首寄语</a:t>
            </a:r>
            <a:endParaRPr lang="zh-CN" altLang="en-US" sz="6000" b="1"/>
          </a:p>
        </p:txBody>
      </p:sp>
      <p:grpSp>
        <p:nvGrpSpPr>
          <p:cNvPr id="6146" name="组合 38"/>
          <p:cNvGrpSpPr/>
          <p:nvPr/>
        </p:nvGrpSpPr>
        <p:grpSpPr>
          <a:xfrm>
            <a:off x="684213" y="1341438"/>
            <a:ext cx="7770812" cy="5097462"/>
            <a:chOff x="0" y="0"/>
            <a:chExt cx="7771177" cy="5097655"/>
          </a:xfrm>
        </p:grpSpPr>
        <p:grpSp>
          <p:nvGrpSpPr>
            <p:cNvPr id="6147" name="组合 18"/>
            <p:cNvGrpSpPr/>
            <p:nvPr/>
          </p:nvGrpSpPr>
          <p:grpSpPr>
            <a:xfrm>
              <a:off x="10939" y="239871"/>
              <a:ext cx="6715172" cy="4143404"/>
              <a:chOff x="0" y="0"/>
              <a:chExt cx="4786346" cy="1071570"/>
            </a:xfrm>
          </p:grpSpPr>
          <p:sp>
            <p:nvSpPr>
              <p:cNvPr id="6148" name="圆角矩形 19"/>
              <p:cNvSpPr/>
              <p:nvPr/>
            </p:nvSpPr>
            <p:spPr>
              <a:xfrm>
                <a:off x="124" y="-39"/>
                <a:ext cx="4786537" cy="1071603"/>
              </a:xfrm>
              <a:prstGeom prst="roundRect">
                <a:avLst>
                  <a:gd name="adj" fmla="val 16667"/>
                </a:avLst>
              </a:prstGeom>
              <a:solidFill>
                <a:srgbClr val="D9E890"/>
              </a:solidFill>
              <a:ln w="9525">
                <a:noFill/>
              </a:ln>
            </p:spPr>
            <p:txBody>
              <a:bodyPr anchor="ctr"/>
              <a:p>
                <a:pPr lvl="0" algn="ctr" eaLnBrk="1" hangingPunct="1"/>
                <a:endParaRPr lang="zh-CN" altLang="en-US" dirty="0">
                  <a:solidFill>
                    <a:srgbClr val="FFFFFF"/>
                  </a:solidFill>
                  <a:latin typeface="Calibri" panose="020F0502020204030204" pitchFamily="2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49" name="圆角矩形 20"/>
              <p:cNvSpPr/>
              <p:nvPr/>
            </p:nvSpPr>
            <p:spPr>
              <a:xfrm>
                <a:off x="142702" y="55389"/>
                <a:ext cx="4501382" cy="960747"/>
              </a:xfrm>
              <a:prstGeom prst="roundRect">
                <a:avLst>
                  <a:gd name="adj" fmla="val 16667"/>
                </a:avLst>
              </a:prstGeom>
              <a:noFill/>
              <a:ln w="12700" cap="flat" cmpd="sng">
                <a:solidFill>
                  <a:srgbClr val="0F592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p>
                <a:pPr lvl="0" algn="ctr" eaLnBrk="1" hangingPunct="1"/>
                <a:endParaRPr lang="zh-CN" altLang="en-US" dirty="0">
                  <a:solidFill>
                    <a:srgbClr val="FFFFFF"/>
                  </a:solidFill>
                  <a:latin typeface="Calibri" panose="020F0502020204030204" pitchFamily="2" charset="0"/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6150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40" flipH="1">
              <a:off x="0" y="0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1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7285" y="3930685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152" name="Rectangle 22"/>
          <p:cNvSpPr/>
          <p:nvPr/>
        </p:nvSpPr>
        <p:spPr>
          <a:xfrm>
            <a:off x="1116013" y="2132013"/>
            <a:ext cx="5975350" cy="306228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lvl="0" algn="ctr" eaLnBrk="0" hangingPunct="0">
              <a:lnSpc>
                <a:spcPct val="150000"/>
              </a:lnSpc>
            </a:pPr>
            <a:r>
              <a:rPr lang="zh-CN" altLang="en-US" sz="1400">
                <a:latin typeface="微软雅黑" panose="020B0503020204020204" pitchFamily="2" charset="-122"/>
                <a:ea typeface="微软雅黑" panose="020B0503020204020204" pitchFamily="2" charset="-122"/>
              </a:rPr>
              <a:t>心随风动，行为情牵</a:t>
            </a:r>
            <a:endParaRPr lang="zh-CN" altLang="en-US" sz="14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1000">
                <a:latin typeface="微软雅黑" panose="020B0503020204020204" pitchFamily="2" charset="-122"/>
                <a:ea typeface="微软雅黑" panose="020B0503020204020204" pitchFamily="2" charset="-122"/>
              </a:rPr>
              <a:t>    </a:t>
            </a:r>
            <a:r>
              <a:rPr lang="zh-CN" altLang="en-US" sz="1200">
                <a:latin typeface="微软雅黑" panose="020B0503020204020204" pitchFamily="2" charset="-122"/>
                <a:ea typeface="微软雅黑" panose="020B0503020204020204" pitchFamily="2" charset="-122"/>
              </a:rPr>
              <a:t>这是“东风”，是从教育界吹来的新一轮课程改革之风，是“国培”之风。忙趁东风，放飞梦想，心随风动，行为情牵。</a:t>
            </a:r>
            <a:endParaRPr lang="zh-CN" altLang="en-US" sz="12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2" charset="-122"/>
                <a:ea typeface="微软雅黑" panose="020B0503020204020204" pitchFamily="2" charset="-122"/>
              </a:rPr>
              <a:t>    这是“国培”学记，是我们平日学习的点滴记录。在这里，以时间为序，以培训实录、经典荟萃、个人感悟为纲，旨在将学与记、学与思结合，旨在随风而动，为情而作，旨在学有所获。</a:t>
            </a:r>
            <a:endParaRPr lang="zh-CN" altLang="en-US" sz="12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2" charset="-122"/>
                <a:ea typeface="微软雅黑" panose="020B0503020204020204" pitchFamily="2" charset="-122"/>
              </a:rPr>
              <a:t>    这是文字的随意流泻，谈不上学习深究，谈不上价值意义，更谈不上推广宣扬，只为坚持，只为习惯，只为锻炼。</a:t>
            </a:r>
            <a:endParaRPr lang="zh-CN" altLang="en-US" sz="12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1200">
                <a:latin typeface="微软雅黑" panose="020B0503020204020204" pitchFamily="2" charset="-122"/>
                <a:ea typeface="微软雅黑" panose="020B0503020204020204" pitchFamily="2" charset="-122"/>
              </a:rPr>
              <a:t>   “坚持形成习惯，习惯决定行动，行动决定命运”。为着“坚持”，不懈努力；为着“坚持”，留下学记，谨作纪念。</a:t>
            </a:r>
            <a:endParaRPr lang="zh-CN" altLang="en-US" sz="12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0" hangingPunct="0"/>
            <a:endParaRPr lang="zh-CN" altLang="en-US" sz="120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18"/>
          <p:cNvGrpSpPr/>
          <p:nvPr/>
        </p:nvGrpSpPr>
        <p:grpSpPr>
          <a:xfrm>
            <a:off x="1619250" y="1773238"/>
            <a:ext cx="6842125" cy="1222375"/>
            <a:chOff x="0" y="0"/>
            <a:chExt cx="4524500" cy="584419"/>
          </a:xfrm>
        </p:grpSpPr>
        <p:sp>
          <p:nvSpPr>
            <p:cNvPr id="7170" name="矩形 14"/>
            <p:cNvSpPr/>
            <p:nvPr/>
          </p:nvSpPr>
          <p:spPr>
            <a:xfrm>
              <a:off x="238353" y="85006"/>
              <a:ext cx="4286147" cy="499413"/>
            </a:xfrm>
            <a:prstGeom prst="rect">
              <a:avLst/>
            </a:prstGeom>
            <a:solidFill>
              <a:srgbClr val="D7E4BD"/>
            </a:solidFill>
            <a:ln w="9525">
              <a:noFill/>
            </a:ln>
          </p:spPr>
          <p:txBody>
            <a:bodyPr anchor="ctr"/>
            <a:p>
              <a:pPr lvl="0" algn="ctr" eaLnBrk="1" hangingPunct="1"/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任友胜  寇治诚  黄理  王凤净  何华琼  何小蓉</a:t>
              </a:r>
              <a:endParaRPr lang="zh-CN" altLang="en-US" dirty="0">
                <a:solidFill>
                  <a:srgbClr val="FF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7171" name="椭圆 9"/>
            <p:cNvSpPr/>
            <p:nvPr/>
          </p:nvSpPr>
          <p:spPr>
            <a:xfrm>
              <a:off x="0" y="0"/>
              <a:ext cx="452555" cy="568480"/>
            </a:xfrm>
            <a:prstGeom prst="ellipse">
              <a:avLst/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0000" dir="5400000" algn="ctr" rotWithShape="0">
                <a:srgbClr val="000000">
                  <a:alpha val="35999"/>
                </a:srgbClr>
              </a:outerShdw>
            </a:effectLst>
          </p:spPr>
          <p:txBody>
            <a:bodyPr anchor="ctr"/>
            <a:p>
              <a:pPr lvl="0" algn="ctr" eaLnBrk="1" hangingPunct="1"/>
              <a:r>
                <a:rPr lang="zh-CN" altLang="en-US" b="1" dirty="0">
                  <a:solidFill>
                    <a:srgbClr val="00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课程学习</a:t>
              </a:r>
              <a:endParaRPr lang="zh-CN" altLang="en-US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grpSp>
        <p:nvGrpSpPr>
          <p:cNvPr id="7172" name="组合 19"/>
          <p:cNvGrpSpPr/>
          <p:nvPr/>
        </p:nvGrpSpPr>
        <p:grpSpPr>
          <a:xfrm>
            <a:off x="1415733" y="3162300"/>
            <a:ext cx="6889432" cy="1265238"/>
            <a:chOff x="-88279" y="0"/>
            <a:chExt cx="4604712" cy="564117"/>
          </a:xfrm>
        </p:grpSpPr>
        <p:sp>
          <p:nvSpPr>
            <p:cNvPr id="7173" name="矩形 15"/>
            <p:cNvSpPr/>
            <p:nvPr/>
          </p:nvSpPr>
          <p:spPr>
            <a:xfrm>
              <a:off x="229821" y="64410"/>
              <a:ext cx="4286612" cy="499707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 anchor="ctr"/>
            <a:p>
              <a:pPr lvl="0" algn="ctr" eaLnBrk="1" hangingPunct="1"/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寇治诚  何华琼  任友胜  邓贳芫  马子龙  何小蓉  刘君  刘毅</a:t>
              </a:r>
              <a:endParaRPr lang="zh-CN" altLang="en-US" dirty="0">
                <a:solidFill>
                  <a:srgbClr val="FF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7174" name="椭圆 10"/>
            <p:cNvSpPr/>
            <p:nvPr/>
          </p:nvSpPr>
          <p:spPr>
            <a:xfrm>
              <a:off x="-88279" y="0"/>
              <a:ext cx="432905" cy="564117"/>
            </a:xfrm>
            <a:prstGeom prst="ellipse">
              <a:avLst/>
            </a:prstGeom>
            <a:gradFill rotWithShape="1">
              <a:gsLst>
                <a:gs pos="0">
                  <a:srgbClr val="FFFF80">
                    <a:alpha val="100000"/>
                  </a:srgbClr>
                </a:gs>
                <a:gs pos="50000">
                  <a:srgbClr val="FFFFB3">
                    <a:alpha val="100000"/>
                  </a:srgbClr>
                </a:gs>
                <a:gs pos="100000">
                  <a:srgbClr val="FFFFDA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0000" dir="5400000" algn="ctr" rotWithShape="0">
                <a:srgbClr val="000000">
                  <a:alpha val="35999"/>
                </a:srgbClr>
              </a:outerShdw>
            </a:effectLst>
          </p:spPr>
          <p:txBody>
            <a:bodyPr anchor="ctr"/>
            <a:p>
              <a:pPr lvl="0" algn="ctr" eaLnBrk="1" hangingPunct="1"/>
              <a:r>
                <a:rPr lang="zh-CN" altLang="en-US" sz="2200" b="1" dirty="0">
                  <a:solidFill>
                    <a:srgbClr val="00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活跃度</a:t>
              </a:r>
              <a:endParaRPr lang="zh-CN" altLang="en-US" sz="22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grpSp>
        <p:nvGrpSpPr>
          <p:cNvPr id="7175" name="组合 20"/>
          <p:cNvGrpSpPr/>
          <p:nvPr/>
        </p:nvGrpSpPr>
        <p:grpSpPr>
          <a:xfrm>
            <a:off x="1547813" y="4530725"/>
            <a:ext cx="6845300" cy="1266825"/>
            <a:chOff x="0" y="0"/>
            <a:chExt cx="4575427" cy="529526"/>
          </a:xfrm>
        </p:grpSpPr>
        <p:sp>
          <p:nvSpPr>
            <p:cNvPr id="7176" name="矩形 16"/>
            <p:cNvSpPr/>
            <p:nvPr/>
          </p:nvSpPr>
          <p:spPr>
            <a:xfrm>
              <a:off x="288815" y="20968"/>
              <a:ext cx="4286612" cy="500993"/>
            </a:xfrm>
            <a:prstGeom prst="rect">
              <a:avLst/>
            </a:prstGeom>
            <a:solidFill>
              <a:srgbClr val="F2DCDB"/>
            </a:solidFill>
            <a:ln w="9525">
              <a:noFill/>
            </a:ln>
          </p:spPr>
          <p:txBody>
            <a:bodyPr anchor="ctr"/>
            <a:p>
              <a:pPr lvl="0" eaLnBrk="1" hangingPunct="1"/>
              <a:r>
                <a:rPr lang="en-US" altLang="x-none" dirty="0">
                  <a:latin typeface="微软雅黑" panose="020B0503020204020204" pitchFamily="2" charset="-122"/>
                  <a:ea typeface="微软雅黑" panose="020B0503020204020204" pitchFamily="2" charset="-122"/>
                </a:rPr>
                <a:t>     </a:t>
              </a:r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寇治诚  何华琼  任友胜  邓贳芫  马子龙  何小蓉  刘君</a:t>
              </a:r>
              <a:endParaRPr lang="zh-CN" altLang="en-US" dirty="0">
                <a:solidFill>
                  <a:srgbClr val="FF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  <a:p>
              <a:pPr lvl="0" eaLnBrk="1" hangingPunct="1"/>
              <a:endParaRPr lang="zh-CN" altLang="en-US" dirty="0">
                <a:solidFill>
                  <a:srgbClr val="FF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7177" name="椭圆 11"/>
            <p:cNvSpPr/>
            <p:nvPr/>
          </p:nvSpPr>
          <p:spPr>
            <a:xfrm>
              <a:off x="0" y="0"/>
              <a:ext cx="481713" cy="529526"/>
            </a:xfrm>
            <a:prstGeom prst="ellipse">
              <a:avLst/>
            </a:prstGeom>
            <a:gradFill rotWithShape="1">
              <a:gsLst>
                <a:gs pos="0">
                  <a:srgbClr val="FFA2A1">
                    <a:alpha val="100000"/>
                  </a:srgbClr>
                </a:gs>
                <a:gs pos="35001">
                  <a:srgbClr val="FFBEBD">
                    <a:alpha val="100000"/>
                  </a:srgbClr>
                </a:gs>
                <a:gs pos="100000">
                  <a:srgbClr val="FFE5E5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BE4B48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0000" dir="5400000" algn="ctr" rotWithShape="0">
                <a:srgbClr val="000000">
                  <a:alpha val="35999"/>
                </a:srgbClr>
              </a:outerShdw>
            </a:effectLst>
          </p:spPr>
          <p:txBody>
            <a:bodyPr anchor="ctr"/>
            <a:p>
              <a:pPr lvl="0" algn="ctr" eaLnBrk="1" hangingPunct="1"/>
              <a:r>
                <a:rPr lang="zh-CN" altLang="en-US" sz="2200" b="1" dirty="0">
                  <a:solidFill>
                    <a:srgbClr val="000000"/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rPr>
                <a:t>考核成绩</a:t>
              </a:r>
              <a:endParaRPr lang="zh-CN" altLang="en-US" sz="2200" b="1" dirty="0">
                <a:solidFill>
                  <a:srgbClr val="000000"/>
                </a:solidFill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7178" name="标题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6215063" cy="868362"/>
          </a:xfrm>
          <a:ln/>
        </p:spPr>
        <p:txBody>
          <a:bodyPr wrap="square" anchor="ctr"/>
          <a:p>
            <a:pPr lvl="0" eaLnBrk="1" hangingPunct="1"/>
            <a:r>
              <a:rPr lang="zh-CN" altLang="en-US" sz="5400" b="1"/>
              <a:t>工作坊之星</a:t>
            </a:r>
            <a:endParaRPr lang="zh-CN" altLang="en-US" sz="5400"/>
          </a:p>
        </p:txBody>
      </p:sp>
      <p:pic>
        <p:nvPicPr>
          <p:cNvPr id="7179" name="Picture 3" descr="D:\花纹\儿童1.jpg"/>
          <p:cNvPicPr>
            <a:picLocks noGrp="1" noChangeAspect="1"/>
          </p:cNvPicPr>
          <p:nvPr>
            <p:ph idx="4294967295"/>
          </p:nvPr>
        </p:nvPicPr>
        <p:blipFill>
          <a:blip r:embed="rId1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 r="76666"/>
          <a:stretch>
            <a:fillRect/>
          </a:stretch>
        </p:blipFill>
        <p:spPr>
          <a:xfrm>
            <a:off x="755650" y="1577975"/>
            <a:ext cx="808038" cy="1358900"/>
          </a:xfrm>
          <a:ln/>
        </p:spPr>
      </p:pic>
      <p:pic>
        <p:nvPicPr>
          <p:cNvPr id="7180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334" r="50000"/>
          <a:stretch>
            <a:fillRect/>
          </a:stretch>
        </p:blipFill>
        <p:spPr>
          <a:xfrm>
            <a:off x="684213" y="3378200"/>
            <a:ext cx="819150" cy="1206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1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33" r="23334"/>
          <a:stretch>
            <a:fillRect/>
          </a:stretch>
        </p:blipFill>
        <p:spPr>
          <a:xfrm>
            <a:off x="827088" y="4602163"/>
            <a:ext cx="798512" cy="1344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2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666"/>
          <a:stretch>
            <a:fillRect/>
          </a:stretch>
        </p:blipFill>
        <p:spPr>
          <a:xfrm>
            <a:off x="179388" y="5373688"/>
            <a:ext cx="671512" cy="113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3" name="Text Box 23"/>
          <p:cNvSpPr txBox="1"/>
          <p:nvPr/>
        </p:nvSpPr>
        <p:spPr>
          <a:xfrm>
            <a:off x="1116013" y="2801938"/>
            <a:ext cx="727233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3"/>
          <p:cNvSpPr>
            <a:spLocks noGrp="1"/>
          </p:cNvSpPr>
          <p:nvPr>
            <p:ph type="body"/>
          </p:nvPr>
        </p:nvSpPr>
        <p:spPr>
          <a:xfrm>
            <a:off x="395288" y="1125538"/>
            <a:ext cx="8229600" cy="4625975"/>
          </a:xfrm>
          <a:ln/>
        </p:spPr>
        <p:txBody>
          <a:bodyPr wrap="square" anchor="t"/>
          <a:p>
            <a:pPr lvl="0" eaLnBrk="1" hangingPunct="1">
              <a:lnSpc>
                <a:spcPct val="150000"/>
              </a:lnSpc>
            </a:pPr>
            <a:r>
              <a:rPr lang="zh-CN" altLang="en-US" sz="1800">
                <a:latin typeface="微软雅黑" panose="020B0503020204020204" pitchFamily="2" charset="-122"/>
                <a:ea typeface="微软雅黑" panose="020B0503020204020204" pitchFamily="2" charset="-122"/>
              </a:rPr>
              <a:t>从下表中老师们可以看出，经过大家这段时间的努力，我们班的学习率有所上升，有</a:t>
            </a:r>
            <a:r>
              <a:rPr lang="en-US" altLang="zh-CN" sz="2000">
                <a:solidFill>
                  <a:srgbClr val="0066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11</a:t>
            </a:r>
            <a:r>
              <a:rPr lang="zh-CN" altLang="en-US" sz="1800">
                <a:latin typeface="微软雅黑" panose="020B0503020204020204" pitchFamily="2" charset="-122"/>
                <a:ea typeface="微软雅黑" panose="020B0503020204020204" pitchFamily="2" charset="-122"/>
              </a:rPr>
              <a:t>名老师考核阶段合格！祝贺大家！不过还有部分老师的成绩来没有达到合格线，尤其是还有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37</a:t>
            </a:r>
            <a:r>
              <a:rPr lang="zh-CN" altLang="en-US" sz="1800">
                <a:latin typeface="微软雅黑" panose="020B0503020204020204" pitchFamily="2" charset="-122"/>
                <a:ea typeface="微软雅黑" panose="020B0503020204020204" pitchFamily="2" charset="-122"/>
              </a:rPr>
              <a:t>位老师还没有开始学习。培训时间快过半了，老师们要抓紧最后的时间，加油哦！</a:t>
            </a:r>
            <a:endParaRPr lang="zh-CN" altLang="en-US" sz="180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graphicFrame>
        <p:nvGraphicFramePr>
          <p:cNvPr id="9219" name="表格 9218"/>
          <p:cNvGraphicFramePr/>
          <p:nvPr/>
        </p:nvGraphicFramePr>
        <p:xfrm>
          <a:off x="323850" y="3141663"/>
          <a:ext cx="8424863" cy="2674938"/>
        </p:xfrm>
        <a:graphic>
          <a:graphicData uri="http://schemas.openxmlformats.org/drawingml/2006/table">
            <a:tbl>
              <a:tblPr/>
              <a:tblGrid>
                <a:gridCol w="1295400"/>
                <a:gridCol w="504825"/>
                <a:gridCol w="720725"/>
                <a:gridCol w="1150938"/>
                <a:gridCol w="1236662"/>
                <a:gridCol w="492125"/>
                <a:gridCol w="950913"/>
                <a:gridCol w="730250"/>
                <a:gridCol w="665162"/>
                <a:gridCol w="677863"/>
              </a:tblGrid>
              <a:tr h="1601788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班级名称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上线人数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有学时人数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注册未学习人数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 dirty="0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总学习时间</a:t>
                      </a:r>
                      <a:r>
                        <a:rPr lang="en-US" altLang="x-none" sz="1600" b="1" dirty="0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(</a:t>
                      </a:r>
                      <a:r>
                        <a:rPr lang="zh-CN" altLang="en-US" sz="1600" b="1" dirty="0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分钟</a:t>
                      </a:r>
                      <a:r>
                        <a:rPr lang="en-US" altLang="x-none" sz="1600" b="1" dirty="0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)</a:t>
                      </a:r>
                      <a:endParaRPr lang="en-US" altLang="x-none" sz="1600" b="1" dirty="0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学习日志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资源分享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作业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主题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研讨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回帖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>
                        <a:alpha val="100000"/>
                      </a:srgbClr>
                    </a:solidFill>
                  </a:tcPr>
                </a:tc>
              </a:tr>
              <a:tr h="107315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数学工作坊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62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25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37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18027</a:t>
                      </a:r>
                      <a:endParaRPr lang="en-US" altLang="zh-CN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44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23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26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58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87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微软雅黑" panose="020B0503020204020204" pitchFamily="2" charset="-122"/>
                          <a:ea typeface="微软雅黑" panose="020B0503020204020204" pitchFamily="2" charset="-122"/>
                        </a:rPr>
                        <a:t>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pitchFamily="2" charset="-122"/>
                        <a:ea typeface="微软雅黑" panose="020B0503020204020204" pitchFamily="2" charset="-122"/>
                      </a:endParaRPr>
                    </a:p>
                  </a:txBody>
                  <a:tcPr marL="9446" marR="9446" marT="9444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53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6215062" cy="868362"/>
          </a:xfrm>
          <a:ln/>
        </p:spPr>
        <p:txBody>
          <a:bodyPr wrap="square" anchor="ctr"/>
          <a:p>
            <a:pPr lvl="0" eaLnBrk="1" hangingPunct="1"/>
            <a:r>
              <a:rPr lang="zh-CN" altLang="en-US" sz="6000" b="1"/>
              <a:t>请关注</a:t>
            </a:r>
            <a:endParaRPr lang="zh-CN" altLang="en-US" sz="6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2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215062" cy="868362"/>
          </a:xfrm>
          <a:ln/>
        </p:spPr>
        <p:txBody>
          <a:bodyPr wrap="square" anchor="ctr"/>
          <a:p>
            <a:pPr lvl="0" eaLnBrk="1" hangingPunct="1"/>
            <a:r>
              <a:rPr lang="en-US" altLang="zh-CN">
                <a:ea typeface="华文新魏" pitchFamily="2" charset="-122"/>
              </a:rPr>
              <a:t>                </a:t>
            </a:r>
            <a:endParaRPr lang="en-US" altLang="zh-CN" sz="1600">
              <a:solidFill>
                <a:srgbClr val="0000CC"/>
              </a:solidFill>
              <a:ea typeface="华文新魏" pitchFamily="2" charset="-122"/>
            </a:endParaRPr>
          </a:p>
        </p:txBody>
      </p:sp>
      <p:sp>
        <p:nvSpPr>
          <p:cNvPr id="10242" name="Rectangle 6"/>
          <p:cNvSpPr>
            <a:spLocks noGrp="1"/>
          </p:cNvSpPr>
          <p:nvPr>
            <p:ph type="body"/>
          </p:nvPr>
        </p:nvSpPr>
        <p:spPr>
          <a:xfrm>
            <a:off x="395288" y="1557338"/>
            <a:ext cx="8497887" cy="5040312"/>
          </a:xfrm>
          <a:ln/>
        </p:spPr>
        <p:txBody>
          <a:bodyPr wrap="square" anchor="t"/>
          <a:p>
            <a:pPr lvl="0" eaLnBrk="1" hangingPunct="1">
              <a:lnSpc>
                <a:spcPct val="150000"/>
              </a:lnSpc>
            </a:pPr>
            <a:endParaRPr lang="en-US" altLang="zh-CN" sz="160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endParaRPr lang="en-US" altLang="zh-CN" sz="160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243" name="标题 1"/>
          <p:cNvSpPr txBox="1"/>
          <p:nvPr/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eaLnBrk="1" hangingPunct="1"/>
            <a:r>
              <a:rPr lang="zh-CN" altLang="en-US" sz="6000" b="1" dirty="0">
                <a:solidFill>
                  <a:srgbClr val="09532A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我的感悟</a:t>
            </a:r>
            <a:endParaRPr lang="zh-CN" altLang="en-US" sz="6000" b="1" dirty="0">
              <a:solidFill>
                <a:srgbClr val="09532A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244" name="文本框 10244"/>
          <p:cNvSpPr txBox="1"/>
          <p:nvPr/>
        </p:nvSpPr>
        <p:spPr>
          <a:xfrm>
            <a:off x="180975" y="1196975"/>
            <a:ext cx="8567738" cy="463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ctr" eaLnBrk="0" hangingPunct="0"/>
            <a:r>
              <a:rPr lang="zh-CN" altLang="en-US" sz="1600" dirty="0">
                <a:latin typeface="华文新魏" pitchFamily="2" charset="-122"/>
                <a:ea typeface="华文新魏" pitchFamily="2" charset="-122"/>
              </a:rPr>
              <a:t>给国培加点意义</a:t>
            </a:r>
            <a:endParaRPr lang="zh-CN" altLang="en-US" sz="1600" dirty="0">
              <a:latin typeface="华文新魏" pitchFamily="2" charset="-122"/>
              <a:ea typeface="华文新魏" pitchFamily="2" charset="-122"/>
            </a:endParaRPr>
          </a:p>
          <a:p>
            <a:pPr lvl="0" algn="ctr" eaLnBrk="0" hangingPunct="0"/>
            <a:endParaRPr lang="zh-CN" altLang="en-US" sz="16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r>
              <a:rPr lang="zh-CN" altLang="en-US" sz="1400" dirty="0">
                <a:latin typeface="华文新魏" pitchFamily="2" charset="-122"/>
                <a:ea typeface="华文新魏" pitchFamily="2" charset="-122"/>
              </a:rPr>
              <a:t>       这样的培训有意义吗？这个问题有点沉重，而从学员们大量的提问与作业的质量亦可以预测，答案不容乐观。各种因素干扰着大家：工作忙碌、生存压力、网络制约、学科次要、生源素质、……，逼仄的现实，感同身受。</a:t>
            </a:r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r>
              <a:rPr lang="zh-CN" altLang="en-US" sz="1400" dirty="0">
                <a:latin typeface="华文新魏" pitchFamily="2" charset="-122"/>
                <a:ea typeface="华文新魏" pitchFamily="2" charset="-122"/>
              </a:rPr>
              <a:t>       If you can't change facts, try bending your attitude.没有人愿意做无意义的事。那么，让我们给国培加点意义。</a:t>
            </a:r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r>
              <a:rPr lang="zh-CN" altLang="en-US" sz="1400" dirty="0">
                <a:latin typeface="华文新魏" pitchFamily="2" charset="-122"/>
                <a:ea typeface="华文新魏" pitchFamily="2" charset="-122"/>
              </a:rPr>
              <a:t>       茫茫人海中，借助网络，借助国培，我们相遇。佛说，百年修得同船渡，温暖的问候，温和的建议，温馨的鼓励，乐着相同的乐，苦着相同的苦，共享一个志同道合的家园，不再觉得孤单，可不可以说这是国培的现实意义？</a:t>
            </a:r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r>
              <a:rPr lang="zh-CN" altLang="en-US" sz="1400" dirty="0">
                <a:latin typeface="华文新魏" pitchFamily="2" charset="-122"/>
                <a:ea typeface="华文新魏" pitchFamily="2" charset="-122"/>
              </a:rPr>
              <a:t>       满意而不满足，每个人的心中都藏有一个理想身份，借助培训平台，我们遇见了未来的自己，认清了前进的方向，拥有了前行的动力。即便现在生活绑架了你，即便你还没来得及好好领略培训所带来的成长喜悦，就被迫结束了培训的行程。没关系，无论何时，当你对理想的自己产生渴望，当你期待梦想实现，请回到这里，回到曾经的国培，回到新思考网，你一定能找到同行者，一定不觉孤单，可不可以说这是国培的长远意义？</a:t>
            </a:r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  <a:p>
            <a:pPr lvl="0" eaLnBrk="0" hangingPunct="0"/>
            <a:r>
              <a:rPr lang="zh-CN" altLang="en-US" sz="1400" dirty="0">
                <a:latin typeface="华文新魏" pitchFamily="2" charset="-122"/>
                <a:ea typeface="华文新魏" pitchFamily="2" charset="-122"/>
              </a:rPr>
              <a:t>       希望国培不仅仅是你人生路过的风景，更期待它能成为你人生路上的永恒站点。在新思考网，有许多的优秀教师就是缘于一次远程培训而邂逅网络，邂逅成长，也许你愿意认识他们，也许你愿意成为他们。</a:t>
            </a:r>
            <a:endParaRPr lang="zh-CN" altLang="en-US" sz="14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TextBox 7"/>
          <p:cNvSpPr txBox="1"/>
          <p:nvPr/>
        </p:nvSpPr>
        <p:spPr>
          <a:xfrm>
            <a:off x="-36512" y="1628775"/>
            <a:ext cx="8191500" cy="44805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en-US" altLang="x-none" b="1" u="sng" dirty="0">
                <a:solidFill>
                  <a:srgbClr val="C000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---</a:t>
            </a:r>
            <a:r>
              <a:rPr lang="zh-CN" altLang="en-US" b="1" u="sng" dirty="0">
                <a:solidFill>
                  <a:srgbClr val="C000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老师们看这里啦！！！</a:t>
            </a:r>
            <a:endParaRPr lang="zh-CN" altLang="en-US" dirty="0">
              <a:solidFill>
                <a:srgbClr val="C000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→课程学习时间达到或超过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750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分钟，即可得满分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30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分（大于等于</a:t>
            </a:r>
            <a:r>
              <a:rPr lang="en-US" altLang="zh-CN" dirty="0">
                <a:latin typeface="微软雅黑" panose="020B0503020204020204" pitchFamily="2" charset="-122"/>
                <a:ea typeface="微软雅黑" panose="020B0503020204020204" pitchFamily="2" charset="-122"/>
              </a:rPr>
              <a:t>420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分钟有成绩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）；</a:t>
            </a:r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→提交两篇课程作业，每篇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8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分；被批阅为优秀加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7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分，批阅为良好加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5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分，批阅为合格加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3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分，此项满分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30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分；</a:t>
            </a:r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→提交两个资源分享，每个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5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分，此项满分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10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分；</a:t>
            </a:r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→参与论坛交流，发布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5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个主题帖，每个得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1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分，发布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10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个回复贴，每个得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0.5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分，此项满分</a:t>
            </a: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10</a:t>
            </a:r>
            <a:r>
              <a: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rPr>
              <a:t>分；</a:t>
            </a:r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x-none" dirty="0">
                <a:latin typeface="微软雅黑" panose="020B0503020204020204" pitchFamily="2" charset="-122"/>
                <a:ea typeface="微软雅黑" panose="020B0503020204020204" pitchFamily="2" charset="-122"/>
              </a:rPr>
              <a:t>→结合培训过程中的所思所想所得提交研修日志4篇，每篇5分，总分20分。</a:t>
            </a:r>
            <a:r>
              <a:rPr lang="zh-CN" altLang="en-US" b="1" u="sng" dirty="0">
                <a:solidFill>
                  <a:srgbClr val="C0000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寄语：亲爱的老师学员们，是不是很容易得分呢？</a:t>
            </a:r>
            <a:endParaRPr lang="zh-CN" altLang="en-US" dirty="0">
              <a:solidFill>
                <a:srgbClr val="C00000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/>
            <a:ahLst/>
            <a:cxnLst>
              <a:cxn ang="0">
                <a:pos x="653120" y="984371"/>
              </a:cxn>
              <a:cxn ang="0">
                <a:pos x="653120" y="0"/>
              </a:cxn>
              <a:cxn ang="0">
                <a:pos x="0" y="502444"/>
              </a:cxn>
              <a:cxn ang="0">
                <a:pos x="1263650" y="502444"/>
              </a:cxn>
            </a:cxnLst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p>
            <a:endParaRPr lang="zh-CN" altLang="en-US"/>
          </a:p>
        </p:txBody>
      </p:sp>
      <p:pic>
        <p:nvPicPr>
          <p:cNvPr id="11267" name="图片 9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8263" y="115888"/>
            <a:ext cx="2359025" cy="2135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标题 1"/>
          <p:cNvSpPr>
            <a:spLocks noGrp="1"/>
          </p:cNvSpPr>
          <p:nvPr>
            <p:ph type="title"/>
          </p:nvPr>
        </p:nvSpPr>
        <p:spPr>
          <a:xfrm>
            <a:off x="1908175" y="260350"/>
            <a:ext cx="6215063" cy="868363"/>
          </a:xfrm>
          <a:ln/>
        </p:spPr>
        <p:txBody>
          <a:bodyPr wrap="square" anchor="ctr"/>
          <a:p>
            <a:pPr lvl="0" eaLnBrk="1" hangingPunct="1"/>
            <a:r>
              <a:rPr lang="zh-CN" altLang="en-US" sz="6000" b="1"/>
              <a:t>温馨提示</a:t>
            </a:r>
            <a:endParaRPr lang="zh-CN" altLang="en-US" sz="6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矩形 5"/>
          <p:cNvSpPr/>
          <p:nvPr/>
        </p:nvSpPr>
        <p:spPr>
          <a:xfrm>
            <a:off x="2411413" y="1557338"/>
            <a:ext cx="5910262" cy="1338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2" charset="-122"/>
                <a:ea typeface="微软雅黑" panose="020B0503020204020204" pitchFamily="2" charset="-122"/>
              </a:rPr>
              <a:t>只要您按照考核方案，针对目前您成绩中的薄弱项，及还未学习提交的项目，合理安排，及时积极提交作业和研修日志，参与论坛交流，定能步步为赢，取得好成绩。</a:t>
            </a:r>
            <a:endParaRPr lang="zh-CN" altLang="en-US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290" name="流程图: 终止 8"/>
          <p:cNvSpPr/>
          <p:nvPr/>
        </p:nvSpPr>
        <p:spPr>
          <a:xfrm>
            <a:off x="323850" y="1916113"/>
            <a:ext cx="2016125" cy="433387"/>
          </a:xfrm>
          <a:prstGeom prst="flowChartTerminator">
            <a:avLst/>
          </a:prstGeom>
          <a:solidFill>
            <a:srgbClr val="984807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lvl="0" algn="ctr" eaLnBrk="1" hangingPunct="1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寄语不合格学员</a:t>
            </a:r>
            <a:endParaRPr lang="zh-CN" altLang="en-US" dirty="0">
              <a:solidFill>
                <a:srgbClr val="FFFF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291" name="流程图: 终止 9"/>
          <p:cNvSpPr/>
          <p:nvPr/>
        </p:nvSpPr>
        <p:spPr>
          <a:xfrm>
            <a:off x="250825" y="3933825"/>
            <a:ext cx="2017713" cy="431800"/>
          </a:xfrm>
          <a:prstGeom prst="flowChartTerminator">
            <a:avLst/>
          </a:prstGeom>
          <a:solidFill>
            <a:srgbClr val="09532A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lvl="0" algn="ctr" eaLnBrk="1" hangingPunct="1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寄语已合格学员</a:t>
            </a:r>
            <a:endParaRPr lang="zh-CN" altLang="en-US" dirty="0">
              <a:solidFill>
                <a:srgbClr val="FFFF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292" name="矩形 10"/>
          <p:cNvSpPr/>
          <p:nvPr/>
        </p:nvSpPr>
        <p:spPr>
          <a:xfrm>
            <a:off x="2411413" y="3500438"/>
            <a:ext cx="5946775" cy="1338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2" charset="-122"/>
                <a:ea typeface="微软雅黑" panose="020B0503020204020204" pitchFamily="2" charset="-122"/>
              </a:rPr>
              <a:t>虽然目前您的成绩已经合格，但为了我们整体的学习率和合格率，我们的分数是否还可以再高点呢，那么，也请您结合考核方案，继续努力，争取大家都能是百分。</a:t>
            </a:r>
            <a:endParaRPr lang="zh-CN" altLang="en-US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293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/>
            <a:ahLst/>
            <a:cxnLst>
              <a:cxn ang="0">
                <a:pos x="653120" y="984371"/>
              </a:cxn>
              <a:cxn ang="0">
                <a:pos x="653120" y="0"/>
              </a:cxn>
              <a:cxn ang="0">
                <a:pos x="0" y="502444"/>
              </a:cxn>
              <a:cxn ang="0">
                <a:pos x="1263650" y="502444"/>
              </a:cxn>
            </a:cxnLst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12294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  <a:ln/>
        </p:spPr>
        <p:txBody>
          <a:bodyPr wrap="square" anchor="ctr"/>
          <a:p>
            <a:pPr lvl="0" eaLnBrk="1" hangingPunct="1"/>
            <a:r>
              <a:rPr lang="zh-CN" altLang="en-US" sz="6000" b="1"/>
              <a:t>温馨提示</a:t>
            </a:r>
            <a:endParaRPr lang="zh-CN" altLang="en-US" sz="6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3" name="组合 5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00" y="3992563"/>
            <a:ext cx="3749675" cy="1817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4" name="标题 2"/>
          <p:cNvPicPr>
            <a:picLocks noGrp="1"/>
          </p:cNvPicPr>
          <p:nvPr>
            <p:ph type="ctrTitle"/>
          </p:nvPr>
        </p:nvPicPr>
        <p:blipFill>
          <a:blip r:embed="rId2"/>
          <a:stretch>
            <a:fillRect/>
          </a:stretch>
        </p:blipFill>
        <p:spPr>
          <a:xfrm>
            <a:off x="969963" y="4438650"/>
            <a:ext cx="3071812" cy="1103313"/>
          </a:xfrm>
          <a:ln/>
        </p:spPr>
      </p:pic>
      <p:pic>
        <p:nvPicPr>
          <p:cNvPr id="13315" name="Picture 4" descr="喜庆节日图标矢量素材">
            <a:hlinkClick r:id="rId3" tooltip="点击放大图片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005" t="48640" r="896" b="33696"/>
          <a:stretch>
            <a:fillRect/>
          </a:stretch>
        </p:blipFill>
        <p:spPr>
          <a:xfrm>
            <a:off x="428625" y="3517900"/>
            <a:ext cx="1158875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Text Box 3"/>
          <p:cNvSpPr txBox="1"/>
          <p:nvPr/>
        </p:nvSpPr>
        <p:spPr>
          <a:xfrm>
            <a:off x="180975" y="620713"/>
            <a:ext cx="8278813" cy="2965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2" charset="-122"/>
                <a:ea typeface="微软雅黑" panose="020B0503020204020204" pitchFamily="2" charset="-122"/>
              </a:rPr>
              <a:t>每天的太阳都是新的！</a:t>
            </a:r>
            <a:endParaRPr lang="en-US" altLang="x-none" sz="2800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2" charset="-122"/>
                <a:ea typeface="微软雅黑" panose="020B0503020204020204" pitchFamily="2" charset="-122"/>
              </a:rPr>
              <a:t>用我们的笑容拥抱它！</a:t>
            </a:r>
            <a:endParaRPr lang="en-US" altLang="x-none" sz="2800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lvl="0" eaLnBrk="1" hangingPunct="1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2" charset="-122"/>
                <a:ea typeface="微软雅黑" panose="020B0503020204020204" pitchFamily="2" charset="-122"/>
              </a:rPr>
              <a:t>谢谢你们，辛苦了！ </a:t>
            </a:r>
            <a:r>
              <a:rPr lang="zh-CN" altLang="en-US" sz="4400" dirty="0">
                <a:latin typeface="微软雅黑" panose="020B0503020204020204" pitchFamily="2" charset="-122"/>
                <a:ea typeface="微软雅黑" panose="020B0503020204020204" pitchFamily="2" charset="-122"/>
              </a:rPr>
              <a:t>	</a:t>
            </a:r>
            <a:endParaRPr lang="zh-CN" altLang="en-US" sz="4400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班级简报模版一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1706</Words>
  <Application>WPS 演示</Application>
  <PresentationFormat>全屏显示(4:3)</PresentationFormat>
  <Paragraphs>122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黑体</vt:lpstr>
      <vt:lpstr>华文新魏</vt:lpstr>
      <vt:lpstr>Courier New</vt:lpstr>
      <vt:lpstr>Lucida Sans Unicode</vt:lpstr>
      <vt:lpstr>班级简报模版一</vt:lpstr>
      <vt:lpstr>1_班级简报模版一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Administrator</cp:lastModifiedBy>
  <cp:revision>16</cp:revision>
  <dcterms:created xsi:type="dcterms:W3CDTF">2015-03-06T03:23:50Z</dcterms:created>
  <dcterms:modified xsi:type="dcterms:W3CDTF">2017-03-31T01:19:04Z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