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  <p:sldMasterId id="2147483673" r:id="rId4"/>
  </p:sldMasterIdLst>
  <p:notesMasterIdLst>
    <p:notesMasterId r:id="rId6"/>
  </p:notesMasterIdLst>
  <p:sldIdLst>
    <p:sldId id="279" r:id="rId5"/>
    <p:sldId id="268" r:id="rId7"/>
    <p:sldId id="258" r:id="rId8"/>
    <p:sldId id="257" r:id="rId9"/>
    <p:sldId id="260" r:id="rId10"/>
    <p:sldId id="267" r:id="rId11"/>
    <p:sldId id="261" r:id="rId12"/>
    <p:sldId id="291" r:id="rId13"/>
    <p:sldId id="270" r:id="rId14"/>
    <p:sldId id="280" r:id="rId15"/>
    <p:sldId id="264" r:id="rId16"/>
    <p:sldId id="281" r:id="rId1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DB3"/>
    <a:srgbClr val="09532A"/>
    <a:srgbClr val="D9E890"/>
    <a:srgbClr val="0F5922"/>
    <a:srgbClr val="FFFF99"/>
    <a:srgbClr val="BFD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04"/>
  </p:normalViewPr>
  <p:slideViewPr>
    <p:cSldViewPr showGuides="1">
      <p:cViewPr varScale="1">
        <p:scale>
          <a:sx n="64" d="100"/>
          <a:sy n="64" d="100"/>
        </p:scale>
        <p:origin x="1566" y="66"/>
      </p:cViewPr>
      <p:guideLst>
        <p:guide orient="horz" pos="2160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2" name="Rectangle 4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9A1278-71D0-4EFC-B6A5-609FFA95362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A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A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A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A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A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/>
          </a:p>
        </p:txBody>
      </p:sp>
      <p:sp>
        <p:nvSpPr>
          <p:cNvPr id="921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algn="r"/>
            <a:fld id="{9A0DB2DC-4C9A-4742-B13C-FB6460FD3503}" type="slidenum">
              <a:rPr lang="zh-CN" altLang="en-US" sz="1200">
                <a:latin typeface="Calibri" panose="020F05020202040A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A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4338" name="Rectangle 3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Rectangle 2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备注占位符 2"/>
          <p:cNvSpPr>
            <a:spLocks noGrp="1"/>
          </p:cNvSpPr>
          <p:nvPr>
            <p:ph type="body"/>
          </p:nvPr>
        </p:nvSpPr>
        <p:spPr>
          <a:ln/>
        </p:spPr>
        <p:txBody>
          <a:bodyPr wrap="square" lIns="91440" tIns="45720" rIns="91440" bIns="45720" anchor="t"/>
          <a:p>
            <a:pPr lvl="0"/>
            <a:endParaRPr lang="zh-CN" altLang="en-US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algn="r"/>
            <a:fld id="{9A0DB2DC-4C9A-4742-B13C-FB6460FD3503}" type="slidenum">
              <a:rPr lang="zh-CN" altLang="en-US" sz="1200">
                <a:latin typeface="Calibri" panose="020F05020202040A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A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3" descr="D:\花纹\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7290" y="2143116"/>
            <a:ext cx="4786346" cy="785818"/>
          </a:xfrm>
        </p:spPr>
        <p:txBody>
          <a:bodyPr>
            <a:normAutofit/>
          </a:bodyPr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4786346" cy="57150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fontAlgn="auto" latinLnBrk="0" hangingPunct="1"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fontAlgn="auto" latinLnBrk="0" hangingPunct="1"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13FAEA7-3DAA-4514-BA00-646BB8EFF59B}" type="slidenum">
              <a:rPr kumimoji="0" lang="zh-CN" altLang="en-US" b="0" i="0" kern="1200" cap="none" spc="0" normalizeH="0" baseline="0" noProof="0" smtClean="0"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b="0" i="0" kern="1200" cap="none" spc="0" normalizeH="0" baseline="0" noProof="0" smtClean="0"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500188"/>
            <a:ext cx="8229600" cy="4625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 bwMode="auto"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406650" y="2660650"/>
            <a:ext cx="6153150" cy="1536700"/>
          </a:xfrm>
        </p:spPr>
        <p:txBody>
          <a:bodyPr lIns="90170" tIns="46990" rIns="90170" bIns="46990" anchor="b" anchorCtr="1"/>
          <a:lstStyle>
            <a:lvl1pPr>
              <a:defRPr sz="5000">
                <a:solidFill>
                  <a:srgbClr val="83B403"/>
                </a:solidFill>
              </a:defRPr>
            </a:lvl1pPr>
          </a:lstStyle>
          <a:p>
            <a:pPr lvl="0" fontAlgn="base"/>
            <a:r>
              <a:rPr lang="zh-CN" altLang="zh-CN" strike="noStrike" noProof="0" dirty="0" smtClean="0">
                <a:sym typeface="Arial" panose="020B0604020202020204" pitchFamily="34" charset="0"/>
              </a:rPr>
              <a:t>单击此处编辑标</a:t>
            </a:r>
            <a:r>
              <a:rPr lang="zh-CN" altLang="en-US" strike="noStrike" noProof="0" dirty="0" smtClean="0">
                <a:sym typeface="Arial" panose="020B0604020202020204" pitchFamily="34" charset="0"/>
              </a:rPr>
              <a:t>题</a:t>
            </a:r>
            <a:endParaRPr lang="zh-CN" altLang="zh-CN" strike="noStrike" noProof="0" dirty="0" smtClean="0">
              <a:sym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06650" y="4197350"/>
            <a:ext cx="615315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DC624A"/>
                </a:solidFill>
              </a:defRPr>
            </a:lvl1pPr>
          </a:lstStyle>
          <a:p>
            <a:pPr lvl="0" fontAlgn="base"/>
            <a:r>
              <a:rPr lang="zh-CN" altLang="zh-CN" strike="noStrike" noProof="0" dirty="0" smtClean="0">
                <a:sym typeface="Arial" panose="020B0604020202020204" pitchFamily="34" charset="0"/>
              </a:rPr>
              <a:t>单击此处编辑母版副标题样式</a:t>
            </a:r>
            <a:endParaRPr lang="zh-CN" altLang="zh-CN" strike="noStrike" noProof="0" dirty="0" smtClean="0">
              <a:sym typeface="Arial" panose="020B0604020202020204" pitchFamily="34" charset="0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483350"/>
            <a:ext cx="2133600" cy="279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fontAlgn="base"/>
            <a:fld id="{737484AA-A758-466E-B362-EB7EFEEAAB7C}" type="datetime1">
              <a:rPr lang="zh-CN" altLang="en-US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83350"/>
            <a:ext cx="2895600" cy="279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fontAlgn="base"/>
            <a:endParaRPr lang="zh-CN" altLang="en-US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483350"/>
            <a:ext cx="2133600" cy="2794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fontAlgn="base"/>
            <a:fld id="{6E7BABC7-290E-4103-BB4C-9E53A7BB7771}" type="slidenum">
              <a:rPr lang="zh-CN" altLang="en-US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11528"/>
            <a:ext cx="8229600" cy="6444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dirty="0" smtClean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457200" y="611528"/>
            <a:ext cx="8229600" cy="644400"/>
          </a:xfrm>
        </p:spPr>
        <p:txBody>
          <a:bodyPr>
            <a:normAutofit/>
          </a:bodyPr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90688"/>
            <a:ext cx="3868737" cy="8143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90688"/>
            <a:ext cx="388778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4"/>
            <a:ext cx="3887788" cy="3684589"/>
          </a:xfrm>
        </p:spPr>
        <p:txBody>
          <a:bodyPr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335088" y="2718000"/>
            <a:ext cx="6286500" cy="765175"/>
          </a:xfrm>
        </p:spPr>
        <p:txBody>
          <a:bodyPr anchor="t" anchorCtr="0">
            <a:normAutofit/>
          </a:bodyPr>
          <a:lstStyle>
            <a:lvl1pPr algn="ctr">
              <a:defRPr sz="4400">
                <a:solidFill>
                  <a:srgbClr val="EF9B37"/>
                </a:solidFill>
                <a:latin typeface="+mj-lt"/>
              </a:defRPr>
            </a:lvl1pPr>
          </a:lstStyle>
          <a:p>
            <a:pPr fontAlgn="base"/>
            <a:r>
              <a:rPr lang="zh-CN" altLang="en-US" strike="noStrike" noProof="1" dirty="0" smtClean="0"/>
              <a:t>编辑标题</a:t>
            </a:r>
            <a:endParaRPr lang="zh-CN" alt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965200"/>
            <a:ext cx="3196800" cy="1600200"/>
          </a:xfrm>
        </p:spPr>
        <p:txBody>
          <a:bodyPr anchor="t" anchorCtr="0">
            <a:no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单击此处编辑标题</a:t>
            </a:r>
            <a:endParaRPr lang="zh-CN" altLang="en-US" strike="noStrike" noProof="1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14391" y="987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565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30698" y="457518"/>
            <a:ext cx="1356102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518"/>
            <a:ext cx="667202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5765"/>
            <a:ext cx="8229600" cy="514331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3" descr="D:\花纹\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57290" y="2143116"/>
            <a:ext cx="4786346" cy="785818"/>
          </a:xfrm>
        </p:spPr>
        <p:txBody>
          <a:bodyPr>
            <a:normAutofit/>
          </a:bodyPr>
          <a:lstStyle>
            <a:lvl1pPr>
              <a:defRPr sz="36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4786346" cy="571504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2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buClrTx/>
              <a:buSzTx/>
              <a:buFontTx/>
              <a:buNone/>
              <a:defRPr/>
            </a:pPr>
            <a:fld id="{39DD26E5-39CB-4B89-8939-8AD386459018}" type="datetimeFigureOut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4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5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13FAEA7-3DAA-4514-BA00-646BB8EFF59B}" type="slidenum">
              <a:rPr kumimoji="0" lang="zh-CN" altLang="en-US" b="0" i="0" kern="1200" cap="none" spc="0" normalizeH="0" baseline="0" noProof="0" smtClean="0"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b="0" i="0" kern="1200" cap="none" spc="0" normalizeH="0" baseline="0" noProof="0" smtClean="0"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500188"/>
            <a:ext cx="4038600" cy="4625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4625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457200" y="1500188"/>
            <a:ext cx="8229600" cy="4625975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2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1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7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A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2" name="Picture 2" descr="D:\花纹\儿童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4" name="Picture 5" descr="D:\花纹\1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Picture 2" descr="fag"/>
          <p:cNvPicPr>
            <a:picLocks noChangeAspect="1"/>
          </p:cNvPicPr>
          <p:nvPr/>
        </p:nvPicPr>
        <p:blipFill>
          <a:blip r:embed="rId11"/>
          <a:srcRect t="9091"/>
          <a:stretch>
            <a:fillRect/>
          </a:stretch>
        </p:blipFill>
        <p:spPr>
          <a:xfrm>
            <a:off x="0" y="0"/>
            <a:ext cx="9142413" cy="200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455613" y="1852613"/>
            <a:ext cx="8229600" cy="7874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ctr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2052" name="Rectangle 3"/>
          <p:cNvSpPr>
            <a:spLocks noGrp="1"/>
          </p:cNvSpPr>
          <p:nvPr>
            <p:ph type="body"/>
          </p:nvPr>
        </p:nvSpPr>
        <p:spPr>
          <a:xfrm>
            <a:off x="457200" y="2809875"/>
            <a:ext cx="8229600" cy="3316288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 indent="-285750"/>
            <a:r>
              <a:rPr lang="zh-CN" altLang="zh-CN" dirty="0"/>
              <a:t>第二级</a:t>
            </a:r>
            <a:endParaRPr lang="zh-CN" altLang="zh-CN" dirty="0"/>
          </a:p>
          <a:p>
            <a:pPr lvl="2" indent="-228600"/>
            <a:r>
              <a:rPr lang="zh-CN" altLang="zh-CN" dirty="0"/>
              <a:t>第三级</a:t>
            </a:r>
            <a:endParaRPr lang="zh-CN" altLang="zh-CN" dirty="0"/>
          </a:p>
          <a:p>
            <a:pPr lvl="3" indent="-228600"/>
            <a:r>
              <a:rPr lang="zh-CN" altLang="zh-CN" dirty="0"/>
              <a:t>第四级</a:t>
            </a:r>
            <a:endParaRPr lang="zh-CN" altLang="zh-CN" dirty="0"/>
          </a:p>
          <a:p>
            <a:pPr lvl="4" indent="-228600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83350"/>
            <a:ext cx="2133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base"/>
            <a:fld id="{737484AA-A758-466E-B362-EB7EFEEAAB7C}" type="datetime1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3350"/>
            <a:ext cx="289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83350"/>
            <a:ext cx="2133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</a:lstStyle>
          <a:p>
            <a:pPr fontAlgn="base"/>
            <a:fld id="{6E7BABC7-290E-4103-BB4C-9E53A7BB7771}" type="slidenum">
              <a:rPr lang="zh-CN" altLang="en-US" strike="noStrike" noProof="1" smtClean="0"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ea"/>
          <a:ea typeface="+mj-ea"/>
          <a:cs typeface="+mj-cs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352425" indent="-35242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 kern="1200">
          <a:solidFill>
            <a:srgbClr val="EF9B37"/>
          </a:solidFill>
          <a:latin typeface="+mn-ea"/>
          <a:ea typeface="+mn-ea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" name="矩形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BFD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75" name="标题占位符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6215063" cy="86836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</a:t>
            </a:r>
            <a:endParaRPr lang="zh-CN" altLang="en-US" dirty="0"/>
          </a:p>
        </p:txBody>
      </p:sp>
      <p:sp>
        <p:nvSpPr>
          <p:cNvPr id="3076" name="文本占位符 2"/>
          <p:cNvSpPr>
            <a:spLocks noGrp="1"/>
          </p:cNvSpPr>
          <p:nvPr>
            <p:ph type="body"/>
          </p:nvPr>
        </p:nvSpPr>
        <p:spPr>
          <a:xfrm>
            <a:off x="457200" y="1500188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14E0F12-86D3-482C-AF69-6478924C5AC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A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1CA1B67-9D9E-467D-A814-87ADDDC458B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A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A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080" name="Picture 2" descr="D:\花纹\儿童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29313" y="5548313"/>
            <a:ext cx="2973387" cy="1166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6719888"/>
            <a:ext cx="9144000" cy="138113"/>
          </a:xfrm>
          <a:prstGeom prst="rect">
            <a:avLst/>
          </a:prstGeom>
          <a:solidFill>
            <a:srgbClr val="09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82" name="Picture 5" descr="D:\花纹\1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189663" y="0"/>
            <a:ext cx="2954337" cy="20002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9532A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4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Rectangle 4"/>
          <p:cNvSpPr>
            <a:spLocks noGrp="1" noChangeArrowheads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457450" y="1644968"/>
            <a:ext cx="6381750" cy="882650"/>
          </a:xfrm>
          <a:ln/>
        </p:spPr>
        <p:txBody>
          <a:bodyPr vert="horz" wrap="square" lIns="90170" tIns="46990" rIns="90170" bIns="46990" numCol="1" anchor="b" anchorCtr="1" compatLnSpc="1"/>
          <a:p>
            <a:pPr/>
            <a:r>
              <a:rPr lang="zh-CN" altLang="en-US" sz="4000" b="1" kern="1200" dirty="0">
                <a:solidFill>
                  <a:srgbClr val="09532A"/>
                </a:solidFill>
                <a:latin typeface="隶书" charset="-122"/>
                <a:ea typeface="隶书" charset="-122"/>
                <a:cs typeface="+mj-cs"/>
                <a:sym typeface="Arial" panose="020B0604020202020204" pitchFamily="34" charset="0"/>
              </a:rPr>
              <a:t>通江县小学语文（</a:t>
            </a:r>
            <a:r>
              <a:rPr lang="en-US" altLang="zh-CN" sz="4000" b="1" kern="1200" dirty="0">
                <a:solidFill>
                  <a:srgbClr val="09532A"/>
                </a:solidFill>
                <a:latin typeface="隶书" charset="-122"/>
                <a:ea typeface="隶书" charset="-122"/>
                <a:cs typeface="+mj-cs"/>
                <a:sym typeface="Arial" panose="020B0604020202020204" pitchFamily="34" charset="0"/>
              </a:rPr>
              <a:t>10</a:t>
            </a:r>
            <a:r>
              <a:rPr lang="zh-CN" altLang="en-US" sz="4000" b="1" kern="1200" dirty="0">
                <a:solidFill>
                  <a:srgbClr val="09532A"/>
                </a:solidFill>
                <a:latin typeface="隶书" charset="-122"/>
                <a:ea typeface="隶书" charset="-122"/>
                <a:cs typeface="+mj-cs"/>
                <a:sym typeface="Arial" panose="020B0604020202020204" pitchFamily="34" charset="0"/>
              </a:rPr>
              <a:t>）班</a:t>
            </a:r>
            <a:endParaRPr lang="zh-CN" altLang="en-US" sz="4000" b="1" kern="1200" dirty="0">
              <a:solidFill>
                <a:srgbClr val="09532A"/>
              </a:solidFill>
              <a:latin typeface="隶书" charset="-122"/>
              <a:ea typeface="隶书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8194" name="Rectangle 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124075" y="4221163"/>
            <a:ext cx="6153150" cy="1438275"/>
          </a:xfrm>
          <a:ln/>
        </p:spPr>
        <p:txBody>
          <a:bodyPr wrap="square" lIns="91440" tIns="45720" rIns="91440" bIns="45720" anchor="t"/>
          <a:p>
            <a:pPr marL="15875" indent="-15875" eaLnBrk="1" hangingPunct="1">
              <a:lnSpc>
                <a:spcPct val="120000"/>
              </a:lnSpc>
            </a:pPr>
            <a:r>
              <a:rPr lang="zh-CN" altLang="zh-CN" sz="2800" b="1" kern="120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Arial" panose="020B0604020202020204" pitchFamily="34" charset="0"/>
              </a:rPr>
              <a:t>主编：张晓华</a:t>
            </a:r>
            <a:endParaRPr lang="zh-CN" altLang="zh-CN" sz="2800" b="1" kern="1200" dirty="0">
              <a:solidFill>
                <a:srgbClr val="002060"/>
              </a:solidFill>
              <a:latin typeface="楷体" panose="02010609060101010101" charset="-122"/>
              <a:ea typeface="楷体" panose="02010609060101010101" charset="-122"/>
              <a:cs typeface="+mn-cs"/>
              <a:sym typeface="Arial" panose="020B0604020202020204" pitchFamily="34" charset="0"/>
            </a:endParaRPr>
          </a:p>
          <a:p>
            <a:pPr marL="15875" indent="-15875" eaLnBrk="1" hangingPunct="1">
              <a:lnSpc>
                <a:spcPct val="120000"/>
              </a:lnSpc>
            </a:pPr>
            <a:r>
              <a:rPr lang="en-US" altLang="zh-CN" sz="2800" b="1" kern="120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Arial" panose="020B0604020202020204" pitchFamily="34" charset="0"/>
              </a:rPr>
              <a:t>2017</a:t>
            </a:r>
            <a:r>
              <a:rPr lang="zh-CN" altLang="en-US" sz="2800" b="1" kern="120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Arial" panose="020B0604020202020204" pitchFamily="34" charset="0"/>
              </a:rPr>
              <a:t>年</a:t>
            </a:r>
            <a:r>
              <a:rPr lang="en-US" altLang="zh-CN" sz="2800" b="1" kern="120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Arial" panose="020B0604020202020204" pitchFamily="34" charset="0"/>
              </a:rPr>
              <a:t>3</a:t>
            </a:r>
            <a:r>
              <a:rPr lang="zh-CN" altLang="en-US" sz="2800" b="1" kern="120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Arial" panose="020B0604020202020204" pitchFamily="34" charset="0"/>
              </a:rPr>
              <a:t>月</a:t>
            </a:r>
            <a:r>
              <a:rPr lang="en-US" altLang="zh-CN" sz="2800" b="1" kern="120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Arial" panose="020B0604020202020204" pitchFamily="34" charset="0"/>
              </a:rPr>
              <a:t>20</a:t>
            </a:r>
            <a:r>
              <a:rPr lang="zh-CN" altLang="en-US" sz="2800" b="1" kern="1200" dirty="0">
                <a:solidFill>
                  <a:srgbClr val="002060"/>
                </a:solidFill>
                <a:latin typeface="楷体" panose="02010609060101010101" charset="-122"/>
                <a:ea typeface="楷体" panose="02010609060101010101" charset="-122"/>
                <a:cs typeface="+mn-cs"/>
                <a:sym typeface="Arial" panose="020B0604020202020204" pitchFamily="34" charset="0"/>
              </a:rPr>
              <a:t>日</a:t>
            </a:r>
            <a:endParaRPr lang="zh-CN" altLang="en-US" sz="2800" b="1" kern="1200" dirty="0">
              <a:solidFill>
                <a:srgbClr val="002060"/>
              </a:solidFill>
              <a:latin typeface="楷体" panose="02010609060101010101" charset="-122"/>
              <a:ea typeface="楷体" panose="02010609060101010101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custDataLst>
              <p:tags r:id="rId3"/>
            </p:custDataLst>
          </p:nvPr>
        </p:nvSpPr>
        <p:spPr>
          <a:xfrm>
            <a:off x="2627313" y="2852738"/>
            <a:ext cx="6381750" cy="882650"/>
          </a:xfrm>
          <a:prstGeom prst="rect">
            <a:avLst/>
          </a:prstGeom>
          <a:noFill/>
          <a:ln>
            <a:noFill/>
          </a:ln>
        </p:spPr>
        <p:txBody>
          <a:bodyPr vert="horz" wrap="square" lIns="90170" tIns="46990" rIns="90170" bIns="46990" numCol="1" anchor="b" anchorCtr="1" compatLnSpc="1"/>
          <a:p>
            <a:pPr lvl="0" eaLnBrk="0" hangingPunct="0">
              <a:lnSpc>
                <a:spcPct val="90000"/>
              </a:lnSpc>
            </a:pPr>
            <a:r>
              <a:rPr lang="en-US" altLang="zh-CN" sz="4500" b="1" dirty="0">
                <a:solidFill>
                  <a:srgbClr val="09532A"/>
                </a:solidFill>
                <a:latin typeface="隶书" charset="-122"/>
                <a:ea typeface="隶书" charset="-122"/>
                <a:sym typeface="Arial" panose="020B0604020202020204" pitchFamily="34" charset="0"/>
              </a:rPr>
              <a:t> </a:t>
            </a:r>
            <a:r>
              <a:rPr lang="zh-CN" altLang="en-US" sz="5500" b="1" dirty="0">
                <a:solidFill>
                  <a:srgbClr val="C00000"/>
                </a:solidFill>
                <a:latin typeface="隶书" charset="-122"/>
                <a:ea typeface="隶书" charset="-122"/>
                <a:sym typeface="Arial" panose="020B0604020202020204" pitchFamily="34" charset="0"/>
              </a:rPr>
              <a:t>学习简报</a:t>
            </a:r>
            <a:r>
              <a:rPr lang="zh-CN" altLang="en-US" sz="4500" b="1" dirty="0">
                <a:solidFill>
                  <a:srgbClr val="09532A"/>
                </a:solidFill>
                <a:latin typeface="隶书" charset="-122"/>
                <a:ea typeface="隶书" charset="-122"/>
                <a:sym typeface="Arial" panose="020B0604020202020204" pitchFamily="34" charset="0"/>
              </a:rPr>
              <a:t> </a:t>
            </a:r>
            <a:r>
              <a:rPr lang="zh-CN" altLang="en-US" sz="2900" b="1" dirty="0">
                <a:solidFill>
                  <a:srgbClr val="09532A"/>
                </a:solidFill>
                <a:latin typeface="隶书" charset="-122"/>
                <a:ea typeface="隶书" charset="-122"/>
                <a:sym typeface="Arial" panose="020B0604020202020204" pitchFamily="34" charset="0"/>
              </a:rPr>
              <a:t>（第</a:t>
            </a:r>
            <a:r>
              <a:rPr lang="en-US" altLang="zh-CN" sz="2900" b="1" dirty="0">
                <a:solidFill>
                  <a:srgbClr val="09532A"/>
                </a:solidFill>
                <a:latin typeface="隶书" charset="-122"/>
                <a:ea typeface="隶书" charset="-122"/>
                <a:sym typeface="Arial" panose="020B0604020202020204" pitchFamily="34" charset="0"/>
              </a:rPr>
              <a:t>1</a:t>
            </a:r>
            <a:r>
              <a:rPr lang="zh-CN" altLang="en-US" sz="2900" b="1" dirty="0">
                <a:solidFill>
                  <a:srgbClr val="09532A"/>
                </a:solidFill>
                <a:latin typeface="隶书" charset="-122"/>
                <a:ea typeface="隶书" charset="-122"/>
                <a:sym typeface="Arial" panose="020B0604020202020204" pitchFamily="34" charset="0"/>
              </a:rPr>
              <a:t>期）</a:t>
            </a:r>
            <a:endParaRPr lang="zh-CN" altLang="en-US" sz="2900" b="1" dirty="0">
              <a:solidFill>
                <a:srgbClr val="09532A"/>
              </a:solidFill>
              <a:latin typeface="隶书" charset="-122"/>
              <a:ea typeface="隶书" charset="-122"/>
              <a:sym typeface="Arial" panose="020B0604020202020204" pitchFamily="34" charset="0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00050" y="190500"/>
            <a:ext cx="3573463" cy="868363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dirty="0">
                <a:ea typeface="华文新魏" pitchFamily="2" charset="-122"/>
              </a:rPr>
              <a:t>                </a:t>
            </a:r>
            <a:endParaRPr lang="zh-CN" altLang="en-US" sz="1600" dirty="0">
              <a:solidFill>
                <a:srgbClr val="0000CC"/>
              </a:solidFill>
              <a:ea typeface="华文新魏" pitchFamily="2" charset="-122"/>
            </a:endParaRPr>
          </a:p>
        </p:txBody>
      </p:sp>
      <p:sp>
        <p:nvSpPr>
          <p:cNvPr id="20482" name="Rectangle 6"/>
          <p:cNvSpPr>
            <a:spLocks noGrp="1"/>
          </p:cNvSpPr>
          <p:nvPr>
            <p:ph idx="1"/>
          </p:nvPr>
        </p:nvSpPr>
        <p:spPr>
          <a:xfrm>
            <a:off x="179388" y="908050"/>
            <a:ext cx="8783637" cy="5829300"/>
          </a:xfrm>
          <a:ln/>
        </p:spPr>
        <p:txBody>
          <a:bodyPr wrap="square" lIns="91440" tIns="45720" rIns="91440" bIns="45720" anchor="t"/>
          <a:p>
            <a:pPr algn="ctr" eaLnBrk="1" hangingPunct="1">
              <a:lnSpc>
                <a:spcPct val="150000"/>
              </a:lnSpc>
              <a:buNone/>
            </a:pPr>
            <a:r>
              <a:rPr lang="en-US" altLang="zh-CN" sz="3600" dirty="0">
                <a:solidFill>
                  <a:srgbClr val="C00000"/>
                </a:solidFill>
                <a:latin typeface="隶书" charset="-122"/>
                <a:ea typeface="隶书" charset="-122"/>
              </a:rPr>
              <a:t> </a:t>
            </a:r>
            <a:r>
              <a:rPr lang="zh-CN" altLang="en-US" sz="3600" dirty="0">
                <a:solidFill>
                  <a:srgbClr val="C00000"/>
                </a:solidFill>
                <a:latin typeface="隶书" charset="-122"/>
                <a:ea typeface="隶书" charset="-122"/>
                <a:sym typeface="+mn-ea"/>
              </a:rPr>
              <a:t>转观念，情感育人（二）</a:t>
            </a:r>
            <a:endParaRPr lang="zh-CN" altLang="en-US" sz="3600" dirty="0">
              <a:solidFill>
                <a:srgbClr val="C00000"/>
              </a:solidFill>
              <a:latin typeface="隶书" charset="-122"/>
              <a:ea typeface="隶书" charset="-122"/>
            </a:endParaRPr>
          </a:p>
          <a:p>
            <a:pPr algn="ctr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发布者：刘小梅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800" dirty="0">
                <a:latin typeface="方正小标宋简体" charset="-122"/>
                <a:ea typeface="方正小标宋简体" charset="-122"/>
              </a:rPr>
              <a:t>为一种有价值的东西，一种财富来加以接受和引导，我们眼中就会没有差生，只有差异。实施有差异的教育，实现有差异的发展。</a:t>
            </a:r>
            <a:endParaRPr lang="zh-CN" altLang="en-US" sz="1800" dirty="0">
              <a:latin typeface="方正小标宋简体" charset="-122"/>
              <a:ea typeface="方正小标宋简体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方正小标宋简体" charset="-122"/>
                <a:ea typeface="方正小标宋简体" charset="-122"/>
              </a:rPr>
              <a:t>　　     二、以身示范，情感育人。搞教育不能搞形式主义，这是一种不理智的急功近利的短期行为，因为，学生的成长和发展有其阶段性，不能强求一致，无法整齐划一。而真正能够给学生以伟大启迪和深刻影响的往往是一些教育细节。一个好老师受同学欢迎，其实并没有什么法宝，也许就是总能发现学生的闪光点，给予及时的表扬，真诚地赏识他们。仅仅有责任心是不够的，变单纯的“责任”为丰富的“情感”，去面对学生之间出现的各种情况。    </a:t>
            </a:r>
            <a:r>
              <a:rPr lang="zh-CN" altLang="en-US" sz="1600" dirty="0">
                <a:latin typeface="宋体" panose="02010600030101010101" pitchFamily="2" charset="-122"/>
              </a:rPr>
              <a:t>   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 txBox="1"/>
          <p:nvPr/>
        </p:nvSpPr>
        <p:spPr bwMode="auto">
          <a:xfrm>
            <a:off x="428625" y="214313"/>
            <a:ext cx="6215063" cy="868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我的感悟</a:t>
            </a:r>
            <a:endParaRPr kumimoji="0" lang="zh-CN" altLang="en-US" sz="6000" b="1" i="0" u="none" strike="noStrike" kern="1200" cap="none" spc="0" normalizeH="0" baseline="0" noProof="0">
              <a:ln>
                <a:noFill/>
              </a:ln>
              <a:solidFill>
                <a:srgbClr val="09532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矩形 5"/>
          <p:cNvSpPr/>
          <p:nvPr/>
        </p:nvSpPr>
        <p:spPr>
          <a:xfrm>
            <a:off x="2411413" y="1557338"/>
            <a:ext cx="5910262" cy="1338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只要您按照考核方案，针对目前您成绩中的薄弱项，及还未学习提交的项目，合理安排，及时积极提交作业和研修日志，参与论坛交流，定能步步为赢，取得好成绩。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流程图: 终止 8"/>
          <p:cNvSpPr/>
          <p:nvPr/>
        </p:nvSpPr>
        <p:spPr>
          <a:xfrm>
            <a:off x="323850" y="1916113"/>
            <a:ext cx="2016125" cy="433388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寄语不合格学员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流程图: 终止 9"/>
          <p:cNvSpPr/>
          <p:nvPr/>
        </p:nvSpPr>
        <p:spPr>
          <a:xfrm>
            <a:off x="250825" y="3933825"/>
            <a:ext cx="2017713" cy="431800"/>
          </a:xfrm>
          <a:prstGeom prst="flowChartTerminator">
            <a:avLst/>
          </a:prstGeom>
          <a:solidFill>
            <a:srgbClr val="09532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寄语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已</a:t>
            </a:r>
            <a:r>
              <a:rPr kumimoji="0" lang="zh-CN" altLang="zh-CN" sz="18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合格学员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2532" name="矩形 10"/>
          <p:cNvSpPr/>
          <p:nvPr/>
        </p:nvSpPr>
        <p:spPr>
          <a:xfrm>
            <a:off x="2411413" y="3500438"/>
            <a:ext cx="5946775" cy="1338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虽然目前您的成绩已经合格，但为了我们整体的学习率和合格率，我们的分数是否还可以再高点呢，那么，也请您结合考核方案，继续努力，争取大家都能是百分。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533" name="Sound"/>
          <p:cNvSpPr>
            <a:spLocks noEditPoints="1"/>
          </p:cNvSpPr>
          <p:nvPr/>
        </p:nvSpPr>
        <p:spPr>
          <a:xfrm rot="840000">
            <a:off x="103188" y="138113"/>
            <a:ext cx="1263650" cy="1004887"/>
          </a:xfrm>
          <a:custGeom>
            <a:avLst/>
            <a:gdLst/>
            <a:ahLst/>
            <a:cxnLst>
              <a:cxn ang="0">
                <a:pos x="653120" y="984371"/>
              </a:cxn>
              <a:cxn ang="0">
                <a:pos x="653120" y="0"/>
              </a:cxn>
              <a:cxn ang="0">
                <a:pos x="0" y="502444"/>
              </a:cxn>
              <a:cxn ang="0">
                <a:pos x="1263650" y="502444"/>
              </a:cxn>
            </a:cxnLst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  <a:effectLst>
            <a:outerShdw dist="107763" dir="2699999" algn="ctr" rotWithShape="0">
              <a:srgbClr val="808080"/>
            </a:outerShdw>
          </a:effectLst>
        </p:spPr>
        <p:txBody>
          <a:bodyPr/>
          <a:p>
            <a:endParaRPr lang="zh-CN" altLang="en-US"/>
          </a:p>
        </p:txBody>
      </p:sp>
      <p:sp>
        <p:nvSpPr>
          <p:cNvPr id="22534" name="标题 1"/>
          <p:cNvSpPr>
            <a:spLocks noGrp="1"/>
          </p:cNvSpPr>
          <p:nvPr>
            <p:ph type="title"/>
          </p:nvPr>
        </p:nvSpPr>
        <p:spPr>
          <a:xfrm>
            <a:off x="1835150" y="260350"/>
            <a:ext cx="6215063" cy="868363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6000" b="1" dirty="0"/>
              <a:t>温馨提示</a:t>
            </a:r>
            <a:endParaRPr lang="zh-CN" altLang="en-US" sz="6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00" name="Rectangle 4"/>
          <p:cNvSpPr>
            <a:spLocks noGrp="1" noChangeArrowheads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787015" y="2552700"/>
            <a:ext cx="5615940" cy="1907540"/>
          </a:xfrm>
          <a:ln/>
        </p:spPr>
        <p:txBody>
          <a:bodyPr vert="horz" wrap="square" lIns="90170" tIns="46990" rIns="90170" bIns="46990" numCol="1" anchor="b" anchorCtr="1" compatLnSpc="1"/>
          <a:p>
            <a:pPr marL="0" indent="0" eaLnBrk="1" hangingPunct="1">
              <a:lnSpc>
                <a:spcPct val="200000"/>
              </a:lnSpc>
            </a:pPr>
            <a:r>
              <a:rPr lang="zh-CN" altLang="en-US" sz="4000" b="1" kern="1200" dirty="0">
                <a:solidFill>
                  <a:srgbClr val="09532A"/>
                </a:solidFill>
                <a:latin typeface="方正小标宋简体" charset="-122"/>
                <a:ea typeface="方正小标宋简体" charset="-122"/>
                <a:cs typeface="+mj-cs"/>
                <a:sym typeface="Arial" panose="020B0604020202020204" pitchFamily="34" charset="0"/>
              </a:rPr>
              <a:t>不积跬步，无以至千里；</a:t>
            </a:r>
            <a:br>
              <a:rPr lang="zh-CN" altLang="en-US" sz="4000" b="1" kern="1200" dirty="0">
                <a:solidFill>
                  <a:srgbClr val="09532A"/>
                </a:solidFill>
                <a:latin typeface="方正小标宋简体" charset="-122"/>
                <a:ea typeface="方正小标宋简体" charset="-122"/>
                <a:cs typeface="+mj-cs"/>
                <a:sym typeface="Arial" panose="020B0604020202020204" pitchFamily="34" charset="0"/>
              </a:rPr>
            </a:br>
            <a:r>
              <a:rPr lang="zh-CN" altLang="en-US" sz="4000" b="1" kern="1200" dirty="0">
                <a:solidFill>
                  <a:srgbClr val="09532A"/>
                </a:solidFill>
                <a:latin typeface="方正小标宋简体" charset="-122"/>
                <a:ea typeface="方正小标宋简体" charset="-122"/>
                <a:cs typeface="+mj-cs"/>
                <a:sym typeface="Arial" panose="020B0604020202020204" pitchFamily="34" charset="0"/>
              </a:rPr>
              <a:t>不积小流，无以成江海。</a:t>
            </a:r>
            <a:endParaRPr lang="zh-CN" altLang="en-US" sz="4000" b="1" kern="1200" dirty="0">
              <a:solidFill>
                <a:srgbClr val="09532A"/>
              </a:solidFill>
              <a:latin typeface="方正小标宋简体" charset="-122"/>
              <a:ea typeface="方正小标宋简体" charset="-122"/>
              <a:cs typeface="+mj-cs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Rectangle 8"/>
          <p:cNvSpPr txBox="1"/>
          <p:nvPr/>
        </p:nvSpPr>
        <p:spPr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4400" b="1" dirty="0">
                <a:solidFill>
                  <a:srgbClr val="CC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本期导读</a:t>
            </a:r>
            <a:endParaRPr lang="en-US" altLang="zh-CN" sz="4400" b="1" dirty="0">
              <a:solidFill>
                <a:srgbClr val="CC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4400" b="1" dirty="0">
              <a:solidFill>
                <a:srgbClr val="CC009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ctr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卷首寄语     班级之星</a:t>
            </a:r>
            <a:endParaRPr lang="en-US" altLang="zh-CN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ctr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学情通报     精彩案例</a:t>
            </a:r>
            <a:endParaRPr lang="en-US" altLang="zh-CN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0" indent="-342900" algn="ctr"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4000" b="1" dirty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我的感悟     温馨提示 </a:t>
            </a:r>
            <a:endParaRPr lang="zh-CN" altLang="en-US" sz="4000" b="1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标题 1"/>
          <p:cNvSpPr>
            <a:spLocks noGrp="1"/>
          </p:cNvSpPr>
          <p:nvPr>
            <p:ph type="title"/>
          </p:nvPr>
        </p:nvSpPr>
        <p:spPr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6000" b="1" dirty="0"/>
              <a:t>卷首寄语</a:t>
            </a:r>
            <a:endParaRPr lang="zh-CN" altLang="en-US" sz="6000" b="1" dirty="0"/>
          </a:p>
        </p:txBody>
      </p:sp>
      <p:grpSp>
        <p:nvGrpSpPr>
          <p:cNvPr id="11266" name="组合 38"/>
          <p:cNvGrpSpPr/>
          <p:nvPr/>
        </p:nvGrpSpPr>
        <p:grpSpPr>
          <a:xfrm>
            <a:off x="1192213" y="1319213"/>
            <a:ext cx="7770812" cy="5097462"/>
            <a:chOff x="1132037" y="1617493"/>
            <a:chExt cx="7771177" cy="5097655"/>
          </a:xfrm>
        </p:grpSpPr>
        <p:grpSp>
          <p:nvGrpSpPr>
            <p:cNvPr id="11267" name="组合 18"/>
            <p:cNvGrpSpPr/>
            <p:nvPr/>
          </p:nvGrpSpPr>
          <p:grpSpPr>
            <a:xfrm>
              <a:off x="1143149" y="1857213"/>
              <a:ext cx="6715439" cy="4143531"/>
              <a:chOff x="1285976" y="928631"/>
              <a:chExt cx="4786537" cy="1071603"/>
            </a:xfrm>
          </p:grpSpPr>
          <p:sp>
            <p:nvSpPr>
              <p:cNvPr id="20" name="圆角矩形 19"/>
              <p:cNvSpPr/>
              <p:nvPr/>
            </p:nvSpPr>
            <p:spPr>
              <a:xfrm>
                <a:off x="1285976" y="928631"/>
                <a:ext cx="4786537" cy="1071603"/>
              </a:xfrm>
              <a:prstGeom prst="roundRect">
                <a:avLst/>
              </a:prstGeom>
              <a:solidFill>
                <a:srgbClr val="D9E8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圆角矩形 20"/>
              <p:cNvSpPr/>
              <p:nvPr/>
            </p:nvSpPr>
            <p:spPr>
              <a:xfrm>
                <a:off x="1428430" y="973833"/>
                <a:ext cx="4637623" cy="971094"/>
              </a:xfrm>
              <a:prstGeom prst="roundRect">
                <a:avLst/>
              </a:prstGeom>
              <a:noFill/>
              <a:ln w="12700">
                <a:solidFill>
                  <a:srgbClr val="0F592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l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pic>
          <p:nvPicPr>
            <p:cNvPr id="11270" name="Picture 2" descr="D:\花纹\天使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 rot="443539" flipH="1">
              <a:off x="1132037" y="1617493"/>
              <a:ext cx="786874" cy="90878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1" name="Picture 2" descr="D:\花纹\儿童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29322" y="5548178"/>
              <a:ext cx="2973892" cy="116697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1272" name="Rectangle 22"/>
          <p:cNvSpPr/>
          <p:nvPr/>
        </p:nvSpPr>
        <p:spPr>
          <a:xfrm>
            <a:off x="1495425" y="2068513"/>
            <a:ext cx="6316663" cy="320040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p>
            <a:pPr lvl="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7030A0"/>
                </a:solidFill>
                <a:latin typeface="方正小标宋简体" charset="-122"/>
                <a:ea typeface="方正小标宋简体" charset="-122"/>
              </a:rPr>
              <a:t>●</a:t>
            </a:r>
            <a:r>
              <a:rPr lang="zh-CN" altLang="en-US" sz="2400" dirty="0">
                <a:latin typeface="方正小标宋简体" charset="-122"/>
                <a:ea typeface="方正小标宋简体" charset="-122"/>
              </a:rPr>
              <a:t>学习必须与实干相结合。——泰戈尔</a:t>
            </a:r>
            <a:endParaRPr lang="zh-CN" altLang="en-US" sz="2400" dirty="0">
              <a:latin typeface="方正小标宋简体" charset="-122"/>
              <a:ea typeface="方正小标宋简体" charset="-122"/>
            </a:endParaRPr>
          </a:p>
          <a:p>
            <a:pPr lvl="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7030A0"/>
                </a:solidFill>
                <a:latin typeface="方正小标宋简体" charset="-122"/>
                <a:ea typeface="方正小标宋简体" charset="-122"/>
              </a:rPr>
              <a:t>●</a:t>
            </a:r>
            <a:r>
              <a:rPr lang="zh-CN" altLang="en-US" sz="2400" dirty="0">
                <a:latin typeface="方正小标宋简体" charset="-122"/>
                <a:ea typeface="方正小标宋简体" charset="-122"/>
              </a:rPr>
              <a:t>读书百遍，其义自见。——《三国志》</a:t>
            </a:r>
            <a:endParaRPr lang="zh-CN" altLang="en-US" sz="2400" dirty="0">
              <a:latin typeface="方正小标宋简体" charset="-122"/>
              <a:ea typeface="方正小标宋简体" charset="-122"/>
            </a:endParaRPr>
          </a:p>
          <a:p>
            <a:pPr lvl="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7030A0"/>
                </a:solidFill>
                <a:latin typeface="方正小标宋简体" charset="-122"/>
                <a:ea typeface="方正小标宋简体" charset="-122"/>
              </a:rPr>
              <a:t>●</a:t>
            </a:r>
            <a:r>
              <a:rPr lang="zh-CN" altLang="en-US" sz="2400" dirty="0">
                <a:latin typeface="方正小标宋简体" charset="-122"/>
                <a:ea typeface="方正小标宋简体" charset="-122"/>
              </a:rPr>
              <a:t>读书志在圣贤，为官心存君国。——朱用纯</a:t>
            </a:r>
            <a:endParaRPr lang="zh-CN" altLang="en-US" sz="2400" dirty="0">
              <a:latin typeface="方正小标宋简体" charset="-122"/>
              <a:ea typeface="方正小标宋简体" charset="-122"/>
            </a:endParaRPr>
          </a:p>
          <a:p>
            <a:pPr lvl="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7030A0"/>
                </a:solidFill>
                <a:latin typeface="方正小标宋简体" charset="-122"/>
                <a:ea typeface="方正小标宋简体" charset="-122"/>
              </a:rPr>
              <a:t>●</a:t>
            </a:r>
            <a:r>
              <a:rPr lang="zh-CN" altLang="en-US" sz="2400" dirty="0">
                <a:latin typeface="方正小标宋简体" charset="-122"/>
                <a:ea typeface="方正小标宋简体" charset="-122"/>
              </a:rPr>
              <a:t>学习从来无捷径，循序渐进登高峰。</a:t>
            </a:r>
            <a:endParaRPr lang="zh-CN" altLang="en-US" sz="2400" dirty="0">
              <a:latin typeface="方正小标宋简体" charset="-122"/>
              <a:ea typeface="方正小标宋简体" charset="-122"/>
            </a:endParaRPr>
          </a:p>
          <a:p>
            <a:pPr lvl="0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latin typeface="方正小标宋简体" charset="-122"/>
                <a:ea typeface="方正小标宋简体" charset="-122"/>
              </a:rPr>
              <a:t>                                                 ——高永祚</a:t>
            </a:r>
            <a:endParaRPr lang="zh-CN" altLang="en-US" sz="2400" dirty="0">
              <a:latin typeface="方正小标宋简体" charset="-122"/>
              <a:ea typeface="方正小标宋简体" charset="-122"/>
            </a:endParaRPr>
          </a:p>
          <a:p>
            <a:pPr lvl="0" eaLnBrk="0" hangingPunct="0">
              <a:buFont typeface="Arial" panose="020B0604020202020204" pitchFamily="34" charset="0"/>
              <a:buNone/>
            </a:pPr>
            <a:endParaRPr lang="zh-CN" altLang="en-US" sz="2400" dirty="0">
              <a:latin typeface="方正小标宋简体" charset="-122"/>
              <a:ea typeface="方正小标宋简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313" name="组合 18"/>
          <p:cNvGrpSpPr/>
          <p:nvPr/>
        </p:nvGrpSpPr>
        <p:grpSpPr>
          <a:xfrm>
            <a:off x="1619250" y="1795463"/>
            <a:ext cx="6840538" cy="1222375"/>
            <a:chOff x="2762144" y="2002899"/>
            <a:chExt cx="4524500" cy="584419"/>
          </a:xfrm>
        </p:grpSpPr>
        <p:sp>
          <p:nvSpPr>
            <p:cNvPr id="15" name="矩形 14"/>
            <p:cNvSpPr/>
            <p:nvPr/>
          </p:nvSpPr>
          <p:spPr>
            <a:xfrm>
              <a:off x="3000497" y="2087905"/>
              <a:ext cx="4286147" cy="49941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 defTabSz="914400" eaLnBrk="1" hangingPunct="1"/>
              <a:r>
                <a:rPr lang="zh-CN" altLang="en-US" sz="2800" b="1" dirty="0">
                  <a:solidFill>
                    <a:srgbClr val="C00000"/>
                  </a:solidFill>
                  <a:latin typeface="隶书" charset="-122"/>
                  <a:ea typeface="隶书" charset="-122"/>
                </a:rPr>
                <a:t>姚锋</a:t>
              </a:r>
              <a:endParaRPr lang="zh-CN" altLang="en-US" sz="2800" b="1" dirty="0">
                <a:solidFill>
                  <a:srgbClr val="C00000"/>
                </a:solidFill>
                <a:latin typeface="隶书" charset="-122"/>
                <a:ea typeface="隶书" charset="-122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762144" y="2002899"/>
              <a:ext cx="452555" cy="568480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研修皇冠</a:t>
              </a:r>
              <a:endPara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3316" name="组合 19"/>
          <p:cNvGrpSpPr/>
          <p:nvPr/>
        </p:nvGrpSpPr>
        <p:grpSpPr>
          <a:xfrm>
            <a:off x="1547813" y="3162300"/>
            <a:ext cx="6840537" cy="1296988"/>
            <a:chOff x="2714612" y="2912228"/>
            <a:chExt cx="4572032" cy="578273"/>
          </a:xfrm>
        </p:grpSpPr>
        <p:sp>
          <p:nvSpPr>
            <p:cNvPr id="16" name="矩形 15"/>
            <p:cNvSpPr/>
            <p:nvPr/>
          </p:nvSpPr>
          <p:spPr>
            <a:xfrm>
              <a:off x="3000032" y="2990794"/>
              <a:ext cx="4286612" cy="499707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 defTabSz="9144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9532A"/>
                  </a:solidFill>
                  <a:latin typeface="隶书" charset="-122"/>
                  <a:ea typeface="隶书" charset="-122"/>
                </a:rPr>
                <a:t>刘小梅</a:t>
              </a:r>
              <a:endParaRPr lang="zh-CN" altLang="en-US" sz="2800" b="1">
                <a:solidFill>
                  <a:srgbClr val="09532A"/>
                </a:solidFill>
                <a:latin typeface="隶书" charset="-122"/>
                <a:ea typeface="隶书" charset="-122"/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2714612" y="2912228"/>
              <a:ext cx="432905" cy="564117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FFFF00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标兵</a:t>
              </a:r>
              <a:endParaRPr kumimoji="0" lang="zh-CN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3319" name="组合 20"/>
          <p:cNvGrpSpPr/>
          <p:nvPr/>
        </p:nvGrpSpPr>
        <p:grpSpPr>
          <a:xfrm>
            <a:off x="1547813" y="4530725"/>
            <a:ext cx="6840537" cy="1296988"/>
            <a:chOff x="2714612" y="3851550"/>
            <a:chExt cx="4572032" cy="542134"/>
          </a:xfrm>
        </p:grpSpPr>
        <p:sp>
          <p:nvSpPr>
            <p:cNvPr id="17" name="矩形 16"/>
            <p:cNvSpPr/>
            <p:nvPr/>
          </p:nvSpPr>
          <p:spPr>
            <a:xfrm>
              <a:off x="3000032" y="3892691"/>
              <a:ext cx="4286612" cy="50099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lvl="0" indent="0" algn="l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lvl="1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lvl="2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lvl="3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lvl="4" indent="0" algn="l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 sz="1800" b="0" i="0" u="none" kern="1200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 defTabSz="914400" eaLnBrk="1" hangingPunct="1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b="1">
                  <a:solidFill>
                    <a:srgbClr val="0D1DB3"/>
                  </a:solidFill>
                  <a:latin typeface="隶书" charset="-122"/>
                  <a:ea typeface="隶书" charset="-122"/>
                  <a:sym typeface="Arial" panose="020B0604020202020204" pitchFamily="34" charset="0"/>
                </a:rPr>
                <a:t>何庆</a:t>
              </a:r>
              <a:endParaRPr lang="zh-CN" altLang="en-US" sz="2800" b="1">
                <a:solidFill>
                  <a:srgbClr val="0D1DB3"/>
                </a:solidFill>
                <a:latin typeface="隶书" charset="-122"/>
                <a:ea typeface="隶书" charset="-122"/>
                <a:sym typeface="Arial" panose="020B0604020202020204" pitchFamily="34" charset="0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2714612" y="3851550"/>
              <a:ext cx="481713" cy="52952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2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</a:rPr>
                <a:t>先进</a:t>
              </a:r>
              <a:endParaRPr kumimoji="0" lang="zh-CN" altLang="en-US" sz="2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3322" name="标题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6215063" cy="868362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5400" b="1" dirty="0"/>
              <a:t>班级之星</a:t>
            </a:r>
            <a:endParaRPr lang="zh-CN" altLang="en-US" sz="5400" dirty="0"/>
          </a:p>
        </p:txBody>
      </p:sp>
      <p:pic>
        <p:nvPicPr>
          <p:cNvPr id="13323" name="Picture 3" descr="D:\花纹\儿童1.jpg"/>
          <p:cNvPicPr>
            <a:picLocks noGrp="1" noChangeAspect="1"/>
          </p:cNvPicPr>
          <p:nvPr>
            <p:ph idx="1"/>
          </p:nvPr>
        </p:nvPicPr>
        <p:blipFill>
          <a:blip r:embed="rId1">
            <a:clrChange>
              <a:clrFrom>
                <a:srgbClr val="FFFFFA"/>
              </a:clrFrom>
              <a:clrTo>
                <a:srgbClr val="FFFFFA">
                  <a:alpha val="0"/>
                </a:srgbClr>
              </a:clrTo>
            </a:clrChange>
          </a:blip>
          <a:srcRect r="76666"/>
          <a:stretch>
            <a:fillRect/>
          </a:stretch>
        </p:blipFill>
        <p:spPr>
          <a:xfrm>
            <a:off x="755650" y="1577975"/>
            <a:ext cx="808038" cy="1358900"/>
          </a:xfrm>
          <a:ln/>
        </p:spPr>
      </p:pic>
      <p:pic>
        <p:nvPicPr>
          <p:cNvPr id="13324" name="Picture 3" descr="D:\花纹\儿童1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3334" r="50000"/>
          <a:stretch>
            <a:fillRect/>
          </a:stretch>
        </p:blipFill>
        <p:spPr>
          <a:xfrm>
            <a:off x="684213" y="3378200"/>
            <a:ext cx="819150" cy="1206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5" name="Picture 3" descr="D:\花纹\儿童1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3333" r="23334"/>
          <a:stretch>
            <a:fillRect/>
          </a:stretch>
        </p:blipFill>
        <p:spPr>
          <a:xfrm>
            <a:off x="827088" y="4602163"/>
            <a:ext cx="798512" cy="1344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6" name="Picture 3" descr="D:\花纹\儿童1.jp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666"/>
          <a:stretch>
            <a:fillRect/>
          </a:stretch>
        </p:blipFill>
        <p:spPr>
          <a:xfrm>
            <a:off x="179388" y="5373688"/>
            <a:ext cx="671512" cy="1130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7" name="Text Box 23"/>
          <p:cNvSpPr txBox="1"/>
          <p:nvPr/>
        </p:nvSpPr>
        <p:spPr>
          <a:xfrm>
            <a:off x="1116013" y="2801938"/>
            <a:ext cx="7272337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eaLnBrk="1" hangingPunct="1">
              <a:buFont typeface="Arial" panose="020B0604020202020204" pitchFamily="34" charset="0"/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>
            <a:off x="179388" y="214313"/>
            <a:ext cx="6985000" cy="868362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b="1" dirty="0"/>
              <a:t>学员阶段考核成绩合格学员名单</a:t>
            </a:r>
            <a:br>
              <a:rPr lang="zh-CN" altLang="en-US" dirty="0"/>
            </a:br>
            <a:r>
              <a:rPr lang="zh-CN" altLang="en-US" sz="2400" dirty="0"/>
              <a:t>（截止</a:t>
            </a:r>
            <a:r>
              <a:rPr lang="en-US" altLang="zh-CN" sz="2400" dirty="0"/>
              <a:t>2017</a:t>
            </a:r>
            <a:r>
              <a:rPr lang="zh-CN" altLang="en-US" sz="2400" dirty="0"/>
              <a:t>年</a:t>
            </a:r>
            <a:r>
              <a:rPr lang="en-US" altLang="zh-CN" sz="2400" dirty="0"/>
              <a:t>4</a:t>
            </a:r>
            <a:r>
              <a:rPr lang="zh-CN" altLang="en-US" sz="2400" dirty="0"/>
              <a:t>月</a:t>
            </a:r>
            <a:r>
              <a:rPr lang="en-US" altLang="zh-CN" sz="2400" dirty="0"/>
              <a:t>20</a:t>
            </a:r>
            <a:r>
              <a:rPr lang="zh-CN" altLang="en-US" sz="2400" dirty="0"/>
              <a:t>日</a:t>
            </a:r>
            <a:r>
              <a:rPr lang="en-US" altLang="zh-CN" sz="2400" dirty="0"/>
              <a:t>14:00</a:t>
            </a:r>
            <a:r>
              <a:rPr lang="zh-CN" altLang="en-US" sz="2400" dirty="0"/>
              <a:t>时）</a:t>
            </a:r>
            <a:endParaRPr lang="zh-CN" altLang="en-US" sz="2400" dirty="0"/>
          </a:p>
        </p:txBody>
      </p:sp>
      <p:sp>
        <p:nvSpPr>
          <p:cNvPr id="11267" name="WordArt 424"/>
          <p:cNvSpPr>
            <a:spLocks noTextEdit="1"/>
          </p:cNvSpPr>
          <p:nvPr/>
        </p:nvSpPr>
        <p:spPr>
          <a:xfrm>
            <a:off x="3747770" y="1502410"/>
            <a:ext cx="2129155" cy="96964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p>
            <a:pPr algn="ctr" fontAlgn="base"/>
            <a:r>
              <a:rPr lang="zh-CN" altLang="en-US" sz="3600" b="1" strike="noStrike" noProof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喜讯</a:t>
            </a:r>
            <a:endParaRPr lang="zh-CN" altLang="en-US" sz="3600" b="1" strike="noStrike" noProof="1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30434" name="Group 1762"/>
          <p:cNvGraphicFramePr>
            <a:graphicFrameLocks noGrp="1"/>
          </p:cNvGraphicFramePr>
          <p:nvPr/>
        </p:nvGraphicFramePr>
        <p:xfrm>
          <a:off x="476885" y="2751455"/>
          <a:ext cx="7956550" cy="2694305"/>
        </p:xfrm>
        <a:graphic>
          <a:graphicData uri="http://schemas.openxmlformats.org/drawingml/2006/table">
            <a:tbl>
              <a:tblPr/>
              <a:tblGrid>
                <a:gridCol w="1557020"/>
                <a:gridCol w="1702435"/>
                <a:gridCol w="1708785"/>
                <a:gridCol w="784860"/>
                <a:gridCol w="1338580"/>
                <a:gridCol w="864870"/>
              </a:tblGrid>
              <a:tr h="9074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姓 名</a:t>
                      </a:r>
                      <a:endParaRPr kumimoji="0" lang="zh-CN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1447" marR="9144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600" b="1" u="none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课程学习成绩</a:t>
                      </a:r>
                      <a:endParaRPr lang="zh-CN" altLang="en-US" sz="1600" b="1" u="none">
                        <a:solidFill>
                          <a:srgbClr val="C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600" b="1" u="none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课程学习时间总和</a:t>
                      </a:r>
                      <a:endParaRPr lang="zh-CN" altLang="en-US" sz="1600" b="1" u="none">
                        <a:solidFill>
                          <a:srgbClr val="C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600" b="1" u="none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活跃度</a:t>
                      </a:r>
                      <a:endParaRPr lang="zh-CN" altLang="en-US" sz="1600" b="1" u="none">
                        <a:solidFill>
                          <a:srgbClr val="C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600" b="1" u="none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考核成绩</a:t>
                      </a:r>
                      <a:endParaRPr lang="zh-CN" altLang="en-US" sz="1600" b="1" u="none">
                        <a:solidFill>
                          <a:srgbClr val="C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600" b="1" u="none">
                          <a:solidFill>
                            <a:srgbClr val="C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是否合格</a:t>
                      </a:r>
                      <a:endParaRPr lang="zh-CN" altLang="en-US" sz="1600" b="1" u="none">
                        <a:solidFill>
                          <a:srgbClr val="C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26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6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姚锋</a:t>
                      </a:r>
                      <a:endParaRPr lang="zh-CN" altLang="en-US" sz="1600" b="1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23.36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584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84.36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99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6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刘小梅</a:t>
                      </a:r>
                      <a:endParaRPr lang="zh-CN" altLang="en-US" sz="1600" b="1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830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80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63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zh-CN" altLang="en-US" sz="1600" b="1" u="none">
                          <a:solidFill>
                            <a:srgbClr val="00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何庆</a:t>
                      </a:r>
                      <a:endParaRPr lang="zh-CN" altLang="en-US" sz="1600" b="1" u="none">
                        <a:solidFill>
                          <a:srgbClr val="00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785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13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altLang="zh-CN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76.5</a:t>
                      </a:r>
                      <a:endParaRPr lang="en-US" altLang="zh-CN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indent="0" algn="ctr">
                        <a:buNone/>
                      </a:pPr>
                      <a:r>
                        <a:rPr lang="zh-CN" altLang="en-US" sz="1800" b="0" u="none">
                          <a:solidFill>
                            <a:srgbClr val="0D1DB3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是</a:t>
                      </a:r>
                      <a:endParaRPr lang="zh-CN" altLang="en-US" sz="1800" b="0" u="none">
                        <a:solidFill>
                          <a:srgbClr val="0D1DB3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0" marB="0" vert="horz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Rectangle 3"/>
          <p:cNvSpPr>
            <a:spLocks noGrp="1"/>
          </p:cNvSpPr>
          <p:nvPr>
            <p:ph idx="1"/>
          </p:nvPr>
        </p:nvSpPr>
        <p:spPr>
          <a:xfrm>
            <a:off x="190500" y="1127125"/>
            <a:ext cx="8834438" cy="4625975"/>
          </a:xfrm>
          <a:ln/>
        </p:spPr>
        <p:txBody>
          <a:bodyPr wrap="square" lIns="91440" tIns="45720" rIns="91440" bIns="45720" anchor="t"/>
          <a:p>
            <a:pPr marL="0" indent="0"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C00000"/>
                </a:solidFill>
                <a:latin typeface="方正小标宋简体" charset="-122"/>
                <a:ea typeface="方正小标宋简体" charset="-122"/>
              </a:rPr>
              <a:t>●</a:t>
            </a:r>
            <a:r>
              <a:rPr lang="zh-CN" altLang="en-US" sz="2400" b="1" dirty="0">
                <a:latin typeface="方正小标宋简体" charset="-122"/>
                <a:ea typeface="方正小标宋简体" charset="-122"/>
              </a:rPr>
              <a:t>亲爱的老师学员们，我们班的学习率很糟糕哦！绝大部分老师的成绩来没有达到合格线，尤其是还有</a:t>
            </a:r>
            <a:r>
              <a:rPr lang="en-US" altLang="zh-CN" sz="2400" b="1" dirty="0">
                <a:solidFill>
                  <a:srgbClr val="C00000"/>
                </a:solidFill>
                <a:latin typeface="方正小标宋简体" charset="-122"/>
                <a:ea typeface="方正小标宋简体" charset="-122"/>
              </a:rPr>
              <a:t>22</a:t>
            </a:r>
            <a:r>
              <a:rPr lang="zh-CN" altLang="en-US" sz="2400" b="1" dirty="0">
                <a:latin typeface="方正小标宋简体" charset="-122"/>
                <a:ea typeface="方正小标宋简体" charset="-122"/>
              </a:rPr>
              <a:t>位老师还没有开始学习。老师们要抓紧哦，拜托啦！</a:t>
            </a:r>
            <a:endParaRPr lang="zh-CN" altLang="en-US" sz="2400" b="1" dirty="0">
              <a:latin typeface="方正小标宋简体" charset="-122"/>
              <a:ea typeface="方正小标宋简体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95605" y="3213100"/>
          <a:ext cx="7953375" cy="1950720"/>
        </p:xfrm>
        <a:graphic>
          <a:graphicData uri="http://schemas.openxmlformats.org/drawingml/2006/table">
            <a:tbl>
              <a:tblPr/>
              <a:tblGrid>
                <a:gridCol w="1759585"/>
                <a:gridCol w="684530"/>
                <a:gridCol w="977265"/>
                <a:gridCol w="1564005"/>
                <a:gridCol w="1677670"/>
                <a:gridCol w="1290320"/>
              </a:tblGrid>
              <a:tr h="115189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班级名称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上线人数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有学时人数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注册未学习人数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总学习时间</a:t>
                      </a:r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分钟</a:t>
                      </a:r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活跃度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9883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通江县小学语文（</a:t>
                      </a:r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）班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37</a:t>
                      </a:r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</a:t>
                      </a:r>
                      <a:r>
                        <a:rPr lang="zh-CN" alt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　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ctr">
                        <a:buNone/>
                      </a:pPr>
                      <a:r>
                        <a:rPr lang="en-US" altLang="zh-CN" sz="1600" b="1" u="non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16292</a:t>
                      </a:r>
                      <a:endParaRPr lang="en-US" altLang="zh-CN" sz="1600" b="1" u="non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0" marR="0" marT="0" marB="0" vert="horz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446" marR="9446" marT="94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</a:tbl>
          </a:graphicData>
        </a:graphic>
      </p:graphicFrame>
      <p:sp>
        <p:nvSpPr>
          <p:cNvPr id="17442" name="标题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2852737" cy="868362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6000" b="1" dirty="0"/>
              <a:t>请关注</a:t>
            </a:r>
            <a:endParaRPr lang="zh-CN" altLang="en-US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28625" y="214313"/>
            <a:ext cx="3351213" cy="868362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sz="6000" b="1" dirty="0"/>
              <a:t>精彩案例</a:t>
            </a:r>
            <a:endParaRPr lang="zh-CN" altLang="en-US" sz="6000" b="1" dirty="0"/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428625" y="1236980"/>
            <a:ext cx="8229600" cy="5272405"/>
          </a:xfrm>
          <a:ln/>
        </p:spPr>
        <p:txBody>
          <a:bodyPr wrap="square" lIns="91440" tIns="45720" rIns="91440" bIns="45720" anchor="t"/>
          <a:p>
            <a:pPr algn="ctr" eaLnBrk="1" hangingPunct="1">
              <a:lnSpc>
                <a:spcPct val="80000"/>
              </a:lnSpc>
            </a:pPr>
            <a:endParaRPr lang="en-US" altLang="zh-CN" sz="1800" b="1" dirty="0"/>
          </a:p>
          <a:p>
            <a:pPr algn="ctr"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方正小标宋简体" charset="-122"/>
                <a:ea typeface="方正小标宋简体" charset="-122"/>
              </a:rPr>
              <a:t>《</a:t>
            </a:r>
            <a:r>
              <a:rPr lang="zh-CN" altLang="en-US" sz="2400" b="1" dirty="0">
                <a:solidFill>
                  <a:srgbClr val="C00000"/>
                </a:solidFill>
                <a:latin typeface="方正小标宋简体" charset="-122"/>
                <a:ea typeface="方正小标宋简体" charset="-122"/>
              </a:rPr>
              <a:t>文以载道·学高为师</a:t>
            </a:r>
            <a:r>
              <a:rPr lang="en-US" altLang="zh-CN" sz="2400" b="1" dirty="0">
                <a:solidFill>
                  <a:srgbClr val="C00000"/>
                </a:solidFill>
                <a:latin typeface="方正小标宋简体" charset="-122"/>
                <a:ea typeface="方正小标宋简体" charset="-122"/>
              </a:rPr>
              <a:t>》</a:t>
            </a:r>
            <a:endParaRPr lang="en-US" altLang="zh-CN" sz="2400" b="1" dirty="0">
              <a:solidFill>
                <a:srgbClr val="C00000"/>
              </a:solidFill>
              <a:latin typeface="方正小标宋简体" charset="-122"/>
              <a:ea typeface="方正小标宋简体" charset="-122"/>
            </a:endParaRPr>
          </a:p>
          <a:p>
            <a:pPr algn="ctr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发布者：姚锋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  <a:buNone/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古人云：“身教重于言教”。诚然我们在教学中体会到用自己言行去感染、熏陶学生比说教更显行之有效，身教的内容多了，它包括老师的一言一行，言谈举止，所以当班主任的不管任何时候，任何地方言谈举止都要文明，清正廉洁，不卑不亢，仪表端庄。俗话说有什么样的老师就有什么样的学生，老师的言行直接感染于学生，往往学生的举止言谈和个性就近似于老师，一个好胜的老师，他的学生往往也个性强，这就表明老师的身教十分重要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     当然了言教也不可忽视，并不是说有了身教就可以无言教，身教与言教是相对而言的，言教是传播知识，教书育人不可缺少的手段。从某种意义上讲身教比言教更有说服力，更有鲜明性和形象性。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428625" y="214313"/>
            <a:ext cx="3351213" cy="868362"/>
          </a:xfrm>
        </p:spPr>
        <p:txBody>
          <a:bodyPr wrap="square" lIns="91440" tIns="45720" rIns="91440" bIns="45720" anchor="ctr"/>
          <a:p>
            <a:pPr eaLnBrk="1" hangingPunct="1"/>
            <a:r>
              <a:rPr lang="zh-CN" altLang="en-US" sz="6000" b="1" dirty="0"/>
              <a:t>精彩案例</a:t>
            </a:r>
            <a:endParaRPr lang="zh-CN" altLang="en-US" sz="6000" b="1" dirty="0"/>
          </a:p>
        </p:txBody>
      </p:sp>
      <p:sp>
        <p:nvSpPr>
          <p:cNvPr id="18434" name="Rectangle 3"/>
          <p:cNvSpPr>
            <a:spLocks noGrp="1"/>
          </p:cNvSpPr>
          <p:nvPr>
            <p:ph idx="1"/>
          </p:nvPr>
        </p:nvSpPr>
        <p:spPr>
          <a:xfrm>
            <a:off x="428625" y="1236980"/>
            <a:ext cx="8229600" cy="5272405"/>
          </a:xfrm>
        </p:spPr>
        <p:txBody>
          <a:bodyPr wrap="square" lIns="91440" tIns="45720" rIns="91440" bIns="45720" anchor="t"/>
          <a:p>
            <a:pPr algn="ctr" eaLnBrk="1" hangingPunct="1">
              <a:lnSpc>
                <a:spcPct val="80000"/>
              </a:lnSpc>
            </a:pPr>
            <a:endParaRPr lang="en-US" altLang="zh-CN" sz="1800" b="1" dirty="0"/>
          </a:p>
          <a:p>
            <a:pPr algn="ctr"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C00000"/>
                </a:solidFill>
                <a:latin typeface="方正小标宋简体" charset="-122"/>
                <a:ea typeface="方正小标宋简体" charset="-122"/>
              </a:rPr>
              <a:t>《</a:t>
            </a:r>
            <a:r>
              <a:rPr lang="zh-CN" altLang="en-US" sz="2400" b="1" dirty="0">
                <a:solidFill>
                  <a:srgbClr val="C00000"/>
                </a:solidFill>
                <a:latin typeface="方正小标宋简体" charset="-122"/>
                <a:ea typeface="方正小标宋简体" charset="-122"/>
              </a:rPr>
              <a:t>文以载道·学高为师</a:t>
            </a:r>
            <a:r>
              <a:rPr lang="en-US" altLang="zh-CN" sz="2400" b="1" dirty="0">
                <a:solidFill>
                  <a:srgbClr val="C00000"/>
                </a:solidFill>
                <a:latin typeface="方正小标宋简体" charset="-122"/>
                <a:ea typeface="方正小标宋简体" charset="-122"/>
              </a:rPr>
              <a:t>》</a:t>
            </a:r>
            <a:endParaRPr lang="en-US" altLang="zh-CN" sz="2400" b="1" dirty="0">
              <a:solidFill>
                <a:srgbClr val="C00000"/>
              </a:solidFill>
              <a:latin typeface="方正小标宋简体" charset="-122"/>
              <a:ea typeface="方正小标宋简体" charset="-122"/>
            </a:endParaRPr>
          </a:p>
          <a:p>
            <a:pPr algn="ctr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发布者：姚锋</a:t>
            </a: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  <a:buNone/>
            </a:pPr>
            <a:r>
              <a:rPr lang="en-US" altLang="zh-CN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古人云：“身教重于言教”。诚然我们在教学中体会到用自己言行去感染、熏陶学生比说教更显行之有效，身教的内容多了，它包括老师的一言一行，言谈举止，所以当班主任的不管任何时候，任何地方言谈举止都要文明，清正廉洁，不卑不亢，仪表端庄。俗话说有什么样的老师就有什么样的学生，老师的言行直接感染于学生，往往学生的举止言谈和个性就近似于老师，一个好胜的老师，他的学生往往也个性强，这就表明老师的身教十分重要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     当然了言教也不可忽视，并不是说有了身教就可以无言教，身教与言教是相对而言的，言教是传播知识，教书育人不可缺少的手段。从某种意义上讲身教比言教更有说服力，更有鲜明性和形象性。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2627313" y="188913"/>
            <a:ext cx="6215062" cy="868362"/>
          </a:xfrm>
          <a:ln/>
        </p:spPr>
        <p:txBody>
          <a:bodyPr wrap="square" lIns="91440" tIns="45720" rIns="91440" bIns="45720" anchor="ctr"/>
          <a:p>
            <a:pPr eaLnBrk="1" hangingPunct="1"/>
            <a:r>
              <a:rPr lang="zh-CN" altLang="en-US" dirty="0">
                <a:ea typeface="华文新魏" pitchFamily="2" charset="-122"/>
              </a:rPr>
              <a:t>                </a:t>
            </a:r>
            <a:endParaRPr lang="zh-CN" altLang="en-US" sz="1600" dirty="0">
              <a:solidFill>
                <a:srgbClr val="0000CC"/>
              </a:solidFill>
              <a:ea typeface="华文新魏" pitchFamily="2" charset="-122"/>
            </a:endParaRPr>
          </a:p>
        </p:txBody>
      </p:sp>
      <p:sp>
        <p:nvSpPr>
          <p:cNvPr id="19458" name="Rectangle 6"/>
          <p:cNvSpPr>
            <a:spLocks noGrp="1"/>
          </p:cNvSpPr>
          <p:nvPr>
            <p:ph idx="1"/>
          </p:nvPr>
        </p:nvSpPr>
        <p:spPr>
          <a:xfrm>
            <a:off x="130175" y="1125538"/>
            <a:ext cx="8783638" cy="5226050"/>
          </a:xfrm>
          <a:ln/>
        </p:spPr>
        <p:txBody>
          <a:bodyPr wrap="square" lIns="91440" tIns="45720" rIns="91440" bIns="45720" anchor="t"/>
          <a:p>
            <a:pPr algn="ctr" eaLnBrk="1" hangingPunct="1">
              <a:lnSpc>
                <a:spcPct val="150000"/>
              </a:lnSpc>
              <a:buNone/>
            </a:pPr>
            <a:r>
              <a:rPr lang="zh-CN" altLang="en-US" sz="3600" dirty="0">
                <a:solidFill>
                  <a:srgbClr val="C00000"/>
                </a:solidFill>
                <a:latin typeface="隶书" charset="-122"/>
                <a:ea typeface="隶书" charset="-122"/>
              </a:rPr>
              <a:t>转观念，情感育人（一）</a:t>
            </a:r>
            <a:endParaRPr lang="zh-CN" altLang="en-US" sz="3600" dirty="0">
              <a:solidFill>
                <a:srgbClr val="C00000"/>
              </a:solidFill>
              <a:latin typeface="隶书" charset="-122"/>
              <a:ea typeface="隶书" charset="-122"/>
            </a:endParaRPr>
          </a:p>
          <a:p>
            <a:pPr algn="ctr"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楷体" panose="02010609060101010101" charset="-122"/>
                <a:ea typeface="楷体" panose="02010609060101010101" charset="-122"/>
              </a:rPr>
              <a:t>      发布者：刘小梅 所属单位：通江县洪口镇中心小学   	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在这培训过程中，我学习到了优秀教师好的教学方法，以及新的教育理念，获得了教育专家的珍贵讲评。虽然每天在线学习感觉有些累，但与收获知识无法比拟。业务水平有了一个很大的提高。短暂的培训学习即将结束，在此就与大家交流我的一点心得与体会: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　     一、转变教育理念，实施差异教育。学生是学习的主人，是发展的主体。教师面对的是学生的未来，而不是个人眼前的荣誉和利益，要立足于学生的成长。因此教书育人不可急功近利，需从大处着眼。部分教师受应试教育理念的影响习惯于只看眼前，不顾将来，以剥夺学生个性为代价换取教师的师道尊严。创造力有早晚，先后之分，越是有个性的人，创造力越突出，个性是创造的前提，把个性多样性作</a:t>
            </a: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标题 1"/>
          <p:cNvSpPr txBox="1"/>
          <p:nvPr/>
        </p:nvSpPr>
        <p:spPr bwMode="auto">
          <a:xfrm>
            <a:off x="428625" y="214313"/>
            <a:ext cx="6215063" cy="8683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rgbClr val="09532A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我的感悟</a:t>
            </a:r>
            <a:endParaRPr kumimoji="0" lang="zh-CN" altLang="en-US" sz="6000" b="1" i="0" u="none" strike="noStrike" kern="1200" cap="none" spc="0" normalizeH="0" baseline="0" noProof="0">
              <a:ln>
                <a:noFill/>
              </a:ln>
              <a:solidFill>
                <a:srgbClr val="09532A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0"/>
  <p:tag name="KSO_WM_UNIT_TYPE" val="a"/>
  <p:tag name="KSO_WM_UNIT_INDEX" val="1"/>
  <p:tag name="KSO_WM_UNIT_CLEAR" val="1"/>
  <p:tag name="KSO_WM_UNIT_LAYERLEVEL" val="1"/>
  <p:tag name="KSO_WM_UNIT_VALUE" val="18"/>
  <p:tag name="KSO_WM_UNIT_ISCONTENTSTITLE" val="0"/>
  <p:tag name="KSO_WM_UNIT_HIGHLIGHT" val="0"/>
  <p:tag name="KSO_WM_UNIT_COMPATIBLE" val="1"/>
  <p:tag name="KSO_WM_UNIT_ID" val="custom50_1*a*1"/>
  <p:tag name="KSO_WM_UNIT_PRESET_TEXT_INDEX" val="0"/>
  <p:tag name="KSO_WM_UNIT_PRESET_TEXT_LEN" val="9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0"/>
  <p:tag name="KSO_WM_UNIT_TYPE" val="b"/>
  <p:tag name="KSO_WM_UNIT_INDEX" val="1"/>
  <p:tag name="KSO_WM_UNIT_CLEAR" val="1"/>
  <p:tag name="KSO_WM_UNIT_LAYERLEVEL" val="1"/>
  <p:tag name="KSO_WM_UNIT_VALUE" val="69"/>
  <p:tag name="KSO_WM_UNIT_ISCONTENTSTITLE" val="0"/>
  <p:tag name="KSO_WM_UNIT_HIGHLIGHT" val="0"/>
  <p:tag name="KSO_WM_UNIT_COMPATIBLE" val="0"/>
  <p:tag name="KSO_WM_UNIT_ID" val="custom50_1*b*1"/>
  <p:tag name="KSO_WM_UNIT_PRESET_TEXT_INDEX" val="1"/>
  <p:tag name="KSO_WM_UNIT_PRESET_TEXT_LEN" val="10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0"/>
  <p:tag name="KSO_WM_UNIT_TYPE" val="a"/>
  <p:tag name="KSO_WM_UNIT_INDEX" val="1"/>
  <p:tag name="KSO_WM_UNIT_CLEAR" val="1"/>
  <p:tag name="KSO_WM_UNIT_LAYERLEVEL" val="1"/>
  <p:tag name="KSO_WM_UNIT_VALUE" val="18"/>
  <p:tag name="KSO_WM_UNIT_ISCONTENTSTITLE" val="0"/>
  <p:tag name="KSO_WM_UNIT_HIGHLIGHT" val="0"/>
  <p:tag name="KSO_WM_UNIT_COMPATIBLE" val="1"/>
  <p:tag name="KSO_WM_UNIT_ID" val="custom50_1*a*1"/>
  <p:tag name="KSO_WM_UNIT_PRESET_TEXT_INDEX" val="0"/>
  <p:tag name="KSO_WM_UNIT_PRESET_TEXT_LEN" val="9"/>
</p:tagLst>
</file>

<file path=ppt/tags/tag4.xml><?xml version="1.0" encoding="utf-8"?>
<p:tagLst xmlns:p="http://schemas.openxmlformats.org/presentationml/2006/main">
  <p:tag name="KSO_WM_TEMPLATE_THUMBS_INDEX" val="1、7、10、12、15、19、21、25"/>
  <p:tag name="KSO_WM_SLIDE_ID" val="custom50_1"/>
  <p:tag name="KSO_WM_SLIDE_INDEX" val="1"/>
  <p:tag name="KSO_WM_SLIDE_LAYOUT" val="a_b"/>
  <p:tag name="KSO_WM_SLIDE_LAYOUT_CNT" val="1_1"/>
  <p:tag name="KSO_WM_SLIDE_TYPE" val="title"/>
  <p:tag name="KSO_WM_BEAUTIFY_FLAG" val="#wm#"/>
  <p:tag name="KSO_WM_SLIDE_ITEM_CNT" val="2"/>
  <p:tag name="KSO_WM_TEMPLATE_CATEGORY" val="custom"/>
  <p:tag name="KSO_WM_TEMPLATE_INDEX" val="50"/>
  <p:tag name="KSO_WM_TAG_VERSION" val="1.0"/>
</p:tagLst>
</file>

<file path=ppt/tags/tag5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50"/>
  <p:tag name="KSO_WM_UNIT_TYPE" val="a"/>
  <p:tag name="KSO_WM_UNIT_INDEX" val="1"/>
  <p:tag name="KSO_WM_UNIT_CLEAR" val="1"/>
  <p:tag name="KSO_WM_UNIT_LAYERLEVEL" val="1"/>
  <p:tag name="KSO_WM_UNIT_VALUE" val="18"/>
  <p:tag name="KSO_WM_UNIT_ISCONTENTSTITLE" val="0"/>
  <p:tag name="KSO_WM_UNIT_HIGHLIGHT" val="0"/>
  <p:tag name="KSO_WM_UNIT_COMPATIBLE" val="1"/>
  <p:tag name="KSO_WM_UNIT_ID" val="custom50_1*a*1"/>
  <p:tag name="KSO_WM_UNIT_PRESET_TEXT_INDEX" val="0"/>
  <p:tag name="KSO_WM_UNIT_PRESET_TEXT_LEN" val="9"/>
</p:tagLst>
</file>

<file path=ppt/tags/tag6.xml><?xml version="1.0" encoding="utf-8"?>
<p:tagLst xmlns:p="http://schemas.openxmlformats.org/presentationml/2006/main">
  <p:tag name="KSO_WM_TEMPLATE_THUMBS_INDEX" val="1、7、10、12、15、19、21、25"/>
  <p:tag name="KSO_WM_SLIDE_ID" val="custom50_1"/>
  <p:tag name="KSO_WM_SLIDE_INDEX" val="1"/>
  <p:tag name="KSO_WM_SLIDE_LAYOUT" val="a_b"/>
  <p:tag name="KSO_WM_SLIDE_LAYOUT_CNT" val="1_1"/>
  <p:tag name="KSO_WM_SLIDE_TYPE" val="title"/>
  <p:tag name="KSO_WM_BEAUTIFY_FLAG" val="#wm#"/>
  <p:tag name="KSO_WM_SLIDE_ITEM_CNT" val="2"/>
  <p:tag name="KSO_WM_TEMPLATE_CATEGORY" val="custom"/>
  <p:tag name="KSO_WM_TEMPLATE_INDEX" val="50"/>
  <p:tag name="KSO_WM_TAG_VERSION" val="1.0"/>
</p:tagLst>
</file>

<file path=ppt/theme/theme1.xml><?xml version="1.0" encoding="utf-8"?>
<a:theme xmlns:a="http://schemas.openxmlformats.org/drawingml/2006/main" name="班级简报模版一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自定义 34">
      <a:dk1>
        <a:srgbClr val="000000"/>
      </a:dk1>
      <a:lt1>
        <a:srgbClr val="FFFFFF"/>
      </a:lt1>
      <a:dk2>
        <a:srgbClr val="83B403"/>
      </a:dk2>
      <a:lt2>
        <a:srgbClr val="808080"/>
      </a:lt2>
      <a:accent1>
        <a:srgbClr val="DC624A"/>
      </a:accent1>
      <a:accent2>
        <a:srgbClr val="EF9B37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班级简报模版一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班级简报模版一</Template>
  <TotalTime>0</TotalTime>
  <Words>2045</Words>
  <Application>WPS 演示</Application>
  <PresentationFormat>全屏显示(4:3)</PresentationFormat>
  <Paragraphs>161</Paragraphs>
  <Slides>12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Calibri</vt:lpstr>
      <vt:lpstr>黑体</vt:lpstr>
      <vt:lpstr>华文新魏</vt:lpstr>
      <vt:lpstr>AR Verdure Sans Demibold</vt:lpstr>
      <vt:lpstr>隶书</vt:lpstr>
      <vt:lpstr>楷体</vt:lpstr>
      <vt:lpstr>方正小标宋简体</vt:lpstr>
      <vt:lpstr>华文中宋</vt:lpstr>
      <vt:lpstr>Courier New</vt:lpstr>
      <vt:lpstr>班级简报模版一</vt:lpstr>
      <vt:lpstr>默认设计模板</vt:lpstr>
      <vt:lpstr>1_班级简报模版一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精彩案例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******班 学习简报(第*期)</dc:title>
  <dc:creator>ccc</dc:creator>
  <cp:lastModifiedBy>Administrator</cp:lastModifiedBy>
  <cp:revision>39</cp:revision>
  <dcterms:created xsi:type="dcterms:W3CDTF">2015-03-06T03:23:50Z</dcterms:created>
  <dcterms:modified xsi:type="dcterms:W3CDTF">2017-03-20T07:09:24Z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