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9" r:id="rId5"/>
    <p:sldId id="270" r:id="rId6"/>
    <p:sldId id="271" r:id="rId7"/>
    <p:sldId id="272" r:id="rId8"/>
    <p:sldId id="264" r:id="rId9"/>
    <p:sldId id="265" r:id="rId10"/>
    <p:sldId id="277" r:id="rId11"/>
    <p:sldId id="278" r:id="rId12"/>
    <p:sldId id="276" r:id="rId13"/>
    <p:sldId id="273" r:id="rId14"/>
    <p:sldId id="279" r:id="rId15"/>
    <p:sldId id="266" r:id="rId16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669900"/>
    <a:srgbClr val="008000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48" d="100"/>
          <a:sy n="4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Picture 8" descr="0007"/>
          <p:cNvPicPr>
            <a:picLocks noChangeAspect="1"/>
          </p:cNvPicPr>
          <p:nvPr/>
        </p:nvPicPr>
        <p:blipFill>
          <a:blip r:embed="rId1"/>
          <a:srcRect l="367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3" name="Rectangle 5"/>
          <p:cNvSpPr/>
          <p:nvPr/>
        </p:nvSpPr>
        <p:spPr>
          <a:xfrm>
            <a:off x="0" y="0"/>
            <a:ext cx="5327650" cy="609600"/>
          </a:xfrm>
          <a:prstGeom prst="rect">
            <a:avLst/>
          </a:prstGeom>
          <a:solidFill>
            <a:schemeClr val="bg1">
              <a:alpha val="52156"/>
            </a:schemeClr>
          </a:solidFill>
          <a:ln w="9525">
            <a:noFill/>
          </a:ln>
        </p:spPr>
        <p:txBody>
          <a:bodyPr/>
          <a:p>
            <a:pPr lvl="0" algn="ctr" eaLnBrk="1" hangingPunct="1">
              <a:spcBef>
                <a:spcPct val="20000"/>
              </a:spcBef>
            </a:pPr>
            <a:r>
              <a:rPr lang="zh-CN" altLang="en-US" sz="3200" dirty="0">
                <a:latin typeface="Arial" panose="020B0604020202020204" pitchFamily="34" charset="0"/>
                <a:ea typeface="楷体_GB2312" panose="02010609030101010101" pitchFamily="49" charset="-122"/>
              </a:rPr>
              <a:t>小学语文一年级上册</a:t>
            </a:r>
            <a:endParaRPr lang="zh-CN" altLang="en-US" sz="3200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2052" name="WordArt 7"/>
          <p:cNvSpPr>
            <a:spLocks noTextEdit="1"/>
          </p:cNvSpPr>
          <p:nvPr/>
        </p:nvSpPr>
        <p:spPr>
          <a:xfrm>
            <a:off x="1042988" y="2060575"/>
            <a:ext cx="6769100" cy="1728788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3287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38100" cap="flat" cmpd="sng">
                  <a:solidFill>
                    <a:srgbClr val="FFFF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  <a:tileRect/>
                </a:gradFill>
                <a:effectLst>
                  <a:outerShdw dist="35921" dir="2699999" sy="50000" rotWithShape="0">
                    <a:srgbClr val="875B0D">
                      <a:alpha val="70000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一去二三里</a:t>
            </a:r>
            <a:endParaRPr lang="zh-CN" altLang="en-US" sz="3600" b="1">
              <a:ln w="38100" cap="flat" cmpd="sng">
                <a:solidFill>
                  <a:srgbClr val="FFFF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  <a:tileRect/>
              </a:gradFill>
              <a:effectLst>
                <a:outerShdw dist="35921" dir="2699999" sy="50000" rotWithShape="0">
                  <a:srgbClr val="875B0D">
                    <a:alpha val="70000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" name="TextBox 7"/>
          <p:cNvSpPr txBox="1"/>
          <p:nvPr/>
        </p:nvSpPr>
        <p:spPr>
          <a:xfrm>
            <a:off x="4214813" y="6488113"/>
            <a:ext cx="4643437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湖南株州醴陵市白兔潭镇峤岭学校　刘兵</a:t>
            </a:r>
            <a:endParaRPr lang="zh-CN" altLang="en-US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6626" name="Group 2"/>
          <p:cNvGraphicFramePr>
            <a:graphicFrameLocks noGrp="1"/>
          </p:cNvGraphicFramePr>
          <p:nvPr/>
        </p:nvGraphicFramePr>
        <p:xfrm>
          <a:off x="1143000" y="2133600"/>
          <a:ext cx="6781800" cy="2286000"/>
        </p:xfrm>
        <a:graphic>
          <a:graphicData uri="http://schemas.openxmlformats.org/drawingml/2006/table">
            <a:tbl>
              <a:tblPr/>
              <a:tblGrid>
                <a:gridCol w="1130300"/>
                <a:gridCol w="1130300"/>
                <a:gridCol w="1130300"/>
                <a:gridCol w="1181100"/>
                <a:gridCol w="1079500"/>
                <a:gridCol w="1130300"/>
              </a:tblGrid>
              <a:tr h="1135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9" name="WordArt 25"/>
          <p:cNvSpPr>
            <a:spLocks noTextEdit="1"/>
          </p:cNvSpPr>
          <p:nvPr/>
        </p:nvSpPr>
        <p:spPr>
          <a:xfrm>
            <a:off x="1371600" y="3048000"/>
            <a:ext cx="1752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一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1290" name="WordArt 26"/>
          <p:cNvSpPr>
            <a:spLocks noTextEdit="1"/>
          </p:cNvSpPr>
          <p:nvPr/>
        </p:nvSpPr>
        <p:spPr>
          <a:xfrm>
            <a:off x="4038600" y="2743200"/>
            <a:ext cx="990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一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1291" name="WordArt 27"/>
          <p:cNvSpPr>
            <a:spLocks noTextEdit="1"/>
          </p:cNvSpPr>
          <p:nvPr/>
        </p:nvSpPr>
        <p:spPr>
          <a:xfrm>
            <a:off x="3581400" y="3505200"/>
            <a:ext cx="18288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一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1292" name="WordArt 28"/>
          <p:cNvSpPr>
            <a:spLocks noTextEdit="1"/>
          </p:cNvSpPr>
          <p:nvPr/>
        </p:nvSpPr>
        <p:spPr>
          <a:xfrm>
            <a:off x="6310313" y="2590800"/>
            <a:ext cx="10414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一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1293" name="WordArt 29"/>
          <p:cNvSpPr>
            <a:spLocks noTextEdit="1"/>
          </p:cNvSpPr>
          <p:nvPr/>
        </p:nvSpPr>
        <p:spPr>
          <a:xfrm>
            <a:off x="6400800" y="3124200"/>
            <a:ext cx="881063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一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1294" name="WordArt 30"/>
          <p:cNvSpPr>
            <a:spLocks noTextEdit="1"/>
          </p:cNvSpPr>
          <p:nvPr/>
        </p:nvSpPr>
        <p:spPr>
          <a:xfrm>
            <a:off x="5791200" y="3657600"/>
            <a:ext cx="19050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一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1295" name="Text Box 33"/>
          <p:cNvSpPr txBox="1"/>
          <p:nvPr/>
        </p:nvSpPr>
        <p:spPr>
          <a:xfrm>
            <a:off x="323850" y="333375"/>
            <a:ext cx="27368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指导写字：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6658" name="Text Box 34"/>
          <p:cNvSpPr txBox="1"/>
          <p:nvPr/>
        </p:nvSpPr>
        <p:spPr>
          <a:xfrm>
            <a:off x="250825" y="4868863"/>
            <a:ext cx="8497888" cy="1198562"/>
          </a:xfrm>
          <a:prstGeom prst="rect">
            <a:avLst/>
          </a:prstGeom>
          <a:solidFill>
            <a:srgbClr val="CC99FF"/>
          </a:solidFill>
          <a:ln w="38100" cap="rnd" cmpd="sng">
            <a:solidFill>
              <a:schemeClr val="bg1"/>
            </a:solidFill>
            <a:prstDash val="sysDot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algn="ctr" eaLnBrk="1" hangingPunct="1">
              <a:spcBef>
                <a:spcPct val="50000"/>
              </a:spcBef>
            </a:pPr>
            <a:r>
              <a:rPr lang="zh-CN" altLang="en-US" sz="2800" dirty="0">
                <a:latin typeface="Arial" panose="020B0604020202020204" pitchFamily="34" charset="0"/>
                <a:ea typeface="黑体" panose="02010600030101010101" pitchFamily="2" charset="-122"/>
              </a:rPr>
              <a:t>学生描红、临写。注意正确的书写姿势。</a:t>
            </a:r>
            <a:endParaRPr lang="zh-CN" altLang="en-US" sz="2800" dirty="0">
              <a:latin typeface="Arial" panose="020B0604020202020204" pitchFamily="34" charset="0"/>
              <a:ea typeface="黑体" panose="02010600030101010101" pitchFamily="2" charset="-122"/>
            </a:endParaRPr>
          </a:p>
          <a:p>
            <a:pPr lvl="0" algn="ctr" eaLnBrk="1" hangingPunct="1">
              <a:spcBef>
                <a:spcPct val="50000"/>
              </a:spcBef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比一比，认一认：</a:t>
            </a:r>
            <a:r>
              <a:rPr lang="zh-CN" altLang="en-US" sz="2800" dirty="0">
                <a:latin typeface="Arial" panose="020B0604020202020204" pitchFamily="34" charset="0"/>
                <a:ea typeface="黑体" panose="02010600030101010101" pitchFamily="2" charset="-122"/>
              </a:rPr>
              <a:t>“几”和“九”、“云”和“去”、“人”和“八”</a:t>
            </a:r>
            <a:endParaRPr lang="zh-CN" altLang="en-US" sz="2800" dirty="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/>
          <p:nvPr/>
        </p:nvSpPr>
        <p:spPr>
          <a:xfrm>
            <a:off x="2619375" y="3246438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lvl="0" eaLnBrk="1" hangingPunct="1"/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2291" name="Picture 3" descr="W02007101145675564244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2" name="Text Box 4"/>
          <p:cNvSpPr txBox="1"/>
          <p:nvPr/>
        </p:nvSpPr>
        <p:spPr>
          <a:xfrm>
            <a:off x="827088" y="3933825"/>
            <a:ext cx="431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dirty="0">
                <a:latin typeface="Arial Black" panose="020B0A04020102020204" pitchFamily="34" charset="0"/>
                <a:ea typeface="宋体" panose="02010600030101010101" pitchFamily="2" charset="-122"/>
              </a:rPr>
              <a:t>1</a:t>
            </a:r>
            <a:endParaRPr lang="en-US" altLang="zh-CN" dirty="0"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3" name="Text Box 5"/>
          <p:cNvSpPr txBox="1"/>
          <p:nvPr/>
        </p:nvSpPr>
        <p:spPr>
          <a:xfrm>
            <a:off x="1476375" y="4005263"/>
            <a:ext cx="4318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dirty="0">
                <a:latin typeface="Arial Black" panose="020B0A04020102020204" pitchFamily="34" charset="0"/>
                <a:ea typeface="宋体" panose="02010600030101010101" pitchFamily="2" charset="-122"/>
              </a:rPr>
              <a:t>2</a:t>
            </a:r>
            <a:endParaRPr lang="en-US" altLang="zh-CN" dirty="0"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4" name="Text Box 6"/>
          <p:cNvSpPr txBox="1"/>
          <p:nvPr/>
        </p:nvSpPr>
        <p:spPr>
          <a:xfrm>
            <a:off x="2484438" y="4005263"/>
            <a:ext cx="4318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dirty="0">
                <a:latin typeface="Arial Black" panose="020B0A04020102020204" pitchFamily="34" charset="0"/>
                <a:ea typeface="宋体" panose="02010600030101010101" pitchFamily="2" charset="-122"/>
              </a:rPr>
              <a:t>3</a:t>
            </a:r>
            <a:endParaRPr lang="en-US" altLang="zh-CN" dirty="0"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5" name="Text Box 7"/>
          <p:cNvSpPr txBox="1"/>
          <p:nvPr/>
        </p:nvSpPr>
        <p:spPr>
          <a:xfrm>
            <a:off x="3348038" y="3925888"/>
            <a:ext cx="4318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dirty="0">
                <a:latin typeface="Arial Black" panose="020B0A04020102020204" pitchFamily="34" charset="0"/>
                <a:ea typeface="宋体" panose="02010600030101010101" pitchFamily="2" charset="-122"/>
              </a:rPr>
              <a:t>4</a:t>
            </a:r>
            <a:endParaRPr lang="en-US" altLang="zh-CN" dirty="0"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6" name="Text Box 8"/>
          <p:cNvSpPr txBox="1"/>
          <p:nvPr/>
        </p:nvSpPr>
        <p:spPr>
          <a:xfrm>
            <a:off x="4067175" y="3933825"/>
            <a:ext cx="431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dirty="0">
                <a:latin typeface="Arial Black" panose="020B0A04020102020204" pitchFamily="34" charset="0"/>
                <a:ea typeface="宋体" panose="02010600030101010101" pitchFamily="2" charset="-122"/>
              </a:rPr>
              <a:t>5</a:t>
            </a:r>
            <a:endParaRPr lang="en-US" altLang="zh-CN" dirty="0"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7" name="Text Box 9"/>
          <p:cNvSpPr txBox="1"/>
          <p:nvPr/>
        </p:nvSpPr>
        <p:spPr>
          <a:xfrm>
            <a:off x="4787900" y="3933825"/>
            <a:ext cx="431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dirty="0">
                <a:latin typeface="Arial Black" panose="020B0A04020102020204" pitchFamily="34" charset="0"/>
                <a:ea typeface="宋体" panose="02010600030101010101" pitchFamily="2" charset="-122"/>
              </a:rPr>
              <a:t>6</a:t>
            </a:r>
            <a:endParaRPr lang="en-US" altLang="zh-CN" dirty="0"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8" name="Text Box 10"/>
          <p:cNvSpPr txBox="1"/>
          <p:nvPr/>
        </p:nvSpPr>
        <p:spPr>
          <a:xfrm>
            <a:off x="5940425" y="3933825"/>
            <a:ext cx="431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dirty="0">
                <a:latin typeface="Arial Black" panose="020B0A04020102020204" pitchFamily="34" charset="0"/>
                <a:ea typeface="宋体" panose="02010600030101010101" pitchFamily="2" charset="-122"/>
              </a:rPr>
              <a:t>7</a:t>
            </a:r>
            <a:endParaRPr lang="en-US" altLang="zh-CN" dirty="0"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9" name="Text Box 11"/>
          <p:cNvSpPr txBox="1"/>
          <p:nvPr/>
        </p:nvSpPr>
        <p:spPr>
          <a:xfrm>
            <a:off x="6588125" y="4070350"/>
            <a:ext cx="431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dirty="0">
                <a:latin typeface="Arial Black" panose="020B0A04020102020204" pitchFamily="34" charset="0"/>
                <a:ea typeface="宋体" panose="02010600030101010101" pitchFamily="2" charset="-122"/>
              </a:rPr>
              <a:t>8</a:t>
            </a:r>
            <a:endParaRPr lang="en-US" altLang="zh-CN" dirty="0"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12300" name="Text Box 12"/>
          <p:cNvSpPr txBox="1"/>
          <p:nvPr/>
        </p:nvSpPr>
        <p:spPr>
          <a:xfrm>
            <a:off x="7380288" y="4076700"/>
            <a:ext cx="431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dirty="0">
                <a:latin typeface="Arial Black" panose="020B0A04020102020204" pitchFamily="34" charset="0"/>
                <a:ea typeface="宋体" panose="02010600030101010101" pitchFamily="2" charset="-122"/>
              </a:rPr>
              <a:t>9</a:t>
            </a:r>
            <a:endParaRPr lang="en-US" altLang="zh-CN" dirty="0"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12301" name="Text Box 13"/>
          <p:cNvSpPr txBox="1"/>
          <p:nvPr/>
        </p:nvSpPr>
        <p:spPr>
          <a:xfrm>
            <a:off x="8027988" y="4005263"/>
            <a:ext cx="6477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dirty="0">
                <a:latin typeface="Arial Black" panose="020B0A04020102020204" pitchFamily="34" charset="0"/>
                <a:ea typeface="宋体" panose="02010600030101010101" pitchFamily="2" charset="-122"/>
              </a:rPr>
              <a:t>10</a:t>
            </a:r>
            <a:endParaRPr lang="en-US" altLang="zh-CN" dirty="0"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22542" name="AutoShape 14"/>
          <p:cNvSpPr>
            <a:spLocks noChangeArrowheads="1"/>
          </p:cNvSpPr>
          <p:nvPr/>
        </p:nvSpPr>
        <p:spPr bwMode="auto">
          <a:xfrm>
            <a:off x="1547813" y="476250"/>
            <a:ext cx="3097213" cy="863600"/>
          </a:xfrm>
          <a:prstGeom prst="wedgeEllipseCallout">
            <a:avLst>
              <a:gd name="adj1" fmla="val -60046"/>
              <a:gd name="adj2" fmla="val 78491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28575" cap="rnd">
            <a:solidFill>
              <a:schemeClr val="bg1"/>
            </a:solidFill>
            <a:prstDash val="sysDot"/>
            <a:miter lim="800000"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华文行楷" panose="02010800040101010101" pitchFamily="2" charset="-122"/>
                <a:cs typeface="+mn-cs"/>
              </a:rPr>
              <a:t>游戏：我的朋友在哪里？</a:t>
            </a: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华文行楷" panose="02010800040101010101" pitchFamily="2" charset="-122"/>
              <a:cs typeface="+mn-cs"/>
            </a:endParaRPr>
          </a:p>
        </p:txBody>
      </p:sp>
      <p:sp>
        <p:nvSpPr>
          <p:cNvPr id="22543" name="Text Box 15"/>
          <p:cNvSpPr txBox="1"/>
          <p:nvPr/>
        </p:nvSpPr>
        <p:spPr>
          <a:xfrm>
            <a:off x="325438" y="4124325"/>
            <a:ext cx="5746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黑体" panose="02010600030101010101" pitchFamily="2" charset="-122"/>
              </a:rPr>
              <a:t>一</a:t>
            </a:r>
            <a:endParaRPr lang="zh-CN" altLang="en-US" sz="2400" b="1" dirty="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2544" name="Text Box 16"/>
          <p:cNvSpPr txBox="1"/>
          <p:nvPr/>
        </p:nvSpPr>
        <p:spPr>
          <a:xfrm>
            <a:off x="1116013" y="5445125"/>
            <a:ext cx="5746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黑体" panose="02010600030101010101" pitchFamily="2" charset="-122"/>
              </a:rPr>
              <a:t>二</a:t>
            </a:r>
            <a:endParaRPr lang="zh-CN" altLang="en-US" sz="2400" b="1" dirty="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2545" name="Text Box 17"/>
          <p:cNvSpPr txBox="1"/>
          <p:nvPr/>
        </p:nvSpPr>
        <p:spPr>
          <a:xfrm>
            <a:off x="1909763" y="4005263"/>
            <a:ext cx="5746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黑体" panose="02010600030101010101" pitchFamily="2" charset="-122"/>
              </a:rPr>
              <a:t>三</a:t>
            </a:r>
            <a:endParaRPr lang="zh-CN" altLang="en-US" sz="2400" b="1" dirty="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2546" name="Text Box 18"/>
          <p:cNvSpPr txBox="1"/>
          <p:nvPr/>
        </p:nvSpPr>
        <p:spPr>
          <a:xfrm>
            <a:off x="3205163" y="2420938"/>
            <a:ext cx="5746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黑体" panose="02010600030101010101" pitchFamily="2" charset="-122"/>
              </a:rPr>
              <a:t>四</a:t>
            </a:r>
            <a:endParaRPr lang="zh-CN" altLang="en-US" sz="2400" b="1" dirty="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2547" name="Text Box 19"/>
          <p:cNvSpPr txBox="1"/>
          <p:nvPr/>
        </p:nvSpPr>
        <p:spPr>
          <a:xfrm>
            <a:off x="4067175" y="4508500"/>
            <a:ext cx="5746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黑体" panose="02010600030101010101" pitchFamily="2" charset="-122"/>
              </a:rPr>
              <a:t>五</a:t>
            </a:r>
            <a:endParaRPr lang="zh-CN" altLang="en-US" sz="2400" b="1" dirty="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2548" name="Text Box 20"/>
          <p:cNvSpPr txBox="1"/>
          <p:nvPr/>
        </p:nvSpPr>
        <p:spPr>
          <a:xfrm>
            <a:off x="5219700" y="3284538"/>
            <a:ext cx="5746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黑体" panose="02010600030101010101" pitchFamily="2" charset="-122"/>
              </a:rPr>
              <a:t>六</a:t>
            </a:r>
            <a:endParaRPr lang="zh-CN" altLang="en-US" sz="2400" b="1" dirty="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2549" name="Text Box 21"/>
          <p:cNvSpPr txBox="1"/>
          <p:nvPr/>
        </p:nvSpPr>
        <p:spPr>
          <a:xfrm>
            <a:off x="5510213" y="4149725"/>
            <a:ext cx="5746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黑体" panose="02010600030101010101" pitchFamily="2" charset="-122"/>
              </a:rPr>
              <a:t>七</a:t>
            </a:r>
            <a:endParaRPr lang="zh-CN" altLang="en-US" sz="2400" b="1" dirty="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2550" name="Text Box 22"/>
          <p:cNvSpPr txBox="1"/>
          <p:nvPr/>
        </p:nvSpPr>
        <p:spPr>
          <a:xfrm>
            <a:off x="6443663" y="5445125"/>
            <a:ext cx="5746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黑体" panose="02010600030101010101" pitchFamily="2" charset="-122"/>
              </a:rPr>
              <a:t>八</a:t>
            </a:r>
            <a:endParaRPr lang="zh-CN" altLang="en-US" sz="2400" b="1" dirty="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2551" name="Text Box 23"/>
          <p:cNvSpPr txBox="1"/>
          <p:nvPr/>
        </p:nvSpPr>
        <p:spPr>
          <a:xfrm>
            <a:off x="6877050" y="4365625"/>
            <a:ext cx="5746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黑体" panose="02010600030101010101" pitchFamily="2" charset="-122"/>
              </a:rPr>
              <a:t>九</a:t>
            </a:r>
            <a:endParaRPr lang="zh-CN" altLang="en-US" sz="2400" b="1" dirty="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2552" name="Text Box 24"/>
          <p:cNvSpPr txBox="1"/>
          <p:nvPr/>
        </p:nvSpPr>
        <p:spPr>
          <a:xfrm>
            <a:off x="8243888" y="4437063"/>
            <a:ext cx="5746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黑体" panose="02010600030101010101" pitchFamily="2" charset="-122"/>
              </a:rPr>
              <a:t>十</a:t>
            </a:r>
            <a:endParaRPr lang="zh-CN" altLang="en-US" sz="2400" b="1" dirty="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3" grpId="0"/>
      <p:bldP spid="22544" grpId="0"/>
      <p:bldP spid="22545" grpId="0"/>
      <p:bldP spid="22546" grpId="0"/>
      <p:bldP spid="22547" grpId="0"/>
      <p:bldP spid="22548" grpId="0"/>
      <p:bldP spid="22549" grpId="0"/>
      <p:bldP spid="22550" grpId="0"/>
      <p:bldP spid="22551" grpId="0"/>
      <p:bldP spid="225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3314" name="Group 2"/>
          <p:cNvGrpSpPr>
            <a:grpSpLocks noChangeAspect="1"/>
          </p:cNvGrpSpPr>
          <p:nvPr/>
        </p:nvGrpSpPr>
        <p:grpSpPr>
          <a:xfrm>
            <a:off x="157163" y="614363"/>
            <a:ext cx="8807450" cy="1333500"/>
            <a:chOff x="2308" y="567"/>
            <a:chExt cx="9328" cy="1405"/>
          </a:xfrm>
        </p:grpSpPr>
        <p:sp>
          <p:nvSpPr>
            <p:cNvPr id="13322" name="AutoShape 3"/>
            <p:cNvSpPr>
              <a:spLocks noChangeAspect="1"/>
            </p:cNvSpPr>
            <p:nvPr/>
          </p:nvSpPr>
          <p:spPr>
            <a:xfrm>
              <a:off x="2308" y="567"/>
              <a:ext cx="9328" cy="1405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lvl="0" eaLnBrk="1" hangingPunct="1"/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13323" name="Picture 4" descr="2H303013a6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6877" r="87495" b="60373"/>
            <a:stretch>
              <a:fillRect/>
            </a:stretch>
          </p:blipFill>
          <p:spPr>
            <a:xfrm>
              <a:off x="2308" y="611"/>
              <a:ext cx="1155" cy="1361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3324" name="Group 5"/>
            <p:cNvGrpSpPr/>
            <p:nvPr/>
          </p:nvGrpSpPr>
          <p:grpSpPr>
            <a:xfrm>
              <a:off x="5987" y="781"/>
              <a:ext cx="2119" cy="1106"/>
              <a:chOff x="582" y="2568"/>
              <a:chExt cx="1123" cy="590"/>
            </a:xfrm>
          </p:grpSpPr>
          <p:pic>
            <p:nvPicPr>
              <p:cNvPr id="13339" name="Picture 6" descr="9_065103_1"/>
              <p:cNvPicPr>
                <a:picLocks noChangeAspect="1"/>
              </p:cNvPicPr>
              <p:nvPr/>
            </p:nvPicPr>
            <p:blipFill>
              <a:blip r:embed="rId2"/>
              <a:srcRect t="10284" r="79565" b="66557"/>
              <a:stretch>
                <a:fillRect/>
              </a:stretch>
            </p:blipFill>
            <p:spPr>
              <a:xfrm>
                <a:off x="582" y="2568"/>
                <a:ext cx="322" cy="363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40" name="Picture 7" descr="9_065103_1"/>
              <p:cNvPicPr>
                <a:picLocks noChangeAspect="1"/>
              </p:cNvPicPr>
              <p:nvPr/>
            </p:nvPicPr>
            <p:blipFill>
              <a:blip r:embed="rId2"/>
              <a:srcRect t="10284" r="79565" b="66557"/>
              <a:stretch>
                <a:fillRect/>
              </a:stretch>
            </p:blipFill>
            <p:spPr>
              <a:xfrm>
                <a:off x="884" y="2568"/>
                <a:ext cx="322" cy="363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41" name="Picture 8" descr="9_065103_1"/>
              <p:cNvPicPr>
                <a:picLocks noChangeAspect="1"/>
              </p:cNvPicPr>
              <p:nvPr/>
            </p:nvPicPr>
            <p:blipFill>
              <a:blip r:embed="rId2"/>
              <a:srcRect t="10284" r="79565" b="66557"/>
              <a:stretch>
                <a:fillRect/>
              </a:stretch>
            </p:blipFill>
            <p:spPr>
              <a:xfrm>
                <a:off x="1156" y="2568"/>
                <a:ext cx="322" cy="363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42" name="Picture 9" descr="9_065103_1"/>
              <p:cNvPicPr>
                <a:picLocks noChangeAspect="1"/>
              </p:cNvPicPr>
              <p:nvPr/>
            </p:nvPicPr>
            <p:blipFill>
              <a:blip r:embed="rId2"/>
              <a:srcRect t="10284" r="79565" b="66557"/>
              <a:stretch>
                <a:fillRect/>
              </a:stretch>
            </p:blipFill>
            <p:spPr>
              <a:xfrm>
                <a:off x="1383" y="2568"/>
                <a:ext cx="322" cy="363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43" name="Picture 10" descr="9_065103_1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t="10284" r="79565" b="66557"/>
              <a:stretch>
                <a:fillRect/>
              </a:stretch>
            </p:blipFill>
            <p:spPr>
              <a:xfrm>
                <a:off x="703" y="2795"/>
                <a:ext cx="322" cy="363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44" name="Picture 11" descr="9_065103_1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B"/>
                  </a:clrFrom>
                  <a:clrTo>
                    <a:srgbClr val="FFFFFB">
                      <a:alpha val="0"/>
                    </a:srgbClr>
                  </a:clrTo>
                </a:clrChange>
              </a:blip>
              <a:srcRect t="10284" r="79565" b="66557"/>
              <a:stretch>
                <a:fillRect/>
              </a:stretch>
            </p:blipFill>
            <p:spPr>
              <a:xfrm>
                <a:off x="1020" y="2795"/>
                <a:ext cx="322" cy="363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45" name="Picture 12" descr="9_065103_1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t="10284" r="79565" b="66557"/>
              <a:stretch>
                <a:fillRect/>
              </a:stretch>
            </p:blipFill>
            <p:spPr>
              <a:xfrm>
                <a:off x="1292" y="2795"/>
                <a:ext cx="322" cy="363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  <p:grpSp>
          <p:nvGrpSpPr>
            <p:cNvPr id="13325" name="Group 13"/>
            <p:cNvGrpSpPr/>
            <p:nvPr/>
          </p:nvGrpSpPr>
          <p:grpSpPr>
            <a:xfrm>
              <a:off x="3763" y="950"/>
              <a:ext cx="1798" cy="617"/>
              <a:chOff x="1292" y="470"/>
              <a:chExt cx="1271" cy="406"/>
            </a:xfrm>
          </p:grpSpPr>
          <p:pic>
            <p:nvPicPr>
              <p:cNvPr id="13336" name="Picture 14" descr="ai288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82124" t="64471" r="8286" b="23598"/>
              <a:stretch>
                <a:fillRect/>
              </a:stretch>
            </p:blipFill>
            <p:spPr>
              <a:xfrm>
                <a:off x="1292" y="470"/>
                <a:ext cx="454" cy="39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37" name="Picture 15" descr="ai288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82124" t="64471" r="8286" b="23598"/>
              <a:stretch>
                <a:fillRect/>
              </a:stretch>
            </p:blipFill>
            <p:spPr>
              <a:xfrm>
                <a:off x="1701" y="482"/>
                <a:ext cx="454" cy="39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38" name="Picture 16" descr="ai288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82124" t="64471" r="8286" b="23598"/>
              <a:stretch>
                <a:fillRect/>
              </a:stretch>
            </p:blipFill>
            <p:spPr>
              <a:xfrm>
                <a:off x="2109" y="482"/>
                <a:ext cx="454" cy="394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  <p:grpSp>
          <p:nvGrpSpPr>
            <p:cNvPr id="13326" name="Group 17"/>
            <p:cNvGrpSpPr/>
            <p:nvPr/>
          </p:nvGrpSpPr>
          <p:grpSpPr>
            <a:xfrm>
              <a:off x="8555" y="567"/>
              <a:ext cx="3081" cy="1150"/>
              <a:chOff x="4014" y="210"/>
              <a:chExt cx="1633" cy="613"/>
            </a:xfrm>
          </p:grpSpPr>
          <p:pic>
            <p:nvPicPr>
              <p:cNvPr id="13327" name="Picture 18" descr="200787113051112_2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4014" y="391"/>
                <a:ext cx="408" cy="251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28" name="Picture 19" descr="200787113051112_2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4422" y="391"/>
                <a:ext cx="408" cy="251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29" name="Picture 20" descr="200787113051112_2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4830" y="391"/>
                <a:ext cx="408" cy="251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30" name="Picture 21" descr="200787113051112_2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5193" y="391"/>
                <a:ext cx="408" cy="251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31" name="Picture 22" descr="200787113051112_2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4014" y="572"/>
                <a:ext cx="408" cy="251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32" name="Picture 23" descr="200787113051112_2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4422" y="572"/>
                <a:ext cx="408" cy="251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33" name="Picture 24" descr="200787113051112_2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4830" y="572"/>
                <a:ext cx="408" cy="251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34" name="Picture 25" descr="200787113051112_2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5239" y="572"/>
                <a:ext cx="408" cy="251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35" name="Picture 26" descr="200787113051112_2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4559" y="210"/>
                <a:ext cx="408" cy="251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sp>
        <p:nvSpPr>
          <p:cNvPr id="13315" name="Text Box 27"/>
          <p:cNvSpPr txBox="1"/>
          <p:nvPr/>
        </p:nvSpPr>
        <p:spPr>
          <a:xfrm>
            <a:off x="84138" y="1982788"/>
            <a:ext cx="8713787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dirty="0">
                <a:latin typeface="黑体" panose="02010600030101010101" pitchFamily="2" charset="-122"/>
                <a:ea typeface="黑体" panose="02010600030101010101" pitchFamily="2" charset="-122"/>
              </a:rPr>
              <a:t>（   ）头牛    （   ）条鱼        （    ）棵树          （   ）架飞机</a:t>
            </a:r>
            <a:endParaRPr lang="zh-CN" altLang="en-US" dirty="0"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2124075" y="2492375"/>
            <a:ext cx="4824413" cy="3582988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5400000" scaled="1"/>
          </a:gradFill>
          <a:ln w="79375" cmpd="thinThick">
            <a:solidFill>
              <a:srgbClr val="00CCFF"/>
            </a:solidFill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《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量词歌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》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一头牛，两匹马；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三条鱼，四只鸭；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五本书，六支笔；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七棵果树，八朵花；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九架飞机，十辆车；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用错量词出笑话。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33" name="Text Box 29"/>
          <p:cNvSpPr txBox="1"/>
          <p:nvPr/>
        </p:nvSpPr>
        <p:spPr>
          <a:xfrm>
            <a:off x="468313" y="6237288"/>
            <a:ext cx="8424862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ea typeface="楷体_GB2312" panose="02010609030101010101" pitchFamily="49" charset="-122"/>
              </a:rPr>
              <a:t>我们周围还有哪些地方用了本课的生字。鼓励学生自编</a:t>
            </a:r>
            <a:r>
              <a:rPr lang="en-US" altLang="zh-CN" dirty="0">
                <a:latin typeface="Arial" panose="020B0604020202020204" pitchFamily="34" charset="0"/>
                <a:ea typeface="楷体_GB2312" panose="02010609030101010101" pitchFamily="49" charset="-122"/>
              </a:rPr>
              <a:t>《</a:t>
            </a:r>
            <a:r>
              <a:rPr lang="zh-CN" altLang="en-US" dirty="0">
                <a:latin typeface="Arial" panose="020B0604020202020204" pitchFamily="34" charset="0"/>
                <a:ea typeface="楷体_GB2312" panose="02010609030101010101" pitchFamily="49" charset="-122"/>
              </a:rPr>
              <a:t>量词歌</a:t>
            </a:r>
            <a:r>
              <a:rPr lang="en-US" altLang="zh-CN" dirty="0">
                <a:latin typeface="Arial" panose="020B0604020202020204" pitchFamily="34" charset="0"/>
                <a:ea typeface="楷体_GB2312" panose="02010609030101010101" pitchFamily="49" charset="-122"/>
              </a:rPr>
              <a:t>》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35" name="Text Box 31"/>
          <p:cNvSpPr txBox="1"/>
          <p:nvPr/>
        </p:nvSpPr>
        <p:spPr>
          <a:xfrm>
            <a:off x="396875" y="1982788"/>
            <a:ext cx="503238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36" name="Text Box 32"/>
          <p:cNvSpPr txBox="1"/>
          <p:nvPr/>
        </p:nvSpPr>
        <p:spPr>
          <a:xfrm>
            <a:off x="2051050" y="1989138"/>
            <a:ext cx="503238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三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37" name="Text Box 33"/>
          <p:cNvSpPr txBox="1"/>
          <p:nvPr/>
        </p:nvSpPr>
        <p:spPr>
          <a:xfrm>
            <a:off x="4284663" y="1989138"/>
            <a:ext cx="503237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七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38" name="Text Box 34"/>
          <p:cNvSpPr txBox="1"/>
          <p:nvPr/>
        </p:nvSpPr>
        <p:spPr>
          <a:xfrm>
            <a:off x="6805613" y="1989138"/>
            <a:ext cx="503237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九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2" grpId="0" animBg="1"/>
      <p:bldP spid="21533" grpId="0"/>
      <p:bldP spid="21535" grpId="0"/>
      <p:bldP spid="21536" grpId="0"/>
      <p:bldP spid="21537" grpId="0"/>
      <p:bldP spid="215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Picture 2" descr="W020071011541390477859"/>
          <p:cNvPicPr>
            <a:picLocks noChangeAspect="1"/>
          </p:cNvPicPr>
          <p:nvPr/>
        </p:nvPicPr>
        <p:blipFill>
          <a:blip r:embed="rId1">
            <a:lum bright="-12000"/>
          </a:blip>
          <a:stretch>
            <a:fillRect/>
          </a:stretch>
        </p:blipFill>
        <p:spPr>
          <a:xfrm>
            <a:off x="0" y="0"/>
            <a:ext cx="9144000" cy="6886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Rectangle 3"/>
          <p:cNvSpPr/>
          <p:nvPr/>
        </p:nvSpPr>
        <p:spPr>
          <a:xfrm>
            <a:off x="1258888" y="44450"/>
            <a:ext cx="6553200" cy="6119813"/>
          </a:xfrm>
          <a:prstGeom prst="rect">
            <a:avLst/>
          </a:prstGeom>
          <a:solidFill>
            <a:schemeClr val="bg1">
              <a:alpha val="78038"/>
            </a:schemeClr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0" name="Rectangle 4"/>
          <p:cNvSpPr/>
          <p:nvPr/>
        </p:nvSpPr>
        <p:spPr>
          <a:xfrm>
            <a:off x="1692275" y="331788"/>
            <a:ext cx="5688013" cy="55435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eaLnBrk="1" hangingPunct="1"/>
            <a:r>
              <a:rPr lang="en-US" altLang="zh-CN" sz="3600" b="1" dirty="0">
                <a:latin typeface="黑体" panose="02010600030101010101" pitchFamily="2" charset="-122"/>
                <a:ea typeface="黑体" panose="02010600030101010101" pitchFamily="2" charset="-122"/>
              </a:rPr>
              <a:t>     </a:t>
            </a:r>
            <a:r>
              <a:rPr lang="zh-CN" altLang="en-US" sz="3600" b="1" dirty="0">
                <a:latin typeface="黑体" panose="02010600030101010101" pitchFamily="2" charset="-122"/>
                <a:ea typeface="黑体" panose="02010600030101010101" pitchFamily="2" charset="-122"/>
              </a:rPr>
              <a:t>一去二三里</a:t>
            </a:r>
            <a:r>
              <a:rPr lang="zh-CN" altLang="en-US" sz="4400" b="1" dirty="0">
                <a:solidFill>
                  <a:schemeClr val="accent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   </a:t>
            </a:r>
            <a:br>
              <a:rPr lang="zh-CN" altLang="en-US" sz="4400" b="1" dirty="0">
                <a:solidFill>
                  <a:schemeClr val="accent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</a:br>
            <a:r>
              <a:rPr lang="zh-CN" altLang="en-US" sz="4400" b="1" dirty="0">
                <a:solidFill>
                  <a:schemeClr val="accent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yí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qù   èr sān  lǐ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　</a:t>
            </a:r>
            <a:b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一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去   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二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三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里，</a:t>
            </a:r>
            <a:b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y</a:t>
            </a:r>
            <a:r>
              <a:rPr lang="en-US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ān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c</a:t>
            </a:r>
            <a:r>
              <a:rPr lang="en-US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ū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n  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s</a:t>
            </a:r>
            <a:r>
              <a:rPr lang="en-US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ì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w</a:t>
            </a:r>
            <a:r>
              <a:rPr lang="en-US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ǔ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ji</a:t>
            </a:r>
            <a:r>
              <a:rPr lang="en-US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ā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b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烟   村  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四 五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 家。     </a:t>
            </a:r>
            <a:b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tínɡ t</a:t>
            </a:r>
            <a:r>
              <a:rPr lang="el-GR" altLang="zh-CN" sz="3600" b="1" dirty="0">
                <a:solidFill>
                  <a:schemeClr val="accent2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ά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i liù q</a:t>
            </a:r>
            <a:r>
              <a:rPr lang="en-US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ī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en-US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zuò</a:t>
            </a:r>
            <a:b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亭  台   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六 七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座 ，             </a:t>
            </a:r>
            <a:b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b</a:t>
            </a:r>
            <a:r>
              <a:rPr lang="en-US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ā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jiǔ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en-US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shí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zhī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huā </a:t>
            </a:r>
            <a:b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八  九   十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 枝 花。</a:t>
            </a:r>
            <a:r>
              <a:rPr lang="zh-CN" altLang="en-US" sz="4400" b="1" dirty="0">
                <a:solidFill>
                  <a:schemeClr val="accent2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endParaRPr lang="zh-CN" altLang="en-US" sz="4400" b="1" dirty="0">
              <a:solidFill>
                <a:schemeClr val="accent2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755650" y="0"/>
            <a:ext cx="6480175" cy="549275"/>
          </a:xfrm>
          <a:prstGeom prst="cloudCallout">
            <a:avLst>
              <a:gd name="adj1" fmla="val -46449"/>
              <a:gd name="adj2" fmla="val 132657"/>
            </a:avLst>
          </a:prstGeom>
          <a:gradFill rotWithShape="1">
            <a:gsLst>
              <a:gs pos="0">
                <a:schemeClr val="bg1"/>
              </a:gs>
              <a:gs pos="50000">
                <a:srgbClr val="33CCFF"/>
              </a:gs>
              <a:gs pos="100000">
                <a:schemeClr val="bg1"/>
              </a:gs>
            </a:gsLst>
            <a:lin ang="5400000" scaled="1"/>
          </a:gradFill>
          <a:ln w="9525" cap="rnd">
            <a:solidFill>
              <a:srgbClr val="00CCFF"/>
            </a:solidFill>
            <a:prstDash val="sysDot"/>
            <a:rou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为古诗配上自己喜欢的动作，背诵课文 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28678" name="AutoShape 6"/>
          <p:cNvSpPr/>
          <p:nvPr/>
        </p:nvSpPr>
        <p:spPr>
          <a:xfrm>
            <a:off x="107950" y="6021388"/>
            <a:ext cx="8820150" cy="792162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33CCFF"/>
              </a:gs>
              <a:gs pos="100000">
                <a:schemeClr val="bg1"/>
              </a:gs>
            </a:gsLst>
            <a:lin ang="5400000" scaled="1"/>
            <a:tileRect/>
          </a:gradFill>
          <a:ln w="9525" cap="rnd" cmpd="sng">
            <a:solidFill>
              <a:srgbClr val="00CCFF"/>
            </a:solidFill>
            <a:prstDash val="sysDot"/>
            <a:headEnd type="none" w="med" len="med"/>
            <a:tailEnd type="none" w="med" len="med"/>
          </a:ln>
        </p:spPr>
        <p:txBody>
          <a:bodyPr wrap="none" anchor="ctr"/>
          <a:p>
            <a:pPr lvl="0" algn="ctr" eaLnBrk="1" hangingPunct="1"/>
            <a:r>
              <a:rPr lang="zh-CN" altLang="en-US" sz="2400" dirty="0">
                <a:latin typeface="Arial" panose="020B0604020202020204" pitchFamily="34" charset="0"/>
                <a:ea typeface="楷体_GB2312" panose="02010609030101010101" pitchFamily="49" charset="-122"/>
              </a:rPr>
              <a:t>诗中的“二三”、“四五”、“六七”、“八九”等数字是指真实的数量吗？</a:t>
            </a:r>
            <a:endParaRPr lang="zh-CN" altLang="en-US" sz="2400" dirty="0">
              <a:latin typeface="Arial" panose="020B0604020202020204" pitchFamily="34" charset="0"/>
              <a:ea typeface="楷体_GB2312" panose="02010609030101010101" pitchFamily="49" charset="-122"/>
            </a:endParaRPr>
          </a:p>
          <a:p>
            <a:pPr lvl="0" algn="ctr" eaLnBrk="1" hangingPunct="1"/>
            <a:r>
              <a:rPr lang="zh-CN" altLang="en-US" sz="2400" dirty="0">
                <a:latin typeface="Arial" panose="020B0604020202020204" pitchFamily="34" charset="0"/>
                <a:ea typeface="楷体_GB2312" panose="02010609030101010101" pitchFamily="49" charset="-122"/>
              </a:rPr>
              <a:t>说说你是怎么理解的？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362" name="Picture 28" descr="W020071011541390477859"/>
          <p:cNvPicPr>
            <a:picLocks noChangeAspect="1"/>
          </p:cNvPicPr>
          <p:nvPr/>
        </p:nvPicPr>
        <p:blipFill>
          <a:blip r:embed="rId1">
            <a:lum bright="12000"/>
          </a:blip>
          <a:stretch>
            <a:fillRect/>
          </a:stretch>
        </p:blipFill>
        <p:spPr>
          <a:xfrm>
            <a:off x="0" y="0"/>
            <a:ext cx="9144000" cy="6886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3" name="Rectangle 27"/>
          <p:cNvSpPr/>
          <p:nvPr/>
        </p:nvSpPr>
        <p:spPr>
          <a:xfrm>
            <a:off x="2339975" y="333375"/>
            <a:ext cx="40703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lvl="0" algn="ctr" eaLnBrk="1" hangingPunct="1"/>
            <a:r>
              <a:rPr lang="zh-CN" altLang="en-US" sz="5400" dirty="0">
                <a:solidFill>
                  <a:srgbClr val="FF0000"/>
                </a:solidFill>
                <a:latin typeface="Arial" panose="020B0604020202020204" pitchFamily="34" charset="0"/>
                <a:ea typeface="华文彩云" pitchFamily="2" charset="-122"/>
              </a:rPr>
              <a:t>拓  展  活  动</a:t>
            </a:r>
            <a:endParaRPr lang="zh-CN" altLang="en-US" sz="5400" dirty="0">
              <a:solidFill>
                <a:srgbClr val="FF0000"/>
              </a:solidFill>
              <a:latin typeface="Arial" panose="020B0604020202020204" pitchFamily="34" charset="0"/>
              <a:ea typeface="华文彩云" pitchFamily="2" charset="-122"/>
            </a:endParaRPr>
          </a:p>
        </p:txBody>
      </p:sp>
      <p:sp>
        <p:nvSpPr>
          <p:cNvPr id="15364" name="Rectangle 29"/>
          <p:cNvSpPr>
            <a:spLocks noGrp="1"/>
          </p:cNvSpPr>
          <p:nvPr>
            <p:ph idx="1"/>
          </p:nvPr>
        </p:nvSpPr>
        <p:spPr>
          <a:xfrm>
            <a:off x="684213" y="2276475"/>
            <a:ext cx="3240087" cy="2879725"/>
          </a:xfrm>
          <a:gradFill rotWithShape="1">
            <a:gsLst>
              <a:gs pos="0">
                <a:schemeClr val="bg1">
                  <a:alpha val="100000"/>
                </a:schemeClr>
              </a:gs>
              <a:gs pos="100000">
                <a:srgbClr val="33CCFF">
                  <a:alpha val="100000"/>
                </a:srgbClr>
              </a:gs>
            </a:gsLst>
            <a:lin ang="5400000" scaled="1"/>
            <a:tileRect/>
          </a:gradFill>
          <a:ln w="57150" cap="rnd" cmpd="thinThick">
            <a:solidFill>
              <a:srgbClr val="00CCFF">
                <a:alpha val="100000"/>
              </a:srgbClr>
            </a:solidFill>
            <a:prstDash val="sysDot"/>
            <a:miter/>
          </a:ln>
        </p:spPr>
        <p:txBody>
          <a:bodyPr vert="horz" wrap="square" lIns="91440" tIns="45720" rIns="91440" bIns="45720" anchor="t"/>
          <a:p>
            <a:pPr algn="ctr" eaLnBrk="1" hangingPunct="1">
              <a:buNone/>
            </a:pPr>
            <a:r>
              <a:rPr lang="en-US" altLang="zh-CN" sz="2800" b="1" dirty="0"/>
              <a:t>《</a:t>
            </a:r>
            <a:r>
              <a:rPr lang="zh-CN" altLang="en-US" sz="2800" b="1" dirty="0"/>
              <a:t>咏雪诗</a:t>
            </a:r>
            <a:r>
              <a:rPr lang="en-US" altLang="zh-CN" sz="2800" b="1" dirty="0"/>
              <a:t>》</a:t>
            </a:r>
            <a:endParaRPr lang="en-US" altLang="zh-CN" sz="2800" b="1" dirty="0"/>
          </a:p>
          <a:p>
            <a:pPr eaLnBrk="1" hangingPunct="1">
              <a:buNone/>
            </a:pPr>
            <a:r>
              <a:rPr lang="zh-CN" altLang="en-US" sz="2800" b="1" dirty="0"/>
              <a:t>一片二片三四片，</a:t>
            </a:r>
            <a:endParaRPr lang="zh-CN" altLang="en-US" sz="2800" b="1" dirty="0"/>
          </a:p>
          <a:p>
            <a:pPr eaLnBrk="1" hangingPunct="1">
              <a:buNone/>
            </a:pPr>
            <a:r>
              <a:rPr lang="zh-CN" altLang="en-US" sz="2800" b="1" dirty="0"/>
              <a:t>五六七八九十片。</a:t>
            </a:r>
            <a:endParaRPr lang="zh-CN" altLang="en-US" sz="2800" b="1" dirty="0"/>
          </a:p>
          <a:p>
            <a:pPr eaLnBrk="1" hangingPunct="1">
              <a:buNone/>
            </a:pPr>
            <a:r>
              <a:rPr lang="zh-CN" altLang="en-US" sz="2800" b="1" dirty="0"/>
              <a:t>千片万片无数片，</a:t>
            </a:r>
            <a:endParaRPr lang="zh-CN" altLang="en-US" sz="2800" b="1" dirty="0"/>
          </a:p>
          <a:p>
            <a:pPr eaLnBrk="1" hangingPunct="1">
              <a:buNone/>
            </a:pPr>
            <a:r>
              <a:rPr lang="zh-CN" altLang="en-US" sz="2800" b="1" dirty="0"/>
              <a:t>飞入芦花总不见。</a:t>
            </a:r>
            <a:endParaRPr lang="zh-CN" altLang="en-US" sz="2800" b="1" dirty="0"/>
          </a:p>
        </p:txBody>
      </p:sp>
      <p:sp>
        <p:nvSpPr>
          <p:cNvPr id="15365" name="Rectangle 30"/>
          <p:cNvSpPr/>
          <p:nvPr/>
        </p:nvSpPr>
        <p:spPr>
          <a:xfrm>
            <a:off x="4716463" y="1628775"/>
            <a:ext cx="3240087" cy="4176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33CCFF"/>
              </a:gs>
            </a:gsLst>
            <a:lin ang="5400000" scaled="1"/>
            <a:tileRect/>
          </a:gradFill>
          <a:ln w="57150" cap="rnd" cmpd="thinThick">
            <a:solidFill>
              <a:srgbClr val="00CCFF"/>
            </a:solidFill>
            <a:prstDash val="sysDot"/>
            <a:miter/>
            <a:headEnd type="none" w="med" len="med"/>
            <a:tailEnd type="none" w="med" len="med"/>
          </a:ln>
        </p:spPr>
        <p:txBody>
          <a:bodyPr/>
          <a:p>
            <a:pPr marL="342900" lvl="0" indent="-342900" algn="ctr" eaLnBrk="1" hangingPunct="1">
              <a:spcBef>
                <a:spcPct val="20000"/>
              </a:spcBef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《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四和十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》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四是四，十是十。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十四是十四，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四十是四十。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谁说十四是四十，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谁的舌头伸不直。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谁说四十是十四，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就让谁读十四遍。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Picture 6" descr="W02007101154139047785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86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Text Box 5"/>
          <p:cNvSpPr txBox="1"/>
          <p:nvPr/>
        </p:nvSpPr>
        <p:spPr>
          <a:xfrm>
            <a:off x="539750" y="188913"/>
            <a:ext cx="8064500" cy="579437"/>
          </a:xfrm>
          <a:prstGeom prst="rect">
            <a:avLst/>
          </a:prstGeom>
          <a:solidFill>
            <a:schemeClr val="bg1">
              <a:alpha val="65097"/>
            </a:schemeClr>
          </a:solidFill>
          <a:ln w="9525">
            <a:noFill/>
          </a:ln>
        </p:spPr>
        <p:txBody>
          <a:bodyPr>
            <a:spAutoFit/>
          </a:bodyPr>
          <a:p>
            <a:pPr lvl="0" algn="ctr" eaLnBrk="1" hangingPunct="1">
              <a:spcBef>
                <a:spcPct val="50000"/>
              </a:spcBef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用完整的话说说你从图上看到些什么？</a:t>
            </a:r>
            <a:r>
              <a:rPr lang="zh-CN" altLang="en-US" sz="3200" dirty="0">
                <a:solidFill>
                  <a:schemeClr val="bg1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endParaRPr lang="zh-CN" altLang="en-US" sz="3200" dirty="0">
              <a:solidFill>
                <a:schemeClr val="bg1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4098" name="Picture 4" descr="W020071011541390477859"/>
          <p:cNvPicPr>
            <a:picLocks noChangeAspect="1"/>
          </p:cNvPicPr>
          <p:nvPr/>
        </p:nvPicPr>
        <p:blipFill>
          <a:blip r:embed="rId2"/>
          <a:srcRect t="60287" r="24014"/>
          <a:stretch>
            <a:fillRect/>
          </a:stretch>
        </p:blipFill>
        <p:spPr>
          <a:xfrm>
            <a:off x="323850" y="479425"/>
            <a:ext cx="8569325" cy="3597275"/>
          </a:xfrm>
          <a:prstGeom prst="rect">
            <a:avLst/>
          </a:prstGeom>
          <a:noFill/>
          <a:ln w="7620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4099" name="Text Box 3"/>
          <p:cNvSpPr txBox="1"/>
          <p:nvPr/>
        </p:nvSpPr>
        <p:spPr>
          <a:xfrm>
            <a:off x="1547813" y="4652963"/>
            <a:ext cx="6481762" cy="1631950"/>
          </a:xfrm>
          <a:prstGeom prst="rect">
            <a:avLst/>
          </a:prstGeom>
          <a:solidFill>
            <a:schemeClr val="bg1">
              <a:alpha val="85097"/>
            </a:schemeClr>
          </a:solidFill>
          <a:ln w="76200" cap="rnd" cmpd="sng">
            <a:solidFill>
              <a:schemeClr val="bg1"/>
            </a:solidFill>
            <a:prstDash val="sysDot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algn="ctr" eaLnBrk="1" hangingPunct="1">
              <a:spcBef>
                <a:spcPct val="50000"/>
              </a:spcBef>
            </a:pP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y</a:t>
            </a:r>
            <a:r>
              <a:rPr lang="en-US" altLang="zh-CN" sz="4800" dirty="0">
                <a:latin typeface="Arial" panose="020B0604020202020204" pitchFamily="34" charset="0"/>
                <a:ea typeface="黑体" panose="02010600030101010101" pitchFamily="2" charset="-122"/>
              </a:rPr>
              <a:t>í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q</a:t>
            </a:r>
            <a:r>
              <a:rPr lang="en-US" altLang="zh-CN" sz="4800" dirty="0">
                <a:latin typeface="Arial" panose="020B0604020202020204" pitchFamily="34" charset="0"/>
                <a:ea typeface="黑体" panose="02010600030101010101" pitchFamily="2" charset="-122"/>
              </a:rPr>
              <a:t>ù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  </a:t>
            </a:r>
            <a:r>
              <a:rPr lang="en-US" altLang="zh-CN" sz="4800" dirty="0">
                <a:latin typeface="Arial" panose="020B0604020202020204" pitchFamily="34" charset="0"/>
                <a:ea typeface="黑体" panose="02010600030101010101" pitchFamily="2" charset="-122"/>
              </a:rPr>
              <a:t>è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r sān  lǐ</a:t>
            </a:r>
            <a:b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</a:br>
            <a:r>
              <a:rPr lang="zh-CN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一 去   二 三   里</a:t>
            </a:r>
            <a:r>
              <a:rPr lang="zh-CN" altLang="en-US" sz="3200" dirty="0">
                <a:solidFill>
                  <a:schemeClr val="bg1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endParaRPr lang="zh-CN" altLang="en-US" sz="3200" dirty="0">
              <a:solidFill>
                <a:schemeClr val="bg1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5122" name="Picture 5" descr="W020071011541390477859"/>
          <p:cNvPicPr>
            <a:picLocks noChangeAspect="1"/>
          </p:cNvPicPr>
          <p:nvPr/>
        </p:nvPicPr>
        <p:blipFill>
          <a:blip r:embed="rId2"/>
          <a:srcRect t="26779" r="45645" b="37598"/>
          <a:stretch>
            <a:fillRect/>
          </a:stretch>
        </p:blipFill>
        <p:spPr>
          <a:xfrm>
            <a:off x="395288" y="474663"/>
            <a:ext cx="8426450" cy="4032250"/>
          </a:xfrm>
          <a:prstGeom prst="rect">
            <a:avLst/>
          </a:prstGeom>
          <a:noFill/>
          <a:ln w="7620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5123" name="Text Box 4"/>
          <p:cNvSpPr txBox="1"/>
          <p:nvPr/>
        </p:nvSpPr>
        <p:spPr>
          <a:xfrm>
            <a:off x="1619250" y="4868863"/>
            <a:ext cx="6553200" cy="1631950"/>
          </a:xfrm>
          <a:prstGeom prst="rect">
            <a:avLst/>
          </a:prstGeom>
          <a:solidFill>
            <a:schemeClr val="bg1">
              <a:alpha val="79999"/>
            </a:schemeClr>
          </a:solidFill>
          <a:ln w="76200" cap="rnd" cmpd="sng">
            <a:solidFill>
              <a:schemeClr val="bg1"/>
            </a:solidFill>
            <a:prstDash val="sysDot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algn="ctr" eaLnBrk="1" hangingPunct="1">
              <a:spcBef>
                <a:spcPct val="50000"/>
              </a:spcBef>
            </a:pP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y</a:t>
            </a:r>
            <a:r>
              <a:rPr lang="en-US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ān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c</a:t>
            </a:r>
            <a:r>
              <a:rPr lang="en-US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ū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n  s</a:t>
            </a:r>
            <a:r>
              <a:rPr lang="en-US" altLang="en-US" sz="4800" dirty="0">
                <a:latin typeface="Arial" panose="020B0604020202020204" pitchFamily="34" charset="0"/>
                <a:ea typeface="黑体" panose="02010600030101010101" pitchFamily="2" charset="-122"/>
              </a:rPr>
              <a:t>ì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w</a:t>
            </a:r>
            <a:r>
              <a:rPr lang="en-US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ǔ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 ji</a:t>
            </a:r>
            <a:r>
              <a:rPr lang="en-US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ā</a:t>
            </a:r>
            <a:b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</a:br>
            <a:r>
              <a:rPr lang="zh-CN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烟   村  四 五  家 </a:t>
            </a:r>
            <a:endParaRPr lang="zh-CN" altLang="en-US" sz="4800" dirty="0"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</p:spTree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6146" name="Picture 5" descr="W020071011541390477859"/>
          <p:cNvPicPr>
            <a:picLocks noChangeAspect="1"/>
          </p:cNvPicPr>
          <p:nvPr/>
        </p:nvPicPr>
        <p:blipFill>
          <a:blip r:embed="rId2"/>
          <a:srcRect l="35062" b="58572"/>
          <a:stretch>
            <a:fillRect/>
          </a:stretch>
        </p:blipFill>
        <p:spPr>
          <a:xfrm>
            <a:off x="398463" y="476250"/>
            <a:ext cx="8350250" cy="4105275"/>
          </a:xfrm>
          <a:prstGeom prst="rect">
            <a:avLst/>
          </a:prstGeom>
          <a:noFill/>
          <a:ln w="7620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6147" name="Text Box 4"/>
          <p:cNvSpPr txBox="1"/>
          <p:nvPr/>
        </p:nvSpPr>
        <p:spPr>
          <a:xfrm>
            <a:off x="1547813" y="4892675"/>
            <a:ext cx="6553200" cy="1631950"/>
          </a:xfrm>
          <a:prstGeom prst="rect">
            <a:avLst/>
          </a:prstGeom>
          <a:solidFill>
            <a:schemeClr val="bg1">
              <a:alpha val="78038"/>
            </a:schemeClr>
          </a:solidFill>
          <a:ln w="76200" cap="rnd" cmpd="sng">
            <a:solidFill>
              <a:schemeClr val="bg1"/>
            </a:solidFill>
            <a:prstDash val="sysDot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algn="ctr" eaLnBrk="1" hangingPunct="1">
              <a:spcBef>
                <a:spcPct val="50000"/>
              </a:spcBef>
            </a:pP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t</a:t>
            </a:r>
            <a:r>
              <a:rPr lang="en-US" altLang="zh-CN" sz="4800" dirty="0">
                <a:latin typeface="Arial" panose="020B0604020202020204" pitchFamily="34" charset="0"/>
                <a:ea typeface="黑体" panose="02010600030101010101" pitchFamily="2" charset="-122"/>
              </a:rPr>
              <a:t>í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nɡ t</a:t>
            </a:r>
            <a:r>
              <a:rPr lang="el-GR" altLang="zh-CN" sz="4800" dirty="0">
                <a:latin typeface="Arial" panose="020B0604020202020204" pitchFamily="34" charset="0"/>
                <a:ea typeface="宋体" panose="02010600030101010101" pitchFamily="2" charset="-122"/>
              </a:rPr>
              <a:t>ά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i li</a:t>
            </a:r>
            <a:r>
              <a:rPr lang="en-US" altLang="zh-CN" sz="4800" dirty="0">
                <a:latin typeface="Arial" panose="020B0604020202020204" pitchFamily="34" charset="0"/>
                <a:ea typeface="黑体" panose="02010600030101010101" pitchFamily="2" charset="-122"/>
              </a:rPr>
              <a:t>ù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q</a:t>
            </a:r>
            <a:r>
              <a:rPr lang="en-US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ī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en-US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zuò</a:t>
            </a:r>
            <a:b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</a:b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zh-CN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亭  台   六 七  座 </a:t>
            </a:r>
            <a:endParaRPr lang="zh-CN" altLang="en-US" sz="4800" dirty="0"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</p:spTree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7170" name="Picture 5" descr="W020071011541390477859"/>
          <p:cNvPicPr>
            <a:picLocks noChangeAspect="1"/>
          </p:cNvPicPr>
          <p:nvPr/>
        </p:nvPicPr>
        <p:blipFill>
          <a:blip r:embed="rId2"/>
          <a:srcRect t="60287"/>
          <a:stretch>
            <a:fillRect/>
          </a:stretch>
        </p:blipFill>
        <p:spPr>
          <a:xfrm>
            <a:off x="539750" y="552450"/>
            <a:ext cx="8208963" cy="3668713"/>
          </a:xfrm>
          <a:prstGeom prst="rect">
            <a:avLst/>
          </a:prstGeom>
          <a:noFill/>
          <a:ln w="7620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7171" name="Text Box 4"/>
          <p:cNvSpPr txBox="1"/>
          <p:nvPr/>
        </p:nvSpPr>
        <p:spPr>
          <a:xfrm>
            <a:off x="1258888" y="4724400"/>
            <a:ext cx="6911975" cy="1631950"/>
          </a:xfrm>
          <a:prstGeom prst="rect">
            <a:avLst/>
          </a:prstGeom>
          <a:solidFill>
            <a:schemeClr val="bg1">
              <a:alpha val="79999"/>
            </a:schemeClr>
          </a:solidFill>
          <a:ln w="76200" cap="rnd" cmpd="sng">
            <a:solidFill>
              <a:schemeClr val="bg1"/>
            </a:solidFill>
            <a:prstDash val="sysDot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algn="ctr" eaLnBrk="1" hangingPunct="1">
              <a:spcBef>
                <a:spcPct val="50000"/>
              </a:spcBef>
            </a:pP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b</a:t>
            </a:r>
            <a:r>
              <a:rPr lang="en-US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ā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jiǔ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en-US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sh</a:t>
            </a:r>
            <a:r>
              <a:rPr lang="en-US" altLang="en-US" sz="4800" dirty="0">
                <a:latin typeface="Arial" panose="020B0604020202020204" pitchFamily="34" charset="0"/>
                <a:ea typeface="黑体" panose="02010600030101010101" pitchFamily="2" charset="-122"/>
              </a:rPr>
              <a:t>í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en-US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zhī</a:t>
            </a: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huā</a:t>
            </a:r>
            <a:b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</a:br>
            <a:r>
              <a:rPr lang="en-US" altLang="zh-CN" sz="4800" dirty="0">
                <a:latin typeface="黑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zh-CN" altLang="en-US" sz="4800" dirty="0">
                <a:latin typeface="黑体" panose="02010600030101010101" pitchFamily="2" charset="-122"/>
                <a:ea typeface="黑体" panose="02010600030101010101" pitchFamily="2" charset="-122"/>
              </a:rPr>
              <a:t>八  九   十  枝  花 </a:t>
            </a:r>
            <a:endParaRPr lang="zh-CN" altLang="en-US" sz="4800" dirty="0"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</p:spTree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6" descr="W020071011541390477859"/>
          <p:cNvPicPr>
            <a:picLocks noChangeAspect="1"/>
          </p:cNvPicPr>
          <p:nvPr/>
        </p:nvPicPr>
        <p:blipFill>
          <a:blip r:embed="rId1">
            <a:lum bright="-12000"/>
          </a:blip>
          <a:stretch>
            <a:fillRect/>
          </a:stretch>
        </p:blipFill>
        <p:spPr>
          <a:xfrm>
            <a:off x="0" y="0"/>
            <a:ext cx="9144000" cy="6886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Rectangle 3"/>
          <p:cNvSpPr/>
          <p:nvPr/>
        </p:nvSpPr>
        <p:spPr>
          <a:xfrm>
            <a:off x="1258888" y="333375"/>
            <a:ext cx="6553200" cy="6119813"/>
          </a:xfrm>
          <a:prstGeom prst="rect">
            <a:avLst/>
          </a:prstGeom>
          <a:solidFill>
            <a:schemeClr val="bg1">
              <a:alpha val="78038"/>
            </a:schemeClr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196" name="Rectangle 5"/>
          <p:cNvSpPr/>
          <p:nvPr/>
        </p:nvSpPr>
        <p:spPr>
          <a:xfrm>
            <a:off x="1692275" y="620713"/>
            <a:ext cx="5688013" cy="55435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eaLnBrk="1" hangingPunct="1"/>
            <a:r>
              <a:rPr lang="en-US" altLang="zh-CN" sz="3600" b="1" dirty="0">
                <a:latin typeface="黑体" panose="02010600030101010101" pitchFamily="2" charset="-122"/>
                <a:ea typeface="黑体" panose="02010600030101010101" pitchFamily="2" charset="-122"/>
              </a:rPr>
              <a:t>     </a:t>
            </a:r>
            <a:r>
              <a:rPr lang="zh-CN" altLang="en-US" sz="3600" b="1" dirty="0">
                <a:latin typeface="黑体" panose="02010600030101010101" pitchFamily="2" charset="-122"/>
                <a:ea typeface="黑体" panose="02010600030101010101" pitchFamily="2" charset="-122"/>
              </a:rPr>
              <a:t>一去二三里</a:t>
            </a:r>
            <a:r>
              <a:rPr lang="zh-CN" altLang="en-US" sz="4400" b="1" dirty="0">
                <a:solidFill>
                  <a:schemeClr val="accent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   </a:t>
            </a:r>
            <a:br>
              <a:rPr lang="zh-CN" altLang="en-US" sz="4400" b="1" dirty="0">
                <a:solidFill>
                  <a:schemeClr val="accent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</a:br>
            <a:r>
              <a:rPr lang="zh-CN" altLang="en-US" sz="4400" b="1" dirty="0">
                <a:solidFill>
                  <a:schemeClr val="accent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yí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zh-CN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qù   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èr sān</a:t>
            </a:r>
            <a:r>
              <a:rPr lang="en-US" altLang="zh-CN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  lǐ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　</a:t>
            </a:r>
            <a:b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一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zh-CN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去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 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二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三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zh-CN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里，</a:t>
            </a:r>
            <a:b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zh-CN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y</a:t>
            </a:r>
            <a:r>
              <a:rPr lang="en-US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ān</a:t>
            </a:r>
            <a:r>
              <a:rPr lang="en-US" altLang="zh-CN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 c</a:t>
            </a:r>
            <a:r>
              <a:rPr lang="en-US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ū</a:t>
            </a:r>
            <a:r>
              <a:rPr lang="en-US" altLang="zh-CN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n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s</a:t>
            </a:r>
            <a:r>
              <a:rPr lang="en-US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ì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w</a:t>
            </a:r>
            <a:r>
              <a:rPr lang="en-US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ǔ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en-US" altLang="zh-CN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ji</a:t>
            </a:r>
            <a:r>
              <a:rPr lang="en-US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ā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b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zh-CN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烟   村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四 五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 </a:t>
            </a:r>
            <a:r>
              <a:rPr lang="zh-CN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家。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   </a:t>
            </a:r>
            <a:b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zh-CN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tínɡ t</a:t>
            </a:r>
            <a:r>
              <a:rPr lang="el-GR" altLang="zh-CN" sz="3600" b="1" dirty="0">
                <a:latin typeface="Arial" panose="020B0604020202020204" pitchFamily="34" charset="0"/>
                <a:ea typeface="黑体" panose="02010600030101010101" pitchFamily="2" charset="-122"/>
              </a:rPr>
              <a:t>ά</a:t>
            </a:r>
            <a:r>
              <a:rPr lang="en-US" altLang="zh-CN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i 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liù q</a:t>
            </a:r>
            <a:r>
              <a:rPr lang="en-US" altLang="en-US" sz="4400" dirty="0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ī</a:t>
            </a:r>
            <a:r>
              <a:rPr lang="en-US" altLang="zh-CN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en-US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zuò</a:t>
            </a:r>
            <a:br>
              <a:rPr lang="en-US" altLang="zh-CN" sz="3600" b="1" dirty="0"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zh-CN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亭  台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 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六  七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zh-CN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座 ，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           </a:t>
            </a:r>
            <a:br>
              <a:rPr lang="zh-CN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zh-CN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zh-CN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b</a:t>
            </a:r>
            <a:r>
              <a:rPr lang="en-US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ā</a:t>
            </a:r>
            <a:r>
              <a:rPr lang="en-US" altLang="zh-CN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jiǔ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en-US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shí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zhī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en-US" altLang="zh-CN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huā</a:t>
            </a: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b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</a:br>
            <a:r>
              <a:rPr lang="en-US" altLang="zh-CN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八  九   十</a:t>
            </a:r>
            <a:r>
              <a:rPr lang="zh-CN" altLang="en-US" sz="3600" b="1" dirty="0">
                <a:solidFill>
                  <a:schemeClr val="accent2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zh-CN" altLang="en-US" sz="3600" b="1" dirty="0">
                <a:latin typeface="宋体" panose="02010600030101010101" pitchFamily="2" charset="-122"/>
                <a:ea typeface="黑体" panose="02010600030101010101" pitchFamily="2" charset="-122"/>
              </a:rPr>
              <a:t>枝  花。</a:t>
            </a:r>
            <a:r>
              <a:rPr lang="zh-CN" altLang="en-US" sz="4400" b="1" dirty="0">
                <a:solidFill>
                  <a:schemeClr val="accent2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endParaRPr lang="zh-CN" altLang="en-US" sz="4400" b="1" dirty="0">
              <a:solidFill>
                <a:schemeClr val="accent2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ransition spd="med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Picture 4" descr="W020071011541390477859"/>
          <p:cNvPicPr>
            <a:picLocks noChangeAspect="1"/>
          </p:cNvPicPr>
          <p:nvPr/>
        </p:nvPicPr>
        <p:blipFill>
          <a:blip r:embed="rId1">
            <a:lum bright="-17999"/>
          </a:blip>
          <a:stretch>
            <a:fillRect/>
          </a:stretch>
        </p:blipFill>
        <p:spPr>
          <a:xfrm>
            <a:off x="0" y="0"/>
            <a:ext cx="9144000" cy="6886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2" name="Text Box 2"/>
          <p:cNvSpPr txBox="1"/>
          <p:nvPr/>
        </p:nvSpPr>
        <p:spPr>
          <a:xfrm>
            <a:off x="323850" y="1196975"/>
            <a:ext cx="8424863" cy="5118100"/>
          </a:xfrm>
          <a:prstGeom prst="rect">
            <a:avLst/>
          </a:prstGeom>
          <a:solidFill>
            <a:schemeClr val="bg1">
              <a:alpha val="70195"/>
            </a:schemeClr>
          </a:solidFill>
          <a:ln w="88900" cap="flat" cmpd="thickThin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marL="457200" lvl="0" indent="-457200" algn="ctr" eaLnBrk="1" hangingPunct="1">
              <a:spcBef>
                <a:spcPct val="50000"/>
              </a:spcBef>
            </a:pPr>
            <a:r>
              <a:rPr lang="en-US" altLang="zh-CN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5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í      è</a:t>
            </a:r>
            <a:r>
              <a:rPr lang="en-US" altLang="zh-CN" sz="5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altLang="zh-CN" sz="5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en-US" altLang="zh-CN" sz="4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S</a:t>
            </a:r>
            <a:r>
              <a:rPr lang="en-US" altLang="zh-CN" sz="5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ān     </a:t>
            </a:r>
            <a:r>
              <a:rPr lang="en-US" altLang="zh-CN" sz="6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altLang="en-US" sz="4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ì</a:t>
            </a:r>
            <a:r>
              <a:rPr lang="en-US" altLang="zh-CN" sz="4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</a:t>
            </a:r>
            <a:r>
              <a:rPr lang="en-US" altLang="zh-CN" sz="5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en-US" altLang="zh-CN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ǔ</a:t>
            </a:r>
            <a:endParaRPr lang="en-US" altLang="zh-CN" sz="4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ctr" eaLnBrk="1" hangingPunct="1">
              <a:spcBef>
                <a:spcPct val="50000"/>
              </a:spcBef>
            </a:pPr>
            <a:r>
              <a:rPr lang="zh-CN" altLang="en-US" sz="4000" b="1" dirty="0">
                <a:latin typeface="宋体" panose="02010600030101010101" pitchFamily="2" charset="-122"/>
                <a:ea typeface="Times New Roman" panose="02020603050405020304" pitchFamily="18" charset="0"/>
              </a:rPr>
              <a:t>一</a:t>
            </a:r>
            <a:r>
              <a:rPr lang="zh-CN" altLang="en-US" sz="3200" b="1" dirty="0">
                <a:latin typeface="宋体" panose="02010600030101010101" pitchFamily="2" charset="-122"/>
                <a:ea typeface="Times New Roman" panose="02020603050405020304" pitchFamily="18" charset="0"/>
              </a:rPr>
              <a:t>     </a:t>
            </a:r>
            <a:r>
              <a:rPr lang="zh-CN" altLang="en-US" sz="4000" b="1" dirty="0">
                <a:latin typeface="宋体" panose="02010600030101010101" pitchFamily="2" charset="-122"/>
                <a:ea typeface="Times New Roman" panose="02020603050405020304" pitchFamily="18" charset="0"/>
              </a:rPr>
              <a:t>二</a:t>
            </a:r>
            <a:r>
              <a:rPr lang="zh-CN" altLang="en-US" sz="3600" b="1" dirty="0">
                <a:latin typeface="宋体" panose="02010600030101010101" pitchFamily="2" charset="-122"/>
                <a:ea typeface="Times New Roman" panose="02020603050405020304" pitchFamily="18" charset="0"/>
              </a:rPr>
              <a:t> </a:t>
            </a:r>
            <a:r>
              <a:rPr lang="zh-CN" altLang="en-US" sz="3200" b="1" dirty="0">
                <a:latin typeface="宋体" panose="02010600030101010101" pitchFamily="2" charset="-122"/>
                <a:ea typeface="Times New Roman" panose="02020603050405020304" pitchFamily="18" charset="0"/>
              </a:rPr>
              <a:t>    </a:t>
            </a:r>
            <a:r>
              <a:rPr lang="zh-CN" altLang="en-US" sz="4000" b="1" dirty="0">
                <a:latin typeface="宋体" panose="02010600030101010101" pitchFamily="2" charset="-122"/>
                <a:ea typeface="Times New Roman" panose="02020603050405020304" pitchFamily="18" charset="0"/>
              </a:rPr>
              <a:t>三</a:t>
            </a:r>
            <a:r>
              <a:rPr lang="zh-CN" altLang="en-US" sz="3600" b="1" dirty="0">
                <a:latin typeface="宋体" panose="02010600030101010101" pitchFamily="2" charset="-122"/>
                <a:ea typeface="Times New Roman" panose="02020603050405020304" pitchFamily="18" charset="0"/>
              </a:rPr>
              <a:t> </a:t>
            </a:r>
            <a:r>
              <a:rPr lang="zh-CN" altLang="en-US" sz="3200" b="1" dirty="0">
                <a:latin typeface="宋体" panose="02010600030101010101" pitchFamily="2" charset="-122"/>
                <a:ea typeface="Times New Roman" panose="02020603050405020304" pitchFamily="18" charset="0"/>
              </a:rPr>
              <a:t>     </a:t>
            </a:r>
            <a:r>
              <a:rPr lang="zh-CN" altLang="en-US" sz="3600" b="1" dirty="0">
                <a:latin typeface="宋体" panose="02010600030101010101" pitchFamily="2" charset="-122"/>
                <a:ea typeface="Times New Roman" panose="02020603050405020304" pitchFamily="18" charset="0"/>
              </a:rPr>
              <a:t>四</a:t>
            </a:r>
            <a:r>
              <a:rPr lang="zh-CN" altLang="en-US" sz="3200" b="1" dirty="0">
                <a:latin typeface="宋体" panose="02010600030101010101" pitchFamily="2" charset="-122"/>
                <a:ea typeface="Times New Roman" panose="02020603050405020304" pitchFamily="18" charset="0"/>
              </a:rPr>
              <a:t>     </a:t>
            </a:r>
            <a:r>
              <a:rPr lang="zh-CN" altLang="en-US" sz="4400" b="1" dirty="0">
                <a:latin typeface="宋体" panose="02010600030101010101" pitchFamily="2" charset="-122"/>
                <a:ea typeface="Times New Roman" panose="02020603050405020304" pitchFamily="18" charset="0"/>
              </a:rPr>
              <a:t>五</a:t>
            </a:r>
            <a:endParaRPr lang="zh-CN" altLang="en-US" sz="4400" b="1" dirty="0">
              <a:latin typeface="宋体" panose="02010600030101010101" pitchFamily="2" charset="-122"/>
              <a:ea typeface="Times New Roman" panose="02020603050405020304" pitchFamily="18" charset="0"/>
            </a:endParaRPr>
          </a:p>
          <a:p>
            <a:pPr marL="457200" lvl="0" indent="-457200" algn="ctr" eaLnBrk="1" hangingPunct="1">
              <a:spcBef>
                <a:spcPct val="50000"/>
              </a:spcBef>
            </a:pPr>
            <a:r>
              <a:rPr lang="en-US" altLang="zh-CN" sz="4400" b="1" dirty="0">
                <a:latin typeface="宋体" panose="02010600030101010101" pitchFamily="2" charset="-122"/>
                <a:ea typeface="Times New Roman" panose="02020603050405020304" pitchFamily="18" charset="0"/>
              </a:rPr>
              <a:t>l</a:t>
            </a:r>
            <a:r>
              <a:rPr lang="en-US" altLang="zh-CN" sz="5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iù    q</a:t>
            </a:r>
            <a:r>
              <a:rPr lang="en-US" altLang="zh-CN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ī</a:t>
            </a:r>
            <a:r>
              <a:rPr lang="en-US" altLang="zh-CN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altLang="zh-CN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n-US" altLang="zh-CN" sz="5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altLang="en-US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ā</a:t>
            </a:r>
            <a:r>
              <a:rPr lang="en-US" altLang="zh-CN" sz="4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en-US" altLang="zh-CN" sz="5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jiǔ     sh</a:t>
            </a:r>
            <a:r>
              <a:rPr lang="en-US" altLang="en-US" sz="4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í</a:t>
            </a:r>
            <a:endParaRPr lang="en-US" altLang="zh-CN" sz="7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ctr" eaLnBrk="1" hangingPunct="1">
              <a:spcBef>
                <a:spcPct val="50000"/>
              </a:spcBef>
              <a:buAutoNum type="" startAt="6"/>
            </a:pPr>
            <a:r>
              <a:rPr lang="en-US" altLang="zh-CN" sz="4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</a:t>
            </a:r>
            <a:r>
              <a:rPr lang="zh-CN" altLang="en-US" sz="4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七       八          九       十</a:t>
            </a:r>
            <a:br>
              <a:rPr lang="zh-CN" altLang="en-US" sz="4000" b="1" dirty="0">
                <a:latin typeface="Times New Roman" panose="02020603050405020304" pitchFamily="18" charset="0"/>
                <a:ea typeface="宋体" panose="02010600030101010101" pitchFamily="2" charset="-122"/>
              </a:rPr>
            </a:br>
            <a:r>
              <a:rPr lang="zh-CN" altLang="en-US" sz="3600" b="1" dirty="0">
                <a:solidFill>
                  <a:srgbClr val="FF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5631" name="Group 31"/>
          <p:cNvGraphicFramePr>
            <a:graphicFrameLocks noGrp="1"/>
          </p:cNvGraphicFramePr>
          <p:nvPr/>
        </p:nvGraphicFramePr>
        <p:xfrm>
          <a:off x="3352800" y="2209800"/>
          <a:ext cx="2286000" cy="22987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</a:tblGrid>
              <a:tr h="1147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3"/>
          <p:cNvGrpSpPr/>
          <p:nvPr/>
        </p:nvGrpSpPr>
        <p:grpSpPr>
          <a:xfrm>
            <a:off x="3733800" y="838200"/>
            <a:ext cx="1447800" cy="1447800"/>
            <a:chOff x="2352" y="528"/>
            <a:chExt cx="912" cy="912"/>
          </a:xfrm>
        </p:grpSpPr>
        <p:sp>
          <p:nvSpPr>
            <p:cNvPr id="10271" name="Line 14"/>
            <p:cNvSpPr/>
            <p:nvPr/>
          </p:nvSpPr>
          <p:spPr>
            <a:xfrm flipV="1">
              <a:off x="2832" y="912"/>
              <a:ext cx="0" cy="52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2" name="Text Box 15"/>
            <p:cNvSpPr txBox="1"/>
            <p:nvPr/>
          </p:nvSpPr>
          <p:spPr>
            <a:xfrm>
              <a:off x="2352" y="528"/>
              <a:ext cx="912" cy="327"/>
            </a:xfrm>
            <a:prstGeom prst="rect">
              <a:avLst/>
            </a:prstGeom>
            <a:noFill/>
            <a:ln w="28575">
              <a:noFill/>
            </a:ln>
          </p:spPr>
          <p:txBody>
            <a:bodyPr>
              <a:spAutoFit/>
            </a:bodyPr>
            <a:p>
              <a:pPr lvl="0" algn="ctr" eaLnBrk="1" hangingPunct="1">
                <a:spcBef>
                  <a:spcPct val="50000"/>
                </a:spcBef>
              </a:pPr>
              <a:r>
                <a:rPr lang="zh-CN" altLang="en-US" sz="2800" dirty="0">
                  <a:latin typeface="Times New Roman" panose="02020603050405020304" pitchFamily="18" charset="0"/>
                  <a:ea typeface="黑体" panose="02010600030101010101" pitchFamily="2" charset="-122"/>
                </a:rPr>
                <a:t>竖中线</a:t>
              </a:r>
              <a:endParaRPr lang="zh-CN" altLang="en-US" sz="2800" dirty="0">
                <a:latin typeface="Times New Roman" panose="02020603050405020304" pitchFamily="18" charset="0"/>
                <a:ea typeface="黑体" panose="02010600030101010101" pitchFamily="2" charset="-122"/>
              </a:endParaRPr>
            </a:p>
          </p:txBody>
        </p:sp>
      </p:grpSp>
      <p:grpSp>
        <p:nvGrpSpPr>
          <p:cNvPr id="3" name="Group 16"/>
          <p:cNvGrpSpPr/>
          <p:nvPr/>
        </p:nvGrpSpPr>
        <p:grpSpPr>
          <a:xfrm>
            <a:off x="2133600" y="3886200"/>
            <a:ext cx="1676400" cy="1509713"/>
            <a:chOff x="1344" y="2448"/>
            <a:chExt cx="1056" cy="951"/>
          </a:xfrm>
        </p:grpSpPr>
        <p:sp>
          <p:nvSpPr>
            <p:cNvPr id="10269" name="Line 17"/>
            <p:cNvSpPr/>
            <p:nvPr/>
          </p:nvSpPr>
          <p:spPr>
            <a:xfrm flipV="1">
              <a:off x="1872" y="2448"/>
              <a:ext cx="528" cy="672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0" name="Text Box 18"/>
            <p:cNvSpPr txBox="1"/>
            <p:nvPr/>
          </p:nvSpPr>
          <p:spPr>
            <a:xfrm>
              <a:off x="1344" y="3072"/>
              <a:ext cx="912" cy="327"/>
            </a:xfrm>
            <a:prstGeom prst="rect">
              <a:avLst/>
            </a:prstGeom>
            <a:noFill/>
            <a:ln w="28575">
              <a:noFill/>
            </a:ln>
          </p:spPr>
          <p:txBody>
            <a:bodyPr>
              <a:spAutoFit/>
            </a:bodyPr>
            <a:p>
              <a:pPr lvl="0" algn="ctr" eaLnBrk="1" hangingPunct="1">
                <a:spcBef>
                  <a:spcPct val="50000"/>
                </a:spcBef>
              </a:pPr>
              <a:r>
                <a:rPr lang="zh-CN" altLang="en-US" sz="2800" dirty="0">
                  <a:latin typeface="Times New Roman" panose="02020603050405020304" pitchFamily="18" charset="0"/>
                  <a:ea typeface="黑体" panose="02010600030101010101" pitchFamily="2" charset="-122"/>
                </a:rPr>
                <a:t>左下格</a:t>
              </a:r>
              <a:endParaRPr lang="zh-CN" altLang="en-US" sz="2800" dirty="0">
                <a:latin typeface="Times New Roman" panose="02020603050405020304" pitchFamily="18" charset="0"/>
                <a:ea typeface="黑体" panose="02010600030101010101" pitchFamily="2" charset="-122"/>
              </a:endParaRP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5105400" y="3962400"/>
            <a:ext cx="1752600" cy="1357313"/>
            <a:chOff x="3216" y="2496"/>
            <a:chExt cx="1104" cy="855"/>
          </a:xfrm>
        </p:grpSpPr>
        <p:sp>
          <p:nvSpPr>
            <p:cNvPr id="10267" name="Line 20"/>
            <p:cNvSpPr/>
            <p:nvPr/>
          </p:nvSpPr>
          <p:spPr>
            <a:xfrm rot="5400000" flipV="1">
              <a:off x="3288" y="2424"/>
              <a:ext cx="528" cy="672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8" name="Text Box 21"/>
            <p:cNvSpPr txBox="1"/>
            <p:nvPr/>
          </p:nvSpPr>
          <p:spPr>
            <a:xfrm>
              <a:off x="3408" y="3024"/>
              <a:ext cx="912" cy="327"/>
            </a:xfrm>
            <a:prstGeom prst="rect">
              <a:avLst/>
            </a:prstGeom>
            <a:noFill/>
            <a:ln w="28575">
              <a:noFill/>
            </a:ln>
          </p:spPr>
          <p:txBody>
            <a:bodyPr>
              <a:spAutoFit/>
            </a:bodyPr>
            <a:p>
              <a:pPr lvl="0" algn="ctr" eaLnBrk="1" hangingPunct="1">
                <a:spcBef>
                  <a:spcPct val="50000"/>
                </a:spcBef>
              </a:pPr>
              <a:r>
                <a:rPr lang="zh-CN" altLang="en-US" sz="2800" dirty="0">
                  <a:latin typeface="Times New Roman" panose="02020603050405020304" pitchFamily="18" charset="0"/>
                  <a:ea typeface="黑体" panose="02010600030101010101" pitchFamily="2" charset="-122"/>
                </a:rPr>
                <a:t>右下格</a:t>
              </a:r>
              <a:endParaRPr lang="zh-CN" altLang="en-US" sz="2800" dirty="0">
                <a:latin typeface="Times New Roman" panose="02020603050405020304" pitchFamily="18" charset="0"/>
                <a:ea typeface="黑体" panose="02010600030101010101" pitchFamily="2" charset="-122"/>
              </a:endParaRPr>
            </a:p>
          </p:txBody>
        </p:sp>
      </p:grpSp>
      <p:grpSp>
        <p:nvGrpSpPr>
          <p:cNvPr id="5" name="Group 22"/>
          <p:cNvGrpSpPr/>
          <p:nvPr/>
        </p:nvGrpSpPr>
        <p:grpSpPr>
          <a:xfrm>
            <a:off x="1981200" y="1219200"/>
            <a:ext cx="1905000" cy="1524000"/>
            <a:chOff x="1248" y="768"/>
            <a:chExt cx="1200" cy="960"/>
          </a:xfrm>
        </p:grpSpPr>
        <p:sp>
          <p:nvSpPr>
            <p:cNvPr id="10265" name="Line 23"/>
            <p:cNvSpPr/>
            <p:nvPr/>
          </p:nvSpPr>
          <p:spPr>
            <a:xfrm rot="5400000" flipV="1">
              <a:off x="1848" y="1128"/>
              <a:ext cx="576" cy="624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6" name="Text Box 24"/>
            <p:cNvSpPr txBox="1"/>
            <p:nvPr/>
          </p:nvSpPr>
          <p:spPr>
            <a:xfrm>
              <a:off x="1248" y="768"/>
              <a:ext cx="912" cy="327"/>
            </a:xfrm>
            <a:prstGeom prst="rect">
              <a:avLst/>
            </a:prstGeom>
            <a:noFill/>
            <a:ln w="28575">
              <a:noFill/>
            </a:ln>
          </p:spPr>
          <p:txBody>
            <a:bodyPr>
              <a:spAutoFit/>
            </a:bodyPr>
            <a:p>
              <a:pPr lvl="0" algn="ctr" eaLnBrk="1" hangingPunct="1">
                <a:spcBef>
                  <a:spcPct val="50000"/>
                </a:spcBef>
              </a:pPr>
              <a:r>
                <a:rPr lang="zh-CN" altLang="en-US" sz="2800" dirty="0">
                  <a:latin typeface="Times New Roman" panose="02020603050405020304" pitchFamily="18" charset="0"/>
                  <a:ea typeface="黑体" panose="02010600030101010101" pitchFamily="2" charset="-122"/>
                </a:rPr>
                <a:t>左上格</a:t>
              </a:r>
              <a:endParaRPr lang="zh-CN" altLang="en-US" sz="2800" dirty="0">
                <a:latin typeface="Times New Roman" panose="02020603050405020304" pitchFamily="18" charset="0"/>
                <a:ea typeface="黑体" panose="02010600030101010101" pitchFamily="2" charset="-122"/>
              </a:endParaRPr>
            </a:p>
          </p:txBody>
        </p:sp>
      </p:grpSp>
      <p:grpSp>
        <p:nvGrpSpPr>
          <p:cNvPr id="6" name="Group 25"/>
          <p:cNvGrpSpPr/>
          <p:nvPr/>
        </p:nvGrpSpPr>
        <p:grpSpPr>
          <a:xfrm>
            <a:off x="5257800" y="1143000"/>
            <a:ext cx="1447800" cy="1524000"/>
            <a:chOff x="3312" y="720"/>
            <a:chExt cx="912" cy="960"/>
          </a:xfrm>
        </p:grpSpPr>
        <p:sp>
          <p:nvSpPr>
            <p:cNvPr id="10263" name="Line 26"/>
            <p:cNvSpPr/>
            <p:nvPr/>
          </p:nvSpPr>
          <p:spPr>
            <a:xfrm flipV="1">
              <a:off x="3312" y="1056"/>
              <a:ext cx="432" cy="624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4" name="Text Box 27"/>
            <p:cNvSpPr txBox="1"/>
            <p:nvPr/>
          </p:nvSpPr>
          <p:spPr>
            <a:xfrm>
              <a:off x="3408" y="720"/>
              <a:ext cx="816" cy="327"/>
            </a:xfrm>
            <a:prstGeom prst="rect">
              <a:avLst/>
            </a:prstGeom>
            <a:noFill/>
            <a:ln w="28575">
              <a:noFill/>
            </a:ln>
          </p:spPr>
          <p:txBody>
            <a:bodyPr>
              <a:spAutoFit/>
            </a:bodyPr>
            <a:p>
              <a:pPr lvl="0" algn="ctr" eaLnBrk="1" hangingPunct="1">
                <a:spcBef>
                  <a:spcPct val="50000"/>
                </a:spcBef>
              </a:pPr>
              <a:r>
                <a:rPr lang="zh-CN" altLang="en-US" sz="2800" dirty="0">
                  <a:latin typeface="Times New Roman" panose="02020603050405020304" pitchFamily="18" charset="0"/>
                  <a:ea typeface="黑体" panose="02010600030101010101" pitchFamily="2" charset="-122"/>
                </a:rPr>
                <a:t>右上格</a:t>
              </a:r>
              <a:endParaRPr lang="zh-CN" altLang="en-US" sz="2800" dirty="0">
                <a:latin typeface="Times New Roman" panose="02020603050405020304" pitchFamily="18" charset="0"/>
                <a:ea typeface="黑体" panose="02010600030101010101" pitchFamily="2" charset="-122"/>
              </a:endParaRPr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5486400" y="2590800"/>
            <a:ext cx="1585913" cy="1373188"/>
            <a:chOff x="3456" y="1632"/>
            <a:chExt cx="999" cy="865"/>
          </a:xfrm>
        </p:grpSpPr>
        <p:sp>
          <p:nvSpPr>
            <p:cNvPr id="10261" name="Line 29"/>
            <p:cNvSpPr/>
            <p:nvPr/>
          </p:nvSpPr>
          <p:spPr>
            <a:xfrm flipV="1">
              <a:off x="3456" y="2112"/>
              <a:ext cx="480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2" name="Text Box 30"/>
            <p:cNvSpPr txBox="1"/>
            <p:nvPr/>
          </p:nvSpPr>
          <p:spPr>
            <a:xfrm>
              <a:off x="4032" y="1632"/>
              <a:ext cx="423" cy="865"/>
            </a:xfrm>
            <a:prstGeom prst="rect">
              <a:avLst/>
            </a:prstGeom>
            <a:noFill/>
            <a:ln w="28575">
              <a:noFill/>
            </a:ln>
          </p:spPr>
          <p:txBody>
            <a:bodyPr>
              <a:spAutoFit/>
            </a:bodyPr>
            <a:p>
              <a:pPr lvl="0" algn="ctr" eaLnBrk="1" hangingPunct="1">
                <a:spcBef>
                  <a:spcPct val="50000"/>
                </a:spcBef>
              </a:pPr>
              <a:r>
                <a:rPr lang="zh-CN" altLang="en-US" sz="2800" dirty="0">
                  <a:latin typeface="Times New Roman" panose="02020603050405020304" pitchFamily="18" charset="0"/>
                  <a:ea typeface="黑体" panose="02010600030101010101" pitchFamily="2" charset="-122"/>
                </a:rPr>
                <a:t>横中线</a:t>
              </a:r>
              <a:endParaRPr lang="zh-CN" altLang="en-US" sz="2800" dirty="0">
                <a:latin typeface="Times New Roman" panose="02020603050405020304" pitchFamily="18" charset="0"/>
                <a:ea typeface="黑体" panose="02010600030101010101" pitchFamily="2" charset="-122"/>
              </a:endParaRPr>
            </a:p>
          </p:txBody>
        </p:sp>
      </p:grpSp>
      <p:sp>
        <p:nvSpPr>
          <p:cNvPr id="10259" name="Text Box 32"/>
          <p:cNvSpPr txBox="1"/>
          <p:nvPr/>
        </p:nvSpPr>
        <p:spPr>
          <a:xfrm>
            <a:off x="323850" y="333375"/>
            <a:ext cx="27368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认识田字格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5633" name="Text Box 33"/>
          <p:cNvSpPr txBox="1"/>
          <p:nvPr/>
        </p:nvSpPr>
        <p:spPr>
          <a:xfrm>
            <a:off x="2700338" y="5511800"/>
            <a:ext cx="4176712" cy="1230313"/>
          </a:xfrm>
          <a:prstGeom prst="rect">
            <a:avLst/>
          </a:prstGeom>
          <a:solidFill>
            <a:srgbClr val="CC99FF"/>
          </a:solidFill>
          <a:ln w="38100" cap="rnd" cmpd="sng">
            <a:solidFill>
              <a:schemeClr val="bg1"/>
            </a:solidFill>
            <a:prstDash val="sysDot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algn="ctr" eaLnBrk="1" hangingPunct="1"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ea typeface="黑体" panose="02010600030101010101" pitchFamily="2" charset="-122"/>
              </a:rPr>
              <a:t>田字格，四方方，写好汉字它来帮。</a:t>
            </a:r>
            <a:endParaRPr lang="zh-CN" altLang="en-US" dirty="0">
              <a:latin typeface="Arial" panose="020B0604020202020204" pitchFamily="34" charset="0"/>
              <a:ea typeface="黑体" panose="02010600030101010101" pitchFamily="2" charset="-122"/>
            </a:endParaRPr>
          </a:p>
          <a:p>
            <a:pPr lvl="0" algn="ctr" eaLnBrk="1" hangingPunct="1"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ea typeface="黑体" panose="02010600030101010101" pitchFamily="2" charset="-122"/>
              </a:rPr>
              <a:t>左上格、左下格，右上格、右下格。</a:t>
            </a:r>
            <a:endParaRPr lang="zh-CN" altLang="en-US" dirty="0">
              <a:latin typeface="Arial" panose="020B0604020202020204" pitchFamily="34" charset="0"/>
              <a:ea typeface="黑体" panose="02010600030101010101" pitchFamily="2" charset="-122"/>
            </a:endParaRPr>
          </a:p>
          <a:p>
            <a:pPr lvl="0" algn="ctr" eaLnBrk="1" hangingPunct="1"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ea typeface="黑体" panose="02010600030101010101" pitchFamily="2" charset="-122"/>
              </a:rPr>
              <a:t>横中线、竖中线，各个方位记心间。</a:t>
            </a:r>
            <a:endParaRPr lang="zh-CN" altLang="en-US" dirty="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10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3" grpId="0" animBg="1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1199</Words>
  <Application>WPS 演示</Application>
  <PresentationFormat>全屏显示(4:3)</PresentationFormat>
  <Paragraphs>144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Arial</vt:lpstr>
      <vt:lpstr>宋体</vt:lpstr>
      <vt:lpstr>Wingdings</vt:lpstr>
      <vt:lpstr>Calibri</vt:lpstr>
      <vt:lpstr>楷体_GB2312</vt:lpstr>
      <vt:lpstr>黑体</vt:lpstr>
      <vt:lpstr>Times New Roman</vt:lpstr>
      <vt:lpstr>华文楷体</vt:lpstr>
      <vt:lpstr>Arial Black</vt:lpstr>
      <vt:lpstr>华文行楷</vt:lpstr>
      <vt:lpstr>华文新魏</vt:lpstr>
      <vt:lpstr>华文彩云</vt:lpstr>
      <vt:lpstr>微软雅黑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Administrator</cp:lastModifiedBy>
  <cp:revision>38</cp:revision>
  <dcterms:created xsi:type="dcterms:W3CDTF">2009-09-28T11:54:40Z</dcterms:created>
  <dcterms:modified xsi:type="dcterms:W3CDTF">2017-03-09T04:01:08Z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