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68" r:id="rId5"/>
    <p:sldId id="258" r:id="rId6"/>
    <p:sldId id="260" r:id="rId7"/>
    <p:sldId id="275" r:id="rId8"/>
    <p:sldId id="261" r:id="rId9"/>
    <p:sldId id="280" r:id="rId10"/>
    <p:sldId id="281" r:id="rId11"/>
    <p:sldId id="270" r:id="rId12"/>
    <p:sldId id="264" r:id="rId13"/>
    <p:sldId id="259" r:id="rId14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532A"/>
    <a:srgbClr val="D9E890"/>
    <a:srgbClr val="0F5922"/>
    <a:srgbClr val="FFFF99"/>
    <a:srgbClr val="BFD8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6504"/>
  </p:normalViewPr>
  <p:slideViewPr>
    <p:cSldViewPr showGuides="1">
      <p:cViewPr varScale="1">
        <p:scale>
          <a:sx n="58" d="100"/>
          <a:sy n="58" d="100"/>
        </p:scale>
        <p:origin x="-150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0" hangingPunct="0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340" name="Rectangle 4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0" hangingPunct="0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lang="zh-CN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lang="zh-CN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3" descr="D:\花纹\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357290" y="2143116"/>
            <a:ext cx="4786346" cy="785818"/>
          </a:xfrm>
        </p:spPr>
        <p:txBody>
          <a:bodyPr>
            <a:normAutofit/>
          </a:bodyPr>
          <a:lstStyle>
            <a:lvl1pPr>
              <a:defRPr sz="36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57290" y="3071810"/>
            <a:ext cx="4786346" cy="57150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12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indent="0" defTabSz="914400" rtl="0" eaLnBrk="1" latinLnBrk="0" hangingPunct="1">
              <a:lnSpc>
                <a:spcPct val="100000"/>
              </a:lnSpc>
              <a:buClrTx/>
              <a:buSzTx/>
              <a:buFontTx/>
              <a:buNone/>
              <a:defRPr/>
            </a:pPr>
            <a:endParaRPr kumimoji="0" lang="zh-CN" altLang="en-US" b="0" i="0" kern="1200" cap="none" spc="0" normalizeH="0" baseline="0" noProof="0">
              <a:latin typeface="+mn-lt"/>
              <a:ea typeface="+mn-ea"/>
              <a:cs typeface="+mn-cs"/>
            </a:endParaRPr>
          </a:p>
        </p:txBody>
      </p:sp>
      <p:sp>
        <p:nvSpPr>
          <p:cNvPr id="14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indent="0" defTabSz="914400" rtl="0" eaLnBrk="1" latinLnBrk="0" hangingPunct="1">
              <a:lnSpc>
                <a:spcPct val="100000"/>
              </a:lnSpc>
              <a:buClrTx/>
              <a:buSzTx/>
              <a:buFontTx/>
              <a:buNone/>
              <a:defRPr/>
            </a:pPr>
            <a:endParaRPr kumimoji="0" lang="zh-CN" altLang="en-US" b="0" i="0" kern="1200" cap="none" spc="0" normalizeH="0" baseline="0" noProof="0">
              <a:latin typeface="+mn-lt"/>
              <a:ea typeface="+mn-ea"/>
              <a:cs typeface="+mn-cs"/>
            </a:endParaRPr>
          </a:p>
        </p:txBody>
      </p:sp>
      <p:sp>
        <p:nvSpPr>
          <p:cNvPr id="15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 eaLnBrk="1" hangingPunct="1"/>
            <a:fld id="{9A0DB2DC-4C9A-4742-B13C-FB6460FD3503}" type="slidenum">
              <a:rPr lang="zh-CN" altLang="en-US" sz="1200" dirty="0">
                <a:solidFill>
                  <a:srgbClr val="898989"/>
                </a:solidFill>
                <a:latin typeface="Calibri" panose="020F0502020204030204" pitchFamily="34" charset="0"/>
              </a:rPr>
            </a:fld>
            <a:endParaRPr lang="zh-CN" altLang="en-US" sz="1200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zh-CN" altLang="en-US" sz="1200" dirty="0">
                <a:solidFill>
                  <a:srgbClr val="898989"/>
                </a:solidFill>
                <a:latin typeface="Calibri" panose="020F0502020204030204" pitchFamily="34" charset="0"/>
              </a:rPr>
            </a:fld>
            <a:endParaRPr lang="zh-CN" altLang="en-US" sz="1200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zh-CN" altLang="en-US" sz="1200" dirty="0">
                <a:solidFill>
                  <a:srgbClr val="898989"/>
                </a:solidFill>
                <a:latin typeface="Calibri" panose="020F0502020204030204" pitchFamily="34" charset="0"/>
              </a:rPr>
            </a:fld>
            <a:endParaRPr lang="zh-CN" altLang="en-US" sz="1200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6215063" cy="86836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500188"/>
            <a:ext cx="4038600" cy="46259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500188"/>
            <a:ext cx="4038600" cy="46259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zh-CN" altLang="en-US" sz="1200" dirty="0">
                <a:solidFill>
                  <a:srgbClr val="898989"/>
                </a:solidFill>
                <a:latin typeface="Calibri" panose="020F0502020204030204" pitchFamily="34" charset="0"/>
              </a:rPr>
            </a:fld>
            <a:endParaRPr lang="zh-CN" altLang="en-US" sz="1200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6215063" cy="86836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 hasCustomPrompt="1"/>
          </p:nvPr>
        </p:nvSpPr>
        <p:spPr>
          <a:xfrm>
            <a:off x="457200" y="1500188"/>
            <a:ext cx="8229600" cy="4625975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单击图标添加表格</a:t>
            </a:r>
            <a:endParaRPr kumimoji="0" lang="zh-CN" altLang="en-US" sz="2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zh-CN" altLang="en-US" sz="1200" dirty="0">
                <a:solidFill>
                  <a:srgbClr val="898989"/>
                </a:solidFill>
                <a:latin typeface="Calibri" panose="020F0502020204030204" pitchFamily="34" charset="0"/>
              </a:rPr>
            </a:fld>
            <a:endParaRPr lang="zh-CN" altLang="en-US" sz="1200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zh-CN" altLang="en-US" sz="1200" dirty="0">
                <a:solidFill>
                  <a:srgbClr val="898989"/>
                </a:solidFill>
                <a:latin typeface="Calibri" panose="020F0502020204030204" pitchFamily="34" charset="0"/>
              </a:rPr>
            </a:fld>
            <a:endParaRPr lang="zh-CN" altLang="en-US" sz="1200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zh-CN" altLang="en-US" sz="1200" dirty="0">
                <a:solidFill>
                  <a:srgbClr val="898989"/>
                </a:solidFill>
                <a:latin typeface="Calibri" panose="020F0502020204030204" pitchFamily="34" charset="0"/>
              </a:rPr>
            </a:fld>
            <a:endParaRPr lang="zh-CN" altLang="en-US" sz="1200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zh-CN" altLang="en-US" sz="1200" dirty="0">
                <a:solidFill>
                  <a:srgbClr val="898989"/>
                </a:solidFill>
                <a:latin typeface="Calibri" panose="020F0502020204030204" pitchFamily="34" charset="0"/>
              </a:rPr>
            </a:fld>
            <a:endParaRPr lang="zh-CN" altLang="en-US" sz="1200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zh-CN" altLang="en-US" sz="1200" dirty="0">
                <a:solidFill>
                  <a:srgbClr val="898989"/>
                </a:solidFill>
                <a:latin typeface="Calibri" panose="020F0502020204030204" pitchFamily="34" charset="0"/>
              </a:rPr>
            </a:fld>
            <a:endParaRPr lang="zh-CN" altLang="en-US" sz="1200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zh-CN" altLang="en-US" sz="1200" dirty="0">
                <a:solidFill>
                  <a:srgbClr val="898989"/>
                </a:solidFill>
                <a:latin typeface="Calibri" panose="020F0502020204030204" pitchFamily="34" charset="0"/>
              </a:rPr>
            </a:fld>
            <a:endParaRPr lang="zh-CN" altLang="en-US" sz="1200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zh-CN" altLang="en-US" sz="1200" dirty="0">
                <a:solidFill>
                  <a:srgbClr val="898989"/>
                </a:solidFill>
                <a:latin typeface="Calibri" panose="020F0502020204030204" pitchFamily="34" charset="0"/>
              </a:rPr>
            </a:fld>
            <a:endParaRPr lang="zh-CN" altLang="en-US" sz="1200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zh-CN" altLang="en-US" sz="1200" dirty="0">
                <a:solidFill>
                  <a:srgbClr val="898989"/>
                </a:solidFill>
                <a:latin typeface="Calibri" panose="020F0502020204030204" pitchFamily="34" charset="0"/>
              </a:rPr>
            </a:fld>
            <a:endParaRPr lang="zh-CN" altLang="en-US" sz="1200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zh-CN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zh-CN" altLang="en-US" sz="1200" dirty="0">
                <a:solidFill>
                  <a:srgbClr val="898989"/>
                </a:solidFill>
                <a:latin typeface="Calibri" panose="020F0502020204030204" pitchFamily="34" charset="0"/>
              </a:rPr>
            </a:fld>
            <a:endParaRPr lang="zh-CN" altLang="en-US" sz="1200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image" Target="../media/image3.png"/><Relationship Id="rId14" Type="http://schemas.openxmlformats.org/officeDocument/2006/relationships/image" Target="../media/image2.png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white"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3" name="矩形 12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BFD8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7" name="标题占位符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6215063" cy="868362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</a:t>
            </a:r>
            <a:endParaRPr lang="zh-CN" altLang="en-US" dirty="0"/>
          </a:p>
        </p:txBody>
      </p:sp>
      <p:sp>
        <p:nvSpPr>
          <p:cNvPr id="1028" name="文本占位符 2"/>
          <p:cNvSpPr>
            <a:spLocks noGrp="1"/>
          </p:cNvSpPr>
          <p:nvPr>
            <p:ph type="body" idx="1"/>
          </p:nvPr>
        </p:nvSpPr>
        <p:spPr>
          <a:xfrm>
            <a:off x="457200" y="1500188"/>
            <a:ext cx="8229600" cy="462597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lvl="0" algn="r" eaLnBrk="1" hangingPunct="1"/>
            <a:fld id="{9A0DB2DC-4C9A-4742-B13C-FB6460FD3503}" type="slidenum">
              <a:rPr lang="zh-CN" altLang="en-US" sz="1200" dirty="0">
                <a:solidFill>
                  <a:srgbClr val="898989"/>
                </a:solidFill>
                <a:latin typeface="Calibri" panose="020F0502020204030204" pitchFamily="34" charset="0"/>
              </a:rPr>
            </a:fld>
            <a:endParaRPr lang="zh-CN" altLang="en-US" sz="1200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1032" name="Picture 2" descr="D:\花纹\儿童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929313" y="5548313"/>
            <a:ext cx="2973387" cy="11668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矩形 7"/>
          <p:cNvSpPr/>
          <p:nvPr/>
        </p:nvSpPr>
        <p:spPr>
          <a:xfrm>
            <a:off x="0" y="6719888"/>
            <a:ext cx="9144000" cy="138113"/>
          </a:xfrm>
          <a:prstGeom prst="rect">
            <a:avLst/>
          </a:prstGeom>
          <a:solidFill>
            <a:srgbClr val="095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34" name="Picture 5" descr="D:\花纹\1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189663" y="0"/>
            <a:ext cx="2954337" cy="200025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kern="1200">
          <a:solidFill>
            <a:srgbClr val="09532A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9532A"/>
          </a:solidFill>
          <a:latin typeface="微软雅黑" panose="020B0503020204020204" pitchFamily="34" charset="-122"/>
          <a:ea typeface="微软雅黑" panose="020B0503020204020204" pitchFamily="34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9532A"/>
          </a:solidFill>
          <a:latin typeface="微软雅黑" panose="020B0503020204020204" pitchFamily="34" charset="-122"/>
          <a:ea typeface="微软雅黑" panose="020B0503020204020204" pitchFamily="34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9532A"/>
          </a:solidFill>
          <a:latin typeface="微软雅黑" panose="020B0503020204020204" pitchFamily="34" charset="-122"/>
          <a:ea typeface="微软雅黑" panose="020B0503020204020204" pitchFamily="34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9532A"/>
          </a:solidFill>
          <a:latin typeface="微软雅黑" panose="020B0503020204020204" pitchFamily="34" charset="-122"/>
          <a:ea typeface="微软雅黑" panose="020B0503020204020204" pitchFamily="34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9532A"/>
          </a:solidFill>
          <a:latin typeface="微软雅黑" panose="020B0503020204020204" pitchFamily="34" charset="-122"/>
          <a:ea typeface="微软雅黑" panose="020B0503020204020204" pitchFamily="34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9532A"/>
          </a:solidFill>
          <a:latin typeface="微软雅黑" panose="020B0503020204020204" pitchFamily="34" charset="-122"/>
          <a:ea typeface="微软雅黑" panose="020B0503020204020204" pitchFamily="34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9532A"/>
          </a:solidFill>
          <a:latin typeface="微软雅黑" panose="020B0503020204020204" pitchFamily="34" charset="-122"/>
          <a:ea typeface="微软雅黑" panose="020B0503020204020204" pitchFamily="34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9532A"/>
          </a:solidFill>
          <a:latin typeface="微软雅黑" panose="020B0503020204020204" pitchFamily="34" charset="-122"/>
          <a:ea typeface="微软雅黑" panose="020B0503020204020204" pitchFamily="34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jpeg"/><Relationship Id="rId1" Type="http://schemas.openxmlformats.org/officeDocument/2006/relationships/hyperlink" Target="http://www.zcool.com.cn/img.html?src=/g/30/43/1243698588245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2.png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" name="组合 6"/>
          <p:cNvGrpSpPr/>
          <p:nvPr/>
        </p:nvGrpSpPr>
        <p:grpSpPr>
          <a:xfrm>
            <a:off x="433393" y="398940"/>
            <a:ext cx="5849865" cy="4024590"/>
            <a:chOff x="1285852" y="928670"/>
            <a:chExt cx="4786346" cy="107157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" name="圆角矩形 4"/>
            <p:cNvSpPr/>
            <p:nvPr/>
          </p:nvSpPr>
          <p:spPr>
            <a:xfrm>
              <a:off x="1285852" y="928670"/>
              <a:ext cx="4786346" cy="1071570"/>
            </a:xfrm>
            <a:prstGeom prst="roundRect">
              <a:avLst/>
            </a:prstGeom>
            <a:solidFill>
              <a:srgbClr val="D9E89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" name="圆角矩形 5"/>
            <p:cNvSpPr/>
            <p:nvPr/>
          </p:nvSpPr>
          <p:spPr>
            <a:xfrm>
              <a:off x="1428728" y="1035827"/>
              <a:ext cx="4500594" cy="857256"/>
            </a:xfrm>
            <a:prstGeom prst="roundRect">
              <a:avLst/>
            </a:prstGeom>
            <a:noFill/>
            <a:ln w="12700">
              <a:solidFill>
                <a:srgbClr val="0F59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075" name="标题 1"/>
          <p:cNvSpPr>
            <a:spLocks noGrp="1"/>
          </p:cNvSpPr>
          <p:nvPr>
            <p:ph type="ctrTitle"/>
          </p:nvPr>
        </p:nvSpPr>
        <p:spPr>
          <a:xfrm>
            <a:off x="900113" y="1052513"/>
            <a:ext cx="5111750" cy="1866900"/>
          </a:xfrm>
        </p:spPr>
        <p:txBody>
          <a:bodyPr vert="horz" wrap="square" lIns="91440" tIns="45720" rIns="91440" bIns="45720" anchor="ctr"/>
          <a:p>
            <a:r>
              <a:rPr lang="zh-CN" altLang="en-US" sz="4000" kern="1200" dirty="0">
                <a:latin typeface="仿宋" panose="02010609060101010101" charset="-122"/>
                <a:ea typeface="仿宋" panose="02010609060101010101" charset="-122"/>
                <a:cs typeface="+mj-cs"/>
              </a:rPr>
              <a:t>雨城区英语综合班</a:t>
            </a:r>
            <a:br>
              <a:rPr lang="en-US" altLang="zh-CN" sz="4000" kern="1200" dirty="0">
                <a:latin typeface="仿宋" panose="02010609060101010101" charset="-122"/>
                <a:ea typeface="仿宋" panose="02010609060101010101" charset="-122"/>
                <a:cs typeface="+mj-cs"/>
              </a:rPr>
            </a:br>
            <a:r>
              <a:rPr lang="zh-CN" altLang="en-US" sz="4000" kern="1200" dirty="0">
                <a:latin typeface="仿宋" panose="02010609060101010101" charset="-122"/>
                <a:ea typeface="仿宋" panose="02010609060101010101" charset="-122"/>
                <a:cs typeface="+mj-cs"/>
              </a:rPr>
              <a:t>学习简报   第</a:t>
            </a:r>
            <a:r>
              <a:rPr lang="en-US" altLang="zh-CN" sz="4000" kern="1200" dirty="0">
                <a:latin typeface="仿宋" panose="02010609060101010101" charset="-122"/>
                <a:ea typeface="仿宋" panose="02010609060101010101" charset="-122"/>
                <a:cs typeface="+mj-cs"/>
              </a:rPr>
              <a:t>1</a:t>
            </a:r>
            <a:r>
              <a:rPr lang="zh-CN" altLang="en-US" sz="4000" kern="1200" dirty="0">
                <a:latin typeface="仿宋" panose="02010609060101010101" charset="-122"/>
                <a:ea typeface="仿宋" panose="02010609060101010101" charset="-122"/>
                <a:cs typeface="+mj-cs"/>
              </a:rPr>
              <a:t>期</a:t>
            </a:r>
            <a:endParaRPr lang="en-US" altLang="zh-CN" sz="4000" kern="1200" dirty="0">
              <a:latin typeface="仿宋" panose="02010609060101010101" charset="-122"/>
              <a:ea typeface="仿宋" panose="02010609060101010101" charset="-122"/>
              <a:cs typeface="+mj-cs"/>
            </a:endParaRPr>
          </a:p>
        </p:txBody>
      </p:sp>
      <p:sp>
        <p:nvSpPr>
          <p:cNvPr id="3076" name="副标题 2"/>
          <p:cNvSpPr>
            <a:spLocks noGrp="1"/>
          </p:cNvSpPr>
          <p:nvPr>
            <p:ph type="subTitle" idx="1"/>
          </p:nvPr>
        </p:nvSpPr>
        <p:spPr>
          <a:xfrm>
            <a:off x="684213" y="2924175"/>
            <a:ext cx="5400675" cy="571500"/>
          </a:xfrm>
        </p:spPr>
        <p:txBody>
          <a:bodyPr vert="horz" wrap="square" lIns="91440" tIns="45720" rIns="91440" bIns="45720" numCol="1" anchor="t" anchorCtr="0" compatLnSpc="1">
            <a:normAutofit fontScale="90000"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953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主编：张玲    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953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2017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953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年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953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953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月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953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953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日</a:t>
            </a:r>
            <a:endParaRPr kumimoji="0" lang="zh-CN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953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7" name="Picture 2" descr="D:\花纹\天使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-1602448">
            <a:off x="179388" y="188913"/>
            <a:ext cx="930275" cy="9223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8" name="Picture 2" descr="D:\花纹\儿童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4767263"/>
            <a:ext cx="2786063" cy="109378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矩形 5"/>
          <p:cNvSpPr/>
          <p:nvPr/>
        </p:nvSpPr>
        <p:spPr>
          <a:xfrm>
            <a:off x="2411413" y="1557338"/>
            <a:ext cx="5910262" cy="13382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lnSpc>
                <a:spcPct val="150000"/>
              </a:lnSpc>
            </a:pP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只要您按照考核方案，针对目前您成绩中的薄弱项，及还未学习提交的项目，合理安排，及时积极提交作业和研修日志，参与论坛交流，定能步步为赢，取得好成绩。</a:t>
            </a:r>
            <a:endParaRPr lang="zh-CN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流程图: 终止 8"/>
          <p:cNvSpPr/>
          <p:nvPr/>
        </p:nvSpPr>
        <p:spPr>
          <a:xfrm>
            <a:off x="323850" y="1916113"/>
            <a:ext cx="2016125" cy="433388"/>
          </a:xfrm>
          <a:prstGeom prst="flowChartTerminator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8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寄语不合格学员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流程图: 终止 9"/>
          <p:cNvSpPr/>
          <p:nvPr/>
        </p:nvSpPr>
        <p:spPr>
          <a:xfrm>
            <a:off x="250825" y="3933825"/>
            <a:ext cx="2017713" cy="431800"/>
          </a:xfrm>
          <a:prstGeom prst="flowChartTerminator">
            <a:avLst/>
          </a:prstGeom>
          <a:solidFill>
            <a:srgbClr val="09532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8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寄语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已</a:t>
            </a:r>
            <a:r>
              <a:rPr kumimoji="0" lang="zh-CN" altLang="zh-CN" sz="18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合格学员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293" name="矩形 10"/>
          <p:cNvSpPr/>
          <p:nvPr/>
        </p:nvSpPr>
        <p:spPr>
          <a:xfrm>
            <a:off x="2411413" y="3500438"/>
            <a:ext cx="5946775" cy="13382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lnSpc>
                <a:spcPct val="150000"/>
              </a:lnSpc>
            </a:pP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虽然目前您的成绩已经合格，但为了我们整体的学习率和合格率，我们的分数是否还可以再高点呢，那么，也请您结合考核方案，继续努力，争取大家都能是百分。</a:t>
            </a:r>
            <a:endParaRPr lang="zh-CN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Sound"/>
          <p:cNvSpPr>
            <a:spLocks noEditPoints="1" noChangeArrowheads="1"/>
          </p:cNvSpPr>
          <p:nvPr/>
        </p:nvSpPr>
        <p:spPr bwMode="auto">
          <a:xfrm rot="840000">
            <a:off x="103188" y="138113"/>
            <a:ext cx="1263650" cy="1004888"/>
          </a:xfrm>
          <a:custGeom>
            <a:avLst/>
            <a:gdLst>
              <a:gd name="T0" fmla="*/ 11164 w 21600"/>
              <a:gd name="T1" fmla="*/ 21159 h 21600"/>
              <a:gd name="T2" fmla="*/ 11164 w 21600"/>
              <a:gd name="T3" fmla="*/ 0 h 21600"/>
              <a:gd name="T4" fmla="*/ 0 w 21600"/>
              <a:gd name="T5" fmla="*/ 10800 h 21600"/>
              <a:gd name="T6" fmla="*/ 21600 w 21600"/>
              <a:gd name="T7" fmla="*/ 10800 h 21600"/>
              <a:gd name="T8" fmla="*/ 761 w 21600"/>
              <a:gd name="T9" fmla="*/ 22454 h 21600"/>
              <a:gd name="T10" fmla="*/ 21069 w 21600"/>
              <a:gd name="T11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7273"/>
                </a:moveTo>
                <a:lnTo>
                  <a:pt x="5824" y="7273"/>
                </a:lnTo>
                <a:lnTo>
                  <a:pt x="11164" y="0"/>
                </a:lnTo>
                <a:lnTo>
                  <a:pt x="11164" y="21159"/>
                </a:lnTo>
                <a:lnTo>
                  <a:pt x="5824" y="13885"/>
                </a:lnTo>
                <a:lnTo>
                  <a:pt x="0" y="13885"/>
                </a:lnTo>
                <a:lnTo>
                  <a:pt x="0" y="7273"/>
                </a:lnTo>
                <a:close/>
              </a:path>
              <a:path w="21600" h="21600">
                <a:moveTo>
                  <a:pt x="13024" y="7273"/>
                </a:moveTo>
                <a:lnTo>
                  <a:pt x="13591" y="6722"/>
                </a:lnTo>
                <a:lnTo>
                  <a:pt x="13833" y="7548"/>
                </a:lnTo>
                <a:lnTo>
                  <a:pt x="14076" y="8485"/>
                </a:lnTo>
                <a:lnTo>
                  <a:pt x="14157" y="9367"/>
                </a:lnTo>
                <a:lnTo>
                  <a:pt x="14197" y="10524"/>
                </a:lnTo>
                <a:lnTo>
                  <a:pt x="14197" y="11406"/>
                </a:lnTo>
                <a:lnTo>
                  <a:pt x="14116" y="12012"/>
                </a:lnTo>
                <a:lnTo>
                  <a:pt x="13995" y="12728"/>
                </a:lnTo>
                <a:lnTo>
                  <a:pt x="13833" y="13444"/>
                </a:lnTo>
                <a:lnTo>
                  <a:pt x="13712" y="14106"/>
                </a:lnTo>
                <a:lnTo>
                  <a:pt x="13591" y="14546"/>
                </a:lnTo>
                <a:lnTo>
                  <a:pt x="13065" y="13885"/>
                </a:lnTo>
                <a:lnTo>
                  <a:pt x="13307" y="12893"/>
                </a:lnTo>
                <a:lnTo>
                  <a:pt x="13469" y="11791"/>
                </a:lnTo>
                <a:lnTo>
                  <a:pt x="13550" y="10910"/>
                </a:lnTo>
                <a:lnTo>
                  <a:pt x="13591" y="10138"/>
                </a:lnTo>
                <a:lnTo>
                  <a:pt x="13469" y="9367"/>
                </a:lnTo>
                <a:lnTo>
                  <a:pt x="13388" y="8595"/>
                </a:lnTo>
                <a:lnTo>
                  <a:pt x="13267" y="7934"/>
                </a:lnTo>
                <a:lnTo>
                  <a:pt x="13024" y="7273"/>
                </a:lnTo>
                <a:close/>
              </a:path>
              <a:path w="21600" h="21600">
                <a:moveTo>
                  <a:pt x="16382" y="3967"/>
                </a:moveTo>
                <a:lnTo>
                  <a:pt x="16786" y="5179"/>
                </a:lnTo>
                <a:lnTo>
                  <a:pt x="17150" y="6612"/>
                </a:lnTo>
                <a:lnTo>
                  <a:pt x="17474" y="8651"/>
                </a:lnTo>
                <a:lnTo>
                  <a:pt x="17595" y="9753"/>
                </a:lnTo>
                <a:lnTo>
                  <a:pt x="17635" y="12012"/>
                </a:lnTo>
                <a:lnTo>
                  <a:pt x="17393" y="13665"/>
                </a:lnTo>
                <a:lnTo>
                  <a:pt x="17150" y="15208"/>
                </a:lnTo>
                <a:lnTo>
                  <a:pt x="16786" y="16310"/>
                </a:lnTo>
                <a:lnTo>
                  <a:pt x="16341" y="17687"/>
                </a:lnTo>
                <a:lnTo>
                  <a:pt x="15815" y="17081"/>
                </a:lnTo>
                <a:lnTo>
                  <a:pt x="16503" y="14602"/>
                </a:lnTo>
                <a:lnTo>
                  <a:pt x="16786" y="13169"/>
                </a:lnTo>
                <a:lnTo>
                  <a:pt x="16867" y="12012"/>
                </a:lnTo>
                <a:lnTo>
                  <a:pt x="16867" y="9642"/>
                </a:lnTo>
                <a:lnTo>
                  <a:pt x="16705" y="7989"/>
                </a:lnTo>
                <a:lnTo>
                  <a:pt x="16422" y="6612"/>
                </a:lnTo>
                <a:lnTo>
                  <a:pt x="16220" y="5675"/>
                </a:lnTo>
                <a:lnTo>
                  <a:pt x="15856" y="4518"/>
                </a:lnTo>
                <a:lnTo>
                  <a:pt x="16382" y="3967"/>
                </a:lnTo>
                <a:close/>
              </a:path>
              <a:path w="21600" h="21600">
                <a:moveTo>
                  <a:pt x="18889" y="1377"/>
                </a:moveTo>
                <a:lnTo>
                  <a:pt x="19415" y="826"/>
                </a:lnTo>
                <a:lnTo>
                  <a:pt x="20194" y="2576"/>
                </a:lnTo>
                <a:lnTo>
                  <a:pt x="20831" y="4683"/>
                </a:lnTo>
                <a:lnTo>
                  <a:pt x="21357" y="7204"/>
                </a:lnTo>
                <a:lnTo>
                  <a:pt x="21650" y="9450"/>
                </a:lnTo>
                <a:lnTo>
                  <a:pt x="21600" y="12301"/>
                </a:lnTo>
                <a:lnTo>
                  <a:pt x="21215" y="15938"/>
                </a:lnTo>
                <a:lnTo>
                  <a:pt x="20629" y="18348"/>
                </a:lnTo>
                <a:lnTo>
                  <a:pt x="19415" y="21655"/>
                </a:lnTo>
                <a:lnTo>
                  <a:pt x="18889" y="21159"/>
                </a:lnTo>
                <a:lnTo>
                  <a:pt x="19901" y="18404"/>
                </a:lnTo>
                <a:lnTo>
                  <a:pt x="20467" y="15593"/>
                </a:lnTo>
                <a:lnTo>
                  <a:pt x="20791" y="12342"/>
                </a:lnTo>
                <a:lnTo>
                  <a:pt x="20871" y="9532"/>
                </a:lnTo>
                <a:lnTo>
                  <a:pt x="20629" y="7411"/>
                </a:lnTo>
                <a:lnTo>
                  <a:pt x="20062" y="4628"/>
                </a:lnTo>
                <a:lnTo>
                  <a:pt x="19415" y="2810"/>
                </a:lnTo>
                <a:lnTo>
                  <a:pt x="18889" y="1377"/>
                </a:lnTo>
                <a:close/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295" name="标题 1"/>
          <p:cNvSpPr>
            <a:spLocks noGrp="1"/>
          </p:cNvSpPr>
          <p:nvPr>
            <p:ph type="title"/>
          </p:nvPr>
        </p:nvSpPr>
        <p:spPr>
          <a:xfrm>
            <a:off x="1835150" y="260350"/>
            <a:ext cx="6215063" cy="868363"/>
          </a:xfrm>
        </p:spPr>
        <p:txBody>
          <a:bodyPr vert="horz" wrap="square" lIns="91440" tIns="45720" rIns="91440" bIns="45720" anchor="ctr"/>
          <a:p>
            <a:r>
              <a:rPr lang="zh-CN" altLang="en-US" sz="6000" b="1" dirty="0"/>
              <a:t>温馨提示</a:t>
            </a:r>
            <a:endParaRPr lang="zh-CN" altLang="en-US" sz="60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" name="组合 5"/>
          <p:cNvGrpSpPr/>
          <p:nvPr/>
        </p:nvGrpSpPr>
        <p:grpSpPr>
          <a:xfrm>
            <a:off x="785786" y="4018744"/>
            <a:ext cx="3643338" cy="1714512"/>
            <a:chOff x="1285852" y="928670"/>
            <a:chExt cx="4786346" cy="107157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" name="圆角矩形 6"/>
            <p:cNvSpPr/>
            <p:nvPr/>
          </p:nvSpPr>
          <p:spPr>
            <a:xfrm>
              <a:off x="1285852" y="928670"/>
              <a:ext cx="4786346" cy="1071570"/>
            </a:xfrm>
            <a:prstGeom prst="roundRect">
              <a:avLst/>
            </a:prstGeom>
            <a:solidFill>
              <a:srgbClr val="D9E89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圆角矩形 7"/>
            <p:cNvSpPr/>
            <p:nvPr/>
          </p:nvSpPr>
          <p:spPr>
            <a:xfrm>
              <a:off x="1428728" y="1035827"/>
              <a:ext cx="4500594" cy="857256"/>
            </a:xfrm>
            <a:prstGeom prst="roundRect">
              <a:avLst/>
            </a:prstGeom>
            <a:noFill/>
            <a:ln w="12700">
              <a:solidFill>
                <a:srgbClr val="0F59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" name="标题 2"/>
          <p:cNvSpPr>
            <a:spLocks noGrp="1"/>
          </p:cNvSpPr>
          <p:nvPr>
            <p:ph type="ctrTitle"/>
          </p:nvPr>
        </p:nvSpPr>
        <p:spPr bwMode="auto">
          <a:xfrm>
            <a:off x="971600" y="4437112"/>
            <a:ext cx="3071834" cy="785818"/>
          </a:xfrm>
          <a:ln>
            <a:miter lim="800000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wrap="square" lIns="91440" tIns="45720" rIns="91440" bIns="45720" numCol="1" rtlCol="0" anchor="ctr" anchorCtr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800" b="1" i="0" u="none" strike="noStrike" kern="1200" cap="none" spc="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Thanks!</a:t>
            </a:r>
            <a:endParaRPr kumimoji="0" lang="zh-CN" altLang="en-US" sz="4800" b="1" i="0" u="none" strike="noStrike" kern="1200" cap="none" spc="0" normalizeH="0" baseline="0" noProof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pic>
        <p:nvPicPr>
          <p:cNvPr id="13316" name="Picture 4" descr="喜庆节日图标矢量素材">
            <a:hlinkClick r:id="rId1" tooltip="点击放大图片"/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8005" t="48640" r="896" b="33696"/>
          <a:stretch>
            <a:fillRect/>
          </a:stretch>
        </p:blipFill>
        <p:spPr>
          <a:xfrm>
            <a:off x="428625" y="3517900"/>
            <a:ext cx="1158875" cy="10509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7" name="Text Box 3"/>
          <p:cNvSpPr txBox="1"/>
          <p:nvPr/>
        </p:nvSpPr>
        <p:spPr>
          <a:xfrm>
            <a:off x="180975" y="620713"/>
            <a:ext cx="8278813" cy="28956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lnSpc>
                <a:spcPct val="20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地不耕种，再肥沃也长不出果实；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eaLnBrk="1" hangingPunct="1">
              <a:lnSpc>
                <a:spcPct val="20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人不学习，再聪明也目不识丁！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eaLnBrk="1" hangingPunct="1">
              <a:lnSpc>
                <a:spcPct val="200000"/>
              </a:lnSpc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辛苦了！ </a:t>
            </a:r>
            <a:r>
              <a:rPr lang="zh-CN" altLang="en-US" sz="4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	</a:t>
            </a:r>
            <a:endParaRPr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Rectangle 8"/>
          <p:cNvSpPr txBox="1"/>
          <p:nvPr/>
        </p:nvSpPr>
        <p:spPr>
          <a:xfrm>
            <a:off x="457200" y="1268413"/>
            <a:ext cx="8229600" cy="48577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lvl="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zh-CN" altLang="en-US" sz="4400" b="1" dirty="0">
                <a:solidFill>
                  <a:srgbClr val="CC009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本期导读</a:t>
            </a:r>
            <a:endParaRPr lang="en-US" altLang="zh-CN" sz="4400" b="1" dirty="0">
              <a:solidFill>
                <a:srgbClr val="CC009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lvl="0" indent="-342900" eaLnBrk="0" hangingPunct="0">
              <a:spcBef>
                <a:spcPct val="20000"/>
              </a:spcBef>
            </a:pPr>
            <a:endParaRPr lang="zh-CN" altLang="en-US" sz="4400" b="1" dirty="0">
              <a:solidFill>
                <a:srgbClr val="CC009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lvl="0" indent="-342900" algn="ctr"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zh-CN" altLang="en-US" sz="4000" b="1" dirty="0">
                <a:solidFill>
                  <a:srgbClr val="0066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卷首寄语    优秀之星 </a:t>
            </a:r>
            <a:endParaRPr lang="zh-CN" altLang="en-US" sz="4000" b="1" dirty="0">
              <a:solidFill>
                <a:srgbClr val="0066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lvl="0" indent="-342900" algn="ctr"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zh-CN" altLang="en-US" sz="4000" b="1" dirty="0">
                <a:solidFill>
                  <a:srgbClr val="0066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班级之星    精彩案例</a:t>
            </a:r>
            <a:endParaRPr lang="en-US" altLang="zh-CN" sz="4000" b="1" dirty="0">
              <a:solidFill>
                <a:srgbClr val="0066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lvl="0" indent="-342900" algn="ctr"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zh-CN" altLang="en-US" sz="4000" b="1" dirty="0">
                <a:solidFill>
                  <a:srgbClr val="0066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我的感悟     温馨提示 </a:t>
            </a:r>
            <a:endParaRPr lang="zh-CN" altLang="en-US" sz="4000" b="1" dirty="0">
              <a:solidFill>
                <a:srgbClr val="0066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r>
              <a:rPr lang="zh-CN" altLang="en-US" sz="6000" b="1" dirty="0"/>
              <a:t>卷首寄语</a:t>
            </a:r>
            <a:endParaRPr lang="zh-CN" altLang="en-US" sz="6000" b="1" dirty="0"/>
          </a:p>
        </p:txBody>
      </p:sp>
      <p:grpSp>
        <p:nvGrpSpPr>
          <p:cNvPr id="5123" name="组合 38"/>
          <p:cNvGrpSpPr/>
          <p:nvPr/>
        </p:nvGrpSpPr>
        <p:grpSpPr>
          <a:xfrm>
            <a:off x="1116013" y="1412875"/>
            <a:ext cx="7770812" cy="5097463"/>
            <a:chOff x="1132037" y="1617493"/>
            <a:chExt cx="7771177" cy="5097655"/>
          </a:xfrm>
        </p:grpSpPr>
        <p:grpSp>
          <p:nvGrpSpPr>
            <p:cNvPr id="5125" name="组合 18"/>
            <p:cNvGrpSpPr/>
            <p:nvPr/>
          </p:nvGrpSpPr>
          <p:grpSpPr>
            <a:xfrm>
              <a:off x="1142976" y="1857364"/>
              <a:ext cx="6715172" cy="4143404"/>
              <a:chOff x="1285852" y="928670"/>
              <a:chExt cx="4786346" cy="1071570"/>
            </a:xfrm>
          </p:grpSpPr>
          <p:sp>
            <p:nvSpPr>
              <p:cNvPr id="20" name="圆角矩形 19"/>
              <p:cNvSpPr/>
              <p:nvPr/>
            </p:nvSpPr>
            <p:spPr>
              <a:xfrm>
                <a:off x="1285976" y="928631"/>
                <a:ext cx="4786537" cy="1071603"/>
              </a:xfrm>
              <a:prstGeom prst="roundRect">
                <a:avLst/>
              </a:prstGeom>
              <a:solidFill>
                <a:srgbClr val="D9E89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1" name="圆角矩形 20"/>
              <p:cNvSpPr/>
              <p:nvPr/>
            </p:nvSpPr>
            <p:spPr>
              <a:xfrm>
                <a:off x="1428554" y="984059"/>
                <a:ext cx="4501382" cy="960747"/>
              </a:xfrm>
              <a:prstGeom prst="roundRect">
                <a:avLst/>
              </a:prstGeom>
              <a:noFill/>
              <a:ln w="12700">
                <a:solidFill>
                  <a:srgbClr val="0F592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pic>
          <p:nvPicPr>
            <p:cNvPr id="5126" name="Picture 2" descr="D:\花纹\天使.png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 rot="443539" flipH="1">
              <a:off x="1132037" y="1617493"/>
              <a:ext cx="786874" cy="90878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5127" name="Picture 2" descr="D:\花纹\儿童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929322" y="5548178"/>
              <a:ext cx="2973892" cy="1166970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5124" name="Rectangle 22"/>
          <p:cNvSpPr/>
          <p:nvPr/>
        </p:nvSpPr>
        <p:spPr>
          <a:xfrm>
            <a:off x="1908175" y="1834198"/>
            <a:ext cx="5245100" cy="406908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lvl="0" eaLnBrk="0" hangingPunct="0"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俗话说：读史使人明智,读诗使人灵秀,数学使人周密,自然哲学使人精邃,伦理学使人庄重,逻辑修辞学使人善辩。遨游学海，跋涉书山，知识上的满足给我们快乐；山重水复，曲径通幽，破解难题的柳暗花明给我们快乐；思想境界上的不断开阔，心灵上的不断净化给我们快乐。知识能够塑造一个人的性格，而学习恰恰能够使人获得更多的知识，可见学习尤为重要。只要我们不辞劳苦，敢于面对学习中的困难，你会发现，学习中自有情趣，更有快乐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eaLnBrk="0" hangingPunct="0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1" name="WordArt 424"/>
          <p:cNvSpPr>
            <a:spLocks noTextEdit="1"/>
          </p:cNvSpPr>
          <p:nvPr/>
        </p:nvSpPr>
        <p:spPr>
          <a:xfrm>
            <a:off x="3275965" y="1216660"/>
            <a:ext cx="2519363" cy="935038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  <a:normAutofit/>
            <a:scene3d>
              <a:camera prst="legacyPerspectiveFront">
                <a:rot lat="2052000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p>
            <a:pPr algn="ctr"/>
            <a:r>
              <a:rPr lang="zh-CN" altLang="en-US" sz="3600" b="1"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  <a:tileRect/>
                </a:gradFill>
                <a:latin typeface="宋体" panose="02010600030101010101" pitchFamily="2" charset="-122"/>
                <a:ea typeface="宋体" panose="02010600030101010101" pitchFamily="2" charset="-122"/>
              </a:rPr>
              <a:t>优秀之星</a:t>
            </a:r>
            <a:endParaRPr lang="zh-CN" altLang="en-US" sz="3600" b="1"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  <a:tileRect/>
              </a:gra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73050" y="2286000"/>
            <a:ext cx="8526145" cy="34442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 b="1"/>
              <a:t>通过一段时间的学习，我们班取得了比较好的成绩，现将各老师的成绩情况公布如下，并真诚的对你们说声：“辛苦了！” </a:t>
            </a:r>
            <a:endParaRPr lang="en-US" altLang="zh-CN" sz="2000" b="1"/>
          </a:p>
          <a:p>
            <a:r>
              <a:rPr lang="en-US" altLang="zh-CN" sz="2000" b="1"/>
              <a:t>90分以上的老师有：</a:t>
            </a:r>
            <a:r>
              <a:rPr lang="zh-CN" altLang="en-US" sz="2000" b="1"/>
              <a:t>邱军 李巧丽 周航 尹卫清 马晓娟 付雷洁 张毅媚 郭珊 李燕</a:t>
            </a:r>
            <a:endParaRPr lang="en-US" altLang="zh-CN" sz="2000" b="1"/>
          </a:p>
          <a:p>
            <a:r>
              <a:rPr lang="en-US" altLang="zh-CN" sz="2000" b="1"/>
              <a:t>80分以上的老师有：</a:t>
            </a:r>
            <a:r>
              <a:rPr lang="zh-CN" altLang="en-US" sz="2000" b="1"/>
              <a:t>周娟 毛贵兰 林华 徐明琼 曹立言 袁世键 王德琼</a:t>
            </a:r>
            <a:endParaRPr lang="zh-CN" altLang="en-US" sz="2000" b="1"/>
          </a:p>
          <a:p>
            <a:pPr algn="l">
              <a:buNone/>
            </a:pPr>
            <a:r>
              <a:rPr lang="en-US" altLang="zh-CN" sz="2000" b="1"/>
              <a:t>70分以上的老师有：</a:t>
            </a:r>
            <a:r>
              <a:rPr lang="zh-CN" altLang="en-US" sz="2000" b="1"/>
              <a:t>王芮曦 陈丹 刘博 彭明燕</a:t>
            </a:r>
            <a:endParaRPr lang="en-US" altLang="zh-CN" sz="2000" b="1">
              <a:cs typeface="+mn-ea"/>
            </a:endParaRPr>
          </a:p>
          <a:p>
            <a:r>
              <a:rPr lang="en-US" altLang="zh-CN" sz="2000" b="1"/>
              <a:t>60分以上的老师有：</a:t>
            </a:r>
            <a:r>
              <a:rPr lang="zh-CN" altLang="en-US" sz="2000" b="1"/>
              <a:t>冯运强 吕静 杨丽燕 </a:t>
            </a:r>
            <a:endParaRPr lang="zh-CN" altLang="en-US" sz="2000" b="1"/>
          </a:p>
          <a:p>
            <a:pPr algn="l">
              <a:buNone/>
            </a:pPr>
            <a:r>
              <a:rPr lang="en-US" altLang="zh-CN" sz="2000" b="1"/>
              <a:t>祝贺以上的老师都取得了合格的成绩！我们</a:t>
            </a:r>
            <a:r>
              <a:rPr lang="zh-CN" altLang="en-US" sz="2000" b="1"/>
              <a:t>英语综合</a:t>
            </a:r>
            <a:r>
              <a:rPr lang="en-US" altLang="zh-CN" sz="2000" b="1"/>
              <a:t>班一共有学员43名，成绩达到合格的有23名，合格率达到53.4%</a:t>
            </a:r>
            <a:r>
              <a:rPr lang="zh-CN" altLang="en-US" sz="2000" b="1"/>
              <a:t>，</a:t>
            </a:r>
            <a:r>
              <a:rPr lang="en-US" altLang="zh-CN" sz="2000" b="1">
                <a:sym typeface="+mn-ea"/>
              </a:rPr>
              <a:t>还有20名老师</a:t>
            </a:r>
            <a:r>
              <a:rPr lang="en-US" altLang="zh-CN" sz="2000" b="1">
                <a:cs typeface="+mn-ea"/>
                <a:sym typeface="+mn-ea"/>
              </a:rPr>
              <a:t>成绩</a:t>
            </a:r>
            <a:r>
              <a:rPr lang="zh-CN" altLang="en-US" sz="2000" b="1">
                <a:cs typeface="+mn-ea"/>
                <a:sym typeface="+mn-ea"/>
              </a:rPr>
              <a:t>还</a:t>
            </a:r>
            <a:r>
              <a:rPr lang="en-US" altLang="zh-CN" sz="2000" b="1">
                <a:cs typeface="+mn-ea"/>
                <a:sym typeface="+mn-ea"/>
              </a:rPr>
              <a:t>没有达到合格线，尤其是还有7位老师还没有开始学习。培训时间即将结束，老师们要抓紧最后的时间，加油哦！</a:t>
            </a:r>
            <a:r>
              <a:rPr lang="en-US" altLang="zh-CN" sz="2000" b="1"/>
              <a:t>期待你们的表现！</a:t>
            </a:r>
            <a:endParaRPr lang="en-US" altLang="zh-CN" sz="2000" b="1"/>
          </a:p>
        </p:txBody>
      </p:sp>
      <p:sp>
        <p:nvSpPr>
          <p:cNvPr id="3" name="标题 2"/>
          <p:cNvSpPr/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标题 1"/>
          <p:cNvSpPr>
            <a:spLocks noGrp="1"/>
          </p:cNvSpPr>
          <p:nvPr>
            <p:ph type="title"/>
          </p:nvPr>
        </p:nvSpPr>
        <p:spPr>
          <a:xfrm>
            <a:off x="179388" y="214313"/>
            <a:ext cx="6985000" cy="868362"/>
          </a:xfrm>
        </p:spPr>
        <p:txBody>
          <a:bodyPr vert="horz" wrap="square" lIns="91440" tIns="45720" rIns="91440" bIns="45720" anchor="ctr"/>
          <a:p>
            <a:r>
              <a:rPr lang="zh-CN" altLang="en-US" b="1" dirty="0"/>
              <a:t>学员阶段考核成绩合格学员名单（部分）</a:t>
            </a:r>
            <a:br>
              <a:rPr lang="zh-CN" altLang="en-US" dirty="0"/>
            </a:br>
            <a:r>
              <a:rPr lang="zh-CN" altLang="en-US" sz="2400" dirty="0"/>
              <a:t>（截止</a:t>
            </a:r>
            <a:r>
              <a:rPr lang="en-US" altLang="zh-CN" sz="2400" dirty="0"/>
              <a:t>2017</a:t>
            </a:r>
            <a:r>
              <a:rPr lang="zh-CN" altLang="en-US" sz="2400" dirty="0"/>
              <a:t>年</a:t>
            </a:r>
            <a:r>
              <a:rPr lang="en-US" altLang="zh-CN" sz="2400" dirty="0"/>
              <a:t>4</a:t>
            </a:r>
            <a:r>
              <a:rPr lang="zh-CN" altLang="en-US" sz="2400" dirty="0"/>
              <a:t>月</a:t>
            </a:r>
            <a:r>
              <a:rPr lang="en-US" altLang="zh-CN" sz="2400" dirty="0"/>
              <a:t>20</a:t>
            </a:r>
            <a:r>
              <a:rPr lang="zh-CN" altLang="en-US" sz="2400" dirty="0"/>
              <a:t>日</a:t>
            </a:r>
            <a:r>
              <a:rPr lang="en-US" altLang="zh-CN" sz="2400" dirty="0"/>
              <a:t>12:00</a:t>
            </a:r>
            <a:r>
              <a:rPr lang="zh-CN" altLang="en-US" sz="2400" dirty="0"/>
              <a:t>时）</a:t>
            </a:r>
            <a:endParaRPr lang="zh-CN" altLang="en-US" sz="2400" dirty="0"/>
          </a:p>
        </p:txBody>
      </p:sp>
      <p:sp>
        <p:nvSpPr>
          <p:cNvPr id="7171" name="WordArt 424"/>
          <p:cNvSpPr>
            <a:spLocks noTextEdit="1"/>
          </p:cNvSpPr>
          <p:nvPr/>
        </p:nvSpPr>
        <p:spPr>
          <a:xfrm>
            <a:off x="3276600" y="1196975"/>
            <a:ext cx="2519363" cy="935038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  <a:normAutofit/>
            <a:scene3d>
              <a:camera prst="legacyPerspectiveFront">
                <a:rot lat="2052000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p>
            <a:pPr algn="ctr"/>
            <a:r>
              <a:rPr lang="zh-CN" altLang="en-US" sz="3600" b="1"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  <a:tileRect/>
                </a:gradFill>
                <a:latin typeface="宋体" panose="02010600030101010101" pitchFamily="2" charset="-122"/>
                <a:ea typeface="宋体" panose="02010600030101010101" pitchFamily="2" charset="-122"/>
              </a:rPr>
              <a:t>喜讯</a:t>
            </a:r>
            <a:endParaRPr lang="zh-CN" altLang="en-US" sz="3600" b="1"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  <a:tileRect/>
              </a:gra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30434" name="Group 1762"/>
          <p:cNvGraphicFramePr>
            <a:graphicFrameLocks noGrp="1"/>
          </p:cNvGraphicFramePr>
          <p:nvPr/>
        </p:nvGraphicFramePr>
        <p:xfrm>
          <a:off x="323850" y="2133600"/>
          <a:ext cx="8568690" cy="4288155"/>
        </p:xfrm>
        <a:graphic>
          <a:graphicData uri="http://schemas.openxmlformats.org/drawingml/2006/table">
            <a:tbl>
              <a:tblPr/>
              <a:tblGrid>
                <a:gridCol w="1114425"/>
                <a:gridCol w="1471522"/>
                <a:gridCol w="1293335"/>
                <a:gridCol w="952070"/>
                <a:gridCol w="730997"/>
                <a:gridCol w="995680"/>
                <a:gridCol w="980772"/>
                <a:gridCol w="1029829"/>
              </a:tblGrid>
              <a:tr h="34777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姓 名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研修日志评论数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algn="ctr" defTabSz="914400" rtl="0" eaLnBrk="0" fontAlgn="base" latinLnBrk="0" hangingPunct="0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论坛研讨数</a:t>
                      </a:r>
                      <a:endParaRPr kumimoji="0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作业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algn="ctr" defTabSz="914400" rtl="0" eaLnBrk="0" fontAlgn="base" latinLnBrk="0" hangingPunct="0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论坛评论数</a:t>
                      </a:r>
                      <a:endParaRPr kumimoji="0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algn="ctr" defTabSz="914400" rtl="0" eaLnBrk="0" fontAlgn="base" latinLnBrk="0" hangingPunct="0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研修计划评论数</a:t>
                      </a:r>
                      <a:endParaRPr kumimoji="0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总学习时间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成绩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32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邱军</a:t>
                      </a:r>
                      <a:endParaRPr kumimoji="0" lang="zh-CN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</a:t>
                      </a:r>
                      <a:endParaRPr kumimoji="0" lang="en-US" altLang="zh-CN" sz="1600" b="0" i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</a:t>
                      </a:r>
                      <a:endParaRPr kumimoji="0" lang="en-US" altLang="zh-CN" sz="1600" b="0" i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</a:t>
                      </a:r>
                      <a:endParaRPr kumimoji="0" lang="en-US" altLang="zh-CN" sz="1600" b="0" i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15</a:t>
                      </a:r>
                      <a:endParaRPr kumimoji="0" lang="en-US" altLang="zh-CN" sz="1600" b="0" i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0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1032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96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19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李巧丽</a:t>
                      </a:r>
                      <a:endParaRPr kumimoji="0" lang="zh-CN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</a:t>
                      </a:r>
                      <a:endParaRPr kumimoji="0" lang="en-US" altLang="zh-CN" sz="1600" b="0" i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14</a:t>
                      </a:r>
                      <a:endParaRPr kumimoji="0" lang="en-US" altLang="zh-CN" sz="1600" b="0" i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0</a:t>
                      </a:r>
                      <a:endParaRPr kumimoji="0" lang="en-US" altLang="zh-CN" sz="1600" b="0" i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1003</a:t>
                      </a:r>
                      <a:endParaRPr kumimoji="0" lang="en-US" altLang="zh-CN" sz="1600" b="0" i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96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32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王维超</a:t>
                      </a:r>
                      <a:endParaRPr kumimoji="0" lang="zh-CN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0</a:t>
                      </a:r>
                      <a:endParaRPr kumimoji="0" lang="en-US" altLang="zh-CN" sz="1600" b="0" i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12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66</a:t>
                      </a:r>
                      <a:endParaRPr kumimoji="0" lang="en-US" altLang="zh-CN" sz="1600" b="0" i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62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32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袁世键</a:t>
                      </a:r>
                      <a:endParaRPr kumimoji="0" lang="zh-CN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7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0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1183</a:t>
                      </a:r>
                      <a:endParaRPr kumimoji="0" lang="en-US" altLang="zh-CN" sz="1600" b="0" i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85.5</a:t>
                      </a:r>
                      <a:endParaRPr kumimoji="0" lang="en-US" altLang="zh-CN" sz="1600" b="0" i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32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周航</a:t>
                      </a:r>
                      <a:endParaRPr kumimoji="0" lang="zh-CN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11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7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7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0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1042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96</a:t>
                      </a:r>
                      <a:endParaRPr kumimoji="0" lang="en-US" altLang="zh-CN" sz="1600" b="0" i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32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吕静</a:t>
                      </a:r>
                      <a:endParaRPr kumimoji="0" lang="zh-CN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7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14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0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181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64</a:t>
                      </a:r>
                      <a:endParaRPr kumimoji="0" lang="en-US" altLang="zh-CN" sz="1600" b="0" i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32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何声慧</a:t>
                      </a:r>
                      <a:endParaRPr kumimoji="0" lang="zh-CN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0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10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1021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96</a:t>
                      </a:r>
                      <a:endParaRPr kumimoji="0" lang="en-US" altLang="zh-CN" sz="1600" b="0" i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32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徐秀英</a:t>
                      </a:r>
                      <a:endParaRPr kumimoji="0" lang="zh-CN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0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0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1019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91.5</a:t>
                      </a:r>
                      <a:endParaRPr kumimoji="0" lang="en-US" altLang="zh-CN" sz="1600" b="0" i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32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彭明艳</a:t>
                      </a:r>
                      <a:endParaRPr kumimoji="0" lang="zh-CN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1014</a:t>
                      </a:r>
                      <a:endParaRPr kumimoji="0" lang="en-US" altLang="zh-CN" sz="1600" b="0" i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i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78</a:t>
                      </a:r>
                      <a:endParaRPr kumimoji="0" lang="en-US" altLang="zh-CN" sz="1600" b="0" i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Rectangle 2"/>
          <p:cNvSpPr>
            <a:spLocks noGrp="1"/>
          </p:cNvSpPr>
          <p:nvPr>
            <p:ph type="title"/>
          </p:nvPr>
        </p:nvSpPr>
        <p:spPr>
          <a:xfrm>
            <a:off x="428625" y="214313"/>
            <a:ext cx="3351213" cy="868362"/>
          </a:xfrm>
        </p:spPr>
        <p:txBody>
          <a:bodyPr vert="horz" wrap="square" lIns="91440" tIns="45720" rIns="91440" bIns="45720" anchor="ctr"/>
          <a:p>
            <a:r>
              <a:rPr lang="zh-CN" altLang="en-US" sz="6000" b="1" dirty="0"/>
              <a:t>精彩案例</a:t>
            </a:r>
            <a:endParaRPr lang="zh-CN" altLang="en-US" sz="6000" b="1" dirty="0"/>
          </a:p>
        </p:txBody>
      </p:sp>
      <p:sp>
        <p:nvSpPr>
          <p:cNvPr id="9219" name="Rectangle 3"/>
          <p:cNvSpPr>
            <a:spLocks noGrp="1"/>
          </p:cNvSpPr>
          <p:nvPr>
            <p:ph idx="1"/>
          </p:nvPr>
        </p:nvSpPr>
        <p:spPr>
          <a:xfrm>
            <a:off x="428625" y="1223963"/>
            <a:ext cx="8229600" cy="4625975"/>
          </a:xfrm>
        </p:spPr>
        <p:txBody>
          <a:bodyPr vert="horz" wrap="square" lIns="91440" tIns="45720" rIns="91440" bIns="45720" anchor="t"/>
          <a:p>
            <a:pPr algn="ctr">
              <a:lnSpc>
                <a:spcPct val="80000"/>
              </a:lnSpc>
            </a:pPr>
            <a:endParaRPr lang="en-US" altLang="zh-CN" sz="1800" b="1" dirty="0"/>
          </a:p>
          <a:p>
            <a:pPr>
              <a:lnSpc>
                <a:spcPct val="150000"/>
              </a:lnSpc>
              <a:buNone/>
            </a:pPr>
            <a:r>
              <a:rPr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            </a:t>
            </a:r>
            <a:r>
              <a:rPr lang="zh-CN" sz="1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身教重于言教</a:t>
            </a:r>
            <a:endParaRPr lang="zh-CN" sz="1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                 </a:t>
            </a:r>
            <a:r>
              <a:rPr 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刘莉薇</a:t>
            </a:r>
            <a:endParaRPr 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None/>
            </a:pPr>
            <a:r>
              <a:rPr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孔子说：“其身正，不令而行；其身不正，虽令不从。”前苏联教育家马卡连柯也说过：“不要以为只有你们在同儿童谈话、教训他、命令他的时候才是教育。你们在生活的每时每记得，甚至你们不在场的时候，也在教育儿童。你们怎样穿戴、你们怎样对待朋友和敌人，怎样哭，怎样笑……这一切都对儿童有重要意义。”</a:t>
            </a:r>
            <a:endParaRPr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None/>
            </a:pPr>
            <a:r>
              <a:rPr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作为班主任，我在这方面有着深刻的体会。例如，在班会上，我曾不止一次地讲，学生们要爱护劳动工具，用完后，要把劳动工具整理好，然后摆放整齐。但仍有些学生做完值日后，随手把工具扔到角落里，有好几次上课时，</a:t>
            </a:r>
            <a:endParaRPr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Rectangle 2"/>
          <p:cNvSpPr>
            <a:spLocks noGrp="1"/>
          </p:cNvSpPr>
          <p:nvPr>
            <p:ph type="title"/>
          </p:nvPr>
        </p:nvSpPr>
        <p:spPr>
          <a:xfrm>
            <a:off x="428625" y="214313"/>
            <a:ext cx="3351213" cy="868362"/>
          </a:xfrm>
        </p:spPr>
        <p:txBody>
          <a:bodyPr vert="horz" wrap="square" lIns="91440" tIns="45720" rIns="91440" bIns="45720" anchor="ctr"/>
          <a:p>
            <a:r>
              <a:rPr lang="zh-CN" altLang="en-US" sz="6000" b="1" dirty="0"/>
              <a:t>精彩案例</a:t>
            </a:r>
            <a:endParaRPr lang="zh-CN" altLang="en-US" sz="6000" b="1" dirty="0"/>
          </a:p>
        </p:txBody>
      </p:sp>
      <p:sp>
        <p:nvSpPr>
          <p:cNvPr id="9219" name="Rectangle 3"/>
          <p:cNvSpPr>
            <a:spLocks noGrp="1"/>
          </p:cNvSpPr>
          <p:nvPr>
            <p:ph idx="1"/>
          </p:nvPr>
        </p:nvSpPr>
        <p:spPr>
          <a:xfrm>
            <a:off x="428625" y="1223963"/>
            <a:ext cx="8229600" cy="4625975"/>
          </a:xfrm>
        </p:spPr>
        <p:txBody>
          <a:bodyPr vert="horz" wrap="square" lIns="91440" tIns="45720" rIns="91440" bIns="45720" anchor="t"/>
          <a:p>
            <a:pPr algn="ctr">
              <a:lnSpc>
                <a:spcPct val="80000"/>
              </a:lnSpc>
            </a:pPr>
            <a:endParaRPr lang="en-US" altLang="zh-CN" sz="1800" b="1" dirty="0"/>
          </a:p>
          <a:p>
            <a:pPr>
              <a:lnSpc>
                <a:spcPct val="150000"/>
              </a:lnSpc>
              <a:buNone/>
            </a:pPr>
            <a:r>
              <a:rPr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sz="18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我发现值日用的扫帚、水桶、墩布等胡乱地扔在教室里，看到这种情景，我没有发火，也没有训斥学生，而是讲完课后，在学生做练习的几分钟里，把凌乱</a:t>
            </a:r>
            <a:r>
              <a:rPr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的劳动工具摆放整齐。我的做法深深感动了班里的每一位学生，在我的影响下，学生们纷纷效仿，以后，再也没有出现过乱扔劳动工具的现象。看到同学们的变化我感到一丝欣慰，并给予肯定和</a:t>
            </a:r>
            <a:r>
              <a:rPr 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鼓励。</a:t>
            </a:r>
            <a:endParaRPr 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又有一次，学校改造下水道。这个任务布置给某班。时值夏天，天气特别热。人稍一活动不会汗流浃背。干了不一会儿，有几个学生就躲到荫凉下。老师发现后，批评那几个学生。其中有个学生当面顶撞老师。问他为什么不接受老师的批评时，这个学生说，她说我们不劳动，可老师她也站在树荫下和其老师聊天，她有什么资格说我。是的，细想起来，这位学生的话也不无道理。</a:t>
            </a:r>
            <a:endParaRPr 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Rectangle 2"/>
          <p:cNvSpPr>
            <a:spLocks noGrp="1"/>
          </p:cNvSpPr>
          <p:nvPr>
            <p:ph type="title"/>
          </p:nvPr>
        </p:nvSpPr>
        <p:spPr>
          <a:xfrm>
            <a:off x="428625" y="214313"/>
            <a:ext cx="3351213" cy="868362"/>
          </a:xfrm>
        </p:spPr>
        <p:txBody>
          <a:bodyPr vert="horz" wrap="square" lIns="91440" tIns="45720" rIns="91440" bIns="45720" anchor="ctr"/>
          <a:p>
            <a:r>
              <a:rPr lang="zh-CN" altLang="en-US" sz="6000" b="1" dirty="0"/>
              <a:t>精彩案例</a:t>
            </a:r>
            <a:endParaRPr lang="zh-CN" altLang="en-US" sz="6000" b="1" dirty="0"/>
          </a:p>
        </p:txBody>
      </p:sp>
      <p:sp>
        <p:nvSpPr>
          <p:cNvPr id="9219" name="Rectangle 3"/>
          <p:cNvSpPr>
            <a:spLocks noGrp="1"/>
          </p:cNvSpPr>
          <p:nvPr>
            <p:ph idx="1"/>
          </p:nvPr>
        </p:nvSpPr>
        <p:spPr>
          <a:xfrm>
            <a:off x="428625" y="1223963"/>
            <a:ext cx="8229600" cy="4625975"/>
          </a:xfrm>
        </p:spPr>
        <p:txBody>
          <a:bodyPr vert="horz" wrap="square" lIns="91440" tIns="45720" rIns="91440" bIns="45720" anchor="t"/>
          <a:p>
            <a:pPr algn="ctr">
              <a:lnSpc>
                <a:spcPct val="80000"/>
              </a:lnSpc>
            </a:pPr>
            <a:endParaRPr lang="en-US" altLang="zh-CN" sz="1800" b="1" dirty="0"/>
          </a:p>
          <a:p>
            <a:pPr>
              <a:lnSpc>
                <a:spcPct val="150000"/>
              </a:lnSpc>
              <a:buNone/>
            </a:pPr>
            <a:r>
              <a:rPr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以上正反两方面的事例有力地说明了“身教胜于言教”的道理。教师的人格形象在教育教学中有巨大作用和显著效果。所以，老师要时刻注意自己的形象。前苏联政治家、思想家、教育家加里宁曾指出：“一个教师必须好好地检查自己，他应该感受到，他的一举一动都处在严格的监督之下，世界上任何人也没有受过这样严格的监督。”是的，每天都有那么多眼睛注视着我们，作为中学教师，这就要求我们在德识才学各个方面都应该成为学生的表率。</a:t>
            </a:r>
            <a:endParaRPr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Rectangle 2"/>
          <p:cNvSpPr>
            <a:spLocks noGrp="1"/>
          </p:cNvSpPr>
          <p:nvPr>
            <p:ph type="title"/>
          </p:nvPr>
        </p:nvSpPr>
        <p:spPr>
          <a:xfrm>
            <a:off x="2627313" y="188913"/>
            <a:ext cx="6215062" cy="868362"/>
          </a:xfrm>
        </p:spPr>
        <p:txBody>
          <a:bodyPr vert="horz" wrap="square" lIns="91440" tIns="45720" rIns="91440" bIns="45720" anchor="ctr"/>
          <a:p>
            <a:r>
              <a:rPr lang="zh-CN" altLang="en-US" dirty="0">
                <a:ea typeface="华文新魏" pitchFamily="2" charset="-122"/>
              </a:rPr>
              <a:t>                </a:t>
            </a:r>
            <a:endParaRPr lang="zh-CN" altLang="en-US" sz="1600" dirty="0">
              <a:solidFill>
                <a:srgbClr val="0000CC"/>
              </a:solidFill>
              <a:ea typeface="华文新魏" pitchFamily="2" charset="-122"/>
            </a:endParaRPr>
          </a:p>
        </p:txBody>
      </p:sp>
      <p:sp>
        <p:nvSpPr>
          <p:cNvPr id="10243" name="Rectangle 6"/>
          <p:cNvSpPr>
            <a:spLocks noGrp="1"/>
          </p:cNvSpPr>
          <p:nvPr>
            <p:ph idx="1"/>
          </p:nvPr>
        </p:nvSpPr>
        <p:spPr>
          <a:xfrm>
            <a:off x="344488" y="1280478"/>
            <a:ext cx="8497887" cy="5040312"/>
          </a:xfrm>
        </p:spPr>
        <p:txBody>
          <a:bodyPr vert="horz" wrap="square" lIns="91440" tIns="45720" rIns="91440" bIns="45720" anchor="t"/>
          <a:p>
            <a:pPr algn="ctr">
              <a:lnSpc>
                <a:spcPct val="150000"/>
              </a:lnSpc>
              <a:buNone/>
            </a:pPr>
            <a:r>
              <a:rPr lang="zh-CN" altLang="en-US" sz="1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心得体会</a:t>
            </a:r>
            <a:endParaRPr lang="zh-CN" altLang="en-US" sz="1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  <a:buNone/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刘莉薇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我学习每一个专家讲座，都觉得感受颇深，受益匪浅。是啊，我仿佛是一个饥渴的孩子，贪婪的吮吸着来自教育专家、精彩同行的班级管理理念和方法的营养。如此方便快捷的学习方式，而且能做到工作学习两不误，对于当我学习“技术为我所用，教学因我而变” 这一主题的时候，很有感触 。经过同行的分析、专家的点评、自己的思考，我深深地感觉到，一个优秀的老师，必须学会自我管理，讲究策略和方法，把握工作的主旋律，有条不紊的做好以每一件事情，真正做到杂而不乱。一个积极上进，渴求知识的老师来说，是多么难得和值得珍惜的学习机会！ 我将抓住这次难得学习机会，进一步认真学习、积极思考、不断总结，努力将学到的先进理论和经验运用到日常工作去，做好自己的本职工作，为我们共同的教育事业做出自己应有的贡献。</a:t>
            </a:r>
            <a:endParaRPr lang="zh-CN" altLang="en-US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Char char="•"/>
            </a:pP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Char char="•"/>
            </a:pP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标题 1"/>
          <p:cNvSpPr txBox="1"/>
          <p:nvPr/>
        </p:nvSpPr>
        <p:spPr bwMode="auto">
          <a:xfrm>
            <a:off x="428625" y="214313"/>
            <a:ext cx="6215063" cy="8683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1" i="0" u="none" strike="noStrike" kern="1200" cap="none" spc="0" normalizeH="0" baseline="0" noProof="0">
                <a:ln>
                  <a:noFill/>
                </a:ln>
                <a:solidFill>
                  <a:srgbClr val="09532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我的感悟</a:t>
            </a:r>
            <a:endParaRPr kumimoji="0" lang="zh-CN" altLang="en-US" sz="6000" b="1" i="0" u="none" strike="noStrike" kern="1200" cap="none" spc="0" normalizeH="0" baseline="0" noProof="0">
              <a:ln>
                <a:noFill/>
              </a:ln>
              <a:solidFill>
                <a:srgbClr val="09532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班级简报模版一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班级简报模版一</Template>
  <TotalTime>0</TotalTime>
  <Words>2261</Words>
  <Application>WPS 演示</Application>
  <PresentationFormat>全屏显示(4:3)</PresentationFormat>
  <Paragraphs>230</Paragraphs>
  <Slides>11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0" baseType="lpstr">
      <vt:lpstr>Arial</vt:lpstr>
      <vt:lpstr>宋体</vt:lpstr>
      <vt:lpstr>Wingdings</vt:lpstr>
      <vt:lpstr>Calibri</vt:lpstr>
      <vt:lpstr>微软雅黑</vt:lpstr>
      <vt:lpstr>黑体</vt:lpstr>
      <vt:lpstr>华文新魏</vt:lpstr>
      <vt:lpstr>仿宋</vt:lpstr>
      <vt:lpstr>班级简报模版一</vt:lpstr>
      <vt:lpstr>雨城区英语综合班 学习简报(第1期)</vt:lpstr>
      <vt:lpstr>PowerPoint 演示文稿</vt:lpstr>
      <vt:lpstr>卷首寄语</vt:lpstr>
      <vt:lpstr>PowerPoint 演示文稿</vt:lpstr>
      <vt:lpstr>学员阶段考核成绩合格学员名单 （截止2017年4月20日12:00时）</vt:lpstr>
      <vt:lpstr>精彩案例</vt:lpstr>
      <vt:lpstr>精彩案例</vt:lpstr>
      <vt:lpstr>精彩案例</vt:lpstr>
      <vt:lpstr>                </vt:lpstr>
      <vt:lpstr>温馨提示</vt:lpstr>
      <vt:lpstr>Thanks!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******班 学习简报(第*期)</dc:title>
  <dc:creator>ccc</dc:creator>
  <cp:lastModifiedBy>南郊中心校办公室</cp:lastModifiedBy>
  <cp:revision>13</cp:revision>
  <dcterms:created xsi:type="dcterms:W3CDTF">2015-03-06T03:23:00Z</dcterms:created>
  <dcterms:modified xsi:type="dcterms:W3CDTF">2017-04-21T04:53:41Z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2052-10.1.0.6393</vt:lpwstr>
  </property>
</Properties>
</file>