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8" r:id="rId5"/>
    <p:sldId id="258" r:id="rId6"/>
    <p:sldId id="280" r:id="rId7"/>
    <p:sldId id="257" r:id="rId8"/>
    <p:sldId id="278" r:id="rId9"/>
    <p:sldId id="281" r:id="rId10"/>
    <p:sldId id="259" r:id="rId11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532A"/>
    <a:srgbClr val="D9E890"/>
    <a:srgbClr val="0F5922"/>
    <a:srgbClr val="FFFF99"/>
    <a:srgbClr val="BFD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6504"/>
  </p:normalViewPr>
  <p:slideViewPr>
    <p:cSldViewPr showGuides="1">
      <p:cViewPr varScale="1">
        <p:scale>
          <a:sx n="58" d="100"/>
          <a:sy n="58" d="100"/>
        </p:scale>
        <p:origin x="-1506" y="-78"/>
      </p:cViewPr>
      <p:guideLst>
        <p:guide orient="horz" pos="2128"/>
        <p:guide pos="29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5122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8194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11266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13314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3" descr="D:\花纹\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57290" y="2143116"/>
            <a:ext cx="4786346" cy="785818"/>
          </a:xfrm>
        </p:spPr>
        <p:txBody>
          <a:bodyPr>
            <a:normAutofit/>
          </a:bodyPr>
          <a:lstStyle>
            <a:lvl1pPr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7290" y="3071810"/>
            <a:ext cx="4786346" cy="57150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6215063" cy="86836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500188"/>
            <a:ext cx="4038600" cy="46259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038600" cy="46259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6215063" cy="86836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457200" y="1500188"/>
            <a:ext cx="8229600" cy="4625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单击图标添加表格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3" name="矩形 1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BFD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6215063" cy="8683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</a:t>
            </a:r>
            <a:endParaRPr lang="zh-CN" altLang="en-US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500188"/>
            <a:ext cx="8229600" cy="46259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032" name="Picture 2" descr="D:\花纹\儿童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29313" y="5548313"/>
            <a:ext cx="2973387" cy="1166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6719888"/>
            <a:ext cx="9144000" cy="138113"/>
          </a:xfrm>
          <a:prstGeom prst="rect">
            <a:avLst/>
          </a:prstGeom>
          <a:solidFill>
            <a:srgbClr val="095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4" name="Picture 5" descr="D:\花纹\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663" y="0"/>
            <a:ext cx="2954337" cy="20002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9532A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6.jpeg"/><Relationship Id="rId11" Type="http://schemas.openxmlformats.org/officeDocument/2006/relationships/image" Target="../media/image7.png"/><Relationship Id="rId10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16.pn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1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20.jpeg"/><Relationship Id="rId1" Type="http://schemas.openxmlformats.org/officeDocument/2006/relationships/hyperlink" Target="http://www.zcool.com.cn/img.html?src=/g/30/43/124369858824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6"/>
          <p:cNvGrpSpPr/>
          <p:nvPr/>
        </p:nvGrpSpPr>
        <p:grpSpPr>
          <a:xfrm>
            <a:off x="433393" y="398940"/>
            <a:ext cx="5849865" cy="4024590"/>
            <a:chOff x="1285852" y="928670"/>
            <a:chExt cx="4786346" cy="10715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圆角矩形 4"/>
            <p:cNvSpPr/>
            <p:nvPr/>
          </p:nvSpPr>
          <p:spPr>
            <a:xfrm>
              <a:off x="1285852" y="928670"/>
              <a:ext cx="4786346" cy="1071570"/>
            </a:xfrm>
            <a:prstGeom prst="roundRect">
              <a:avLst/>
            </a:prstGeom>
            <a:solidFill>
              <a:srgbClr val="D9E8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428728" y="1035827"/>
              <a:ext cx="4500594" cy="857256"/>
            </a:xfrm>
            <a:prstGeom prst="roundRect">
              <a:avLst/>
            </a:prstGeom>
            <a:noFill/>
            <a:ln w="12700">
              <a:solidFill>
                <a:srgbClr val="0F59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098" name="标题 1"/>
          <p:cNvSpPr>
            <a:spLocks noGrp="1"/>
          </p:cNvSpPr>
          <p:nvPr>
            <p:ph type="ctrTitle"/>
          </p:nvPr>
        </p:nvSpPr>
        <p:spPr>
          <a:xfrm>
            <a:off x="900113" y="1052513"/>
            <a:ext cx="5111750" cy="1866900"/>
          </a:xfrm>
          <a:ln/>
        </p:spPr>
        <p:txBody>
          <a:bodyPr wrap="square" lIns="91440" tIns="45720" rIns="91440" bIns="45720" anchor="ctr">
            <a:normAutofit fontScale="90000"/>
          </a:bodyPr>
          <a:p>
            <a:pPr/>
            <a:r>
              <a:rPr lang="zh-CN" altLang="en-US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苍溪县小学语文工作坊</a:t>
            </a:r>
            <a:br>
              <a:rPr lang="en-US" altLang="zh-CN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lang="zh-CN" altLang="en-US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学习简报</a:t>
            </a:r>
            <a:r>
              <a:rPr lang="en-US" altLang="zh-CN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(</a:t>
            </a:r>
            <a:r>
              <a:rPr lang="zh-CN" altLang="en-US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第</a:t>
            </a:r>
            <a:r>
              <a:rPr lang="en-US" altLang="zh-CN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</a:t>
            </a:r>
            <a:r>
              <a:rPr lang="zh-CN" altLang="en-US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期</a:t>
            </a:r>
            <a:r>
              <a:rPr lang="en-US" altLang="zh-CN" sz="400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)</a:t>
            </a:r>
            <a:endParaRPr lang="en-US" altLang="zh-CN" sz="4000" kern="1200" dirty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076" name="副标题 2"/>
          <p:cNvSpPr>
            <a:spLocks noGrp="1"/>
          </p:cNvSpPr>
          <p:nvPr>
            <p:ph type="subTitle" idx="1"/>
          </p:nvPr>
        </p:nvSpPr>
        <p:spPr>
          <a:xfrm>
            <a:off x="708025" y="3078163"/>
            <a:ext cx="5400675" cy="5715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主编：罗淑芬    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年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16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日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953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53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953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00" name="Picture 2" descr="D:\花纹\天使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602448">
            <a:off x="179388" y="188913"/>
            <a:ext cx="930275" cy="922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2" descr="D:\花纹\儿童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4767263"/>
            <a:ext cx="2786063" cy="1093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3" descr="C:\Users\Administrator\Desktop\117e53f1a9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5759450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图片 2" descr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5100" y="3225800"/>
            <a:ext cx="1284288" cy="2359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Rectangle 8"/>
          <p:cNvSpPr txBox="1"/>
          <p:nvPr/>
        </p:nvSpPr>
        <p:spPr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lvl="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400" b="1" dirty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本期导读</a:t>
            </a:r>
            <a:endParaRPr lang="en-US" altLang="zh-CN" sz="4400" b="1" dirty="0">
              <a:solidFill>
                <a:srgbClr val="CC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endParaRPr lang="zh-CN" altLang="en-US" sz="4400" b="1" dirty="0">
              <a:solidFill>
                <a:srgbClr val="CC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ctr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卷首寄语</a:t>
            </a:r>
            <a:endParaRPr lang="zh-CN" altLang="en-US" sz="4000" b="1" dirty="0">
              <a:solidFill>
                <a:srgbClr val="00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ctr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学情通报</a:t>
            </a:r>
            <a:endParaRPr lang="zh-CN" altLang="en-US" sz="4000" b="1" dirty="0">
              <a:solidFill>
                <a:srgbClr val="00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ctr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  </a:t>
            </a:r>
            <a:endParaRPr lang="zh-CN" altLang="en-US" sz="4000" b="1" dirty="0">
              <a:solidFill>
                <a:srgbClr val="00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46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7638" y="3170238"/>
            <a:ext cx="1284287" cy="2359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3" descr="C:\Users\Administrator\Desktop\117e53f1a94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5759450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1"/>
          <p:cNvSpPr>
            <a:spLocks noGrp="1"/>
          </p:cNvSpPr>
          <p:nvPr>
            <p:ph type="title"/>
          </p:nvPr>
        </p:nvSpPr>
        <p:spPr>
          <a:xfrm>
            <a:off x="4960938" y="258763"/>
            <a:ext cx="6215062" cy="868362"/>
          </a:xfrm>
          <a:ln/>
        </p:spPr>
        <p:txBody>
          <a:bodyPr wrap="square" lIns="91440" tIns="45720" rIns="91440" bIns="45720" anchor="ctr"/>
          <a:p>
            <a:r>
              <a:rPr lang="zh-CN" altLang="en-US" sz="6000" b="1" dirty="0"/>
              <a:t>卷首寄语</a:t>
            </a:r>
            <a:endParaRPr lang="zh-CN" altLang="en-US" sz="6000" b="1" dirty="0"/>
          </a:p>
        </p:txBody>
      </p:sp>
      <p:grpSp>
        <p:nvGrpSpPr>
          <p:cNvPr id="7170" name="组合 38"/>
          <p:cNvGrpSpPr/>
          <p:nvPr/>
        </p:nvGrpSpPr>
        <p:grpSpPr>
          <a:xfrm>
            <a:off x="76200" y="1330325"/>
            <a:ext cx="9118600" cy="5354638"/>
            <a:chOff x="1132037" y="1617493"/>
            <a:chExt cx="7245004" cy="4699740"/>
          </a:xfrm>
        </p:grpSpPr>
        <p:grpSp>
          <p:nvGrpSpPr>
            <p:cNvPr id="7171" name="组合 18"/>
            <p:cNvGrpSpPr/>
            <p:nvPr/>
          </p:nvGrpSpPr>
          <p:grpSpPr>
            <a:xfrm>
              <a:off x="1142976" y="1857364"/>
              <a:ext cx="6715172" cy="4143404"/>
              <a:chOff x="1285852" y="928670"/>
              <a:chExt cx="4786346" cy="1071570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285976" y="928631"/>
                <a:ext cx="4786537" cy="1071603"/>
              </a:xfrm>
              <a:prstGeom prst="roundRect">
                <a:avLst/>
              </a:prstGeom>
              <a:solidFill>
                <a:srgbClr val="D9E89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1428554" y="984059"/>
                <a:ext cx="4501382" cy="960747"/>
              </a:xfrm>
              <a:prstGeom prst="roundRect">
                <a:avLst/>
              </a:prstGeom>
              <a:noFill/>
              <a:ln w="12700">
                <a:solidFill>
                  <a:srgbClr val="0F592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7174" name="Picture 2" descr="D:\花纹\天使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443539" flipH="1">
              <a:off x="1132037" y="1617493"/>
              <a:ext cx="786874" cy="9087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5" name="Picture 2" descr="D:\花纹\儿童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03149" y="5150263"/>
              <a:ext cx="2973892" cy="116697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176" name="Rectangle 22"/>
          <p:cNvSpPr/>
          <p:nvPr/>
        </p:nvSpPr>
        <p:spPr>
          <a:xfrm>
            <a:off x="436563" y="2197418"/>
            <a:ext cx="7634287" cy="37490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indent="0" eaLnBrk="0" hangingPunct="0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    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阳春三月，春暖花开，万物复苏，梨乡厚土，百里香雪海。我们苍溪小学语文</a:t>
            </a:r>
            <a:r>
              <a:rPr 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工作坊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71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位学员聚集在这里，参加四川省小学语文教师工作坊培训。网络让我们缩短了交流的距离，在这样优秀的平台上，希望能和各位学员一起携手共进，在今后的工作中能够百尺竿头更上一步。我们只要进入网络平台，关于教育的理念与实践，思考与探索，尝试与指导就会直扑眼帘。《简报》是我们自己的平台，我们的《简报》将服务于学习，服务于每一位学员的成长。在这里衷心地祝愿我们在网络这个平台里学习充实并快乐着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e" descr="花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2214563"/>
            <a:ext cx="249238" cy="344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d" descr="花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438" y="1317625"/>
            <a:ext cx="219075" cy="188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c" descr="花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1774825"/>
            <a:ext cx="230188" cy="230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b" descr="花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675" y="2168525"/>
            <a:ext cx="309563" cy="265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a" descr="花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8650" y="2228850"/>
            <a:ext cx="249238" cy="315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图片 f" descr="花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9638" y="528638"/>
            <a:ext cx="325437" cy="331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" name="图片 14" descr="16.png"/>
          <p:cNvPicPr>
            <a:picLocks noChangeAspect="1"/>
          </p:cNvPicPr>
          <p:nvPr/>
        </p:nvPicPr>
        <p:blipFill>
          <a:blip r:embed="rId9"/>
          <a:srcRect l="14825" t="42068" r="31551" b="28964"/>
          <a:stretch>
            <a:fillRect/>
          </a:stretch>
        </p:blipFill>
        <p:spPr>
          <a:xfrm>
            <a:off x="-428625" y="-357187"/>
            <a:ext cx="4903788" cy="238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图片 37" descr="lh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693431">
            <a:off x="-215900" y="-292100"/>
            <a:ext cx="4048125" cy="253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图片 2" descr="图片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7638" y="3170238"/>
            <a:ext cx="1284287" cy="2359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3" descr="C:\Users\Administrator\Desktop\117e53f1a94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5759450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22222E-6 -7.40741E-7 C -0.00191 0.01019 -0.00555 0.0213 -0.00694 0.03171 C -0.0368 0.18495 0.01406 0.19421 0.03889 0.25509 C 0.05295 0.29005 0.07379 0.34144 0.06684 0.41505 C 0.06268 0.44213 0.04896 0.4912 0.0474 0.5037 C 0.03351 0.56991 0.0474 0.64352 0.07934 0.69051 " pathEditMode="relative" rAng="0" ptsTypes="ffffff">
                                      <p:cBhvr>
                                        <p:cTn id="9" dur="3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34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4444E-6 -0.18195 C -0.00937 -0.15648 -0.02743 -0.11945 -0.01111 -0.02037 C 0.03507 0.24768 -0.07465 0.30439 -0.03889 0.48333 C -0.01215 0.62592 -0.05382 0.67685 -0.07604 0.72037 " pathEditMode="relative" rAng="0" ptsTypes="ffff">
                                      <p:cBhvr>
                                        <p:cTn id="14" dur="3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451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577 -0.03449 C -0.04584 -0.00509 -0.05834 0.01088 -0.0566 0.06088 C -0.05417 0.11991 -0.00556 0.15417 -0.00521 0.26968 C -0.00556 0.37246 -0.07084 0.44746 -0.04271 0.54005 C -0.02223 0.62223 0.0875 0.62454 0.01007 0.72454 " pathEditMode="relative" rAng="0" ptsTypes="fffff">
                                      <p:cBhvr>
                                        <p:cTn id="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79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7413 -0.10903 C -0.16528 -0.07315 -0.15278 -0.04769 -0.15417 0.00555 C -0.15972 0.09583 -0.21389 0.12847 -0.21163 0.21227 C -0.20417 0.2949 -0.16076 0.34699 -0.14913 0.38148 C -0.11111 0.48472 -0.15017 0.54907 -0.16042 0.60231 C -0.17517 0.68588 -0.1566 0.72801 -0.09427 0.79421 " pathEditMode="relative" rAng="0" ptsTypes="ffffff">
                                      <p:cBhvr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45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3.33333E-6 C -0.02813 0.06019 -0.0434 0.06736 -0.04445 0.14931 C -0.0434 0.27408 0.05798 0.32662 0.0125 0.45857 C -0.03646 0.60926 -0.01563 0.65463 0.00555 0.70417 " pathEditMode="relative" rAng="0" ptsTypes="ffff">
                                      <p:cBhvr>
                                        <p:cTn id="29" dur="3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352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72222E-6 -4.62428E-7 C 0.02118 0.14173 -0.0566 0.15214 -0.06216 0.26798 C -0.0691 0.39422 0.00121 0.39422 0.00312 0.47353 C 0.00312 0.55954 -0.04653 0.6111 -0.0441 0.70682 C -0.04046 0.77225 0.03506 0.80324 0.01805 0.92278 " pathEditMode="relative" rAng="0" ptsTypes="fffff">
                                      <p:cBhvr>
                                        <p:cTn id="34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461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6215063" cy="868362"/>
          </a:xfrm>
          <a:ln/>
        </p:spPr>
        <p:txBody>
          <a:bodyPr wrap="square" lIns="91440" tIns="45720" rIns="91440" bIns="45720" anchor="ctr"/>
          <a:p>
            <a:r>
              <a:rPr lang="zh-CN" altLang="en-US" sz="5400" b="1" dirty="0"/>
              <a:t>学情通报</a:t>
            </a:r>
            <a:r>
              <a:rPr lang="en-US" altLang="zh-CN" sz="1600" b="1" dirty="0"/>
              <a:t>(</a:t>
            </a:r>
            <a:r>
              <a:rPr lang="zh-CN" altLang="en-US" sz="1600" dirty="0"/>
              <a:t>截止</a:t>
            </a:r>
            <a:r>
              <a:rPr lang="en-US" altLang="zh-CN" sz="1600" dirty="0"/>
              <a:t>2017</a:t>
            </a:r>
            <a:r>
              <a:rPr lang="zh-CN" altLang="en-US" sz="1600" dirty="0"/>
              <a:t>年</a:t>
            </a:r>
            <a:r>
              <a:rPr lang="en-US" altLang="zh-CN" sz="1600" dirty="0"/>
              <a:t>4</a:t>
            </a:r>
            <a:r>
              <a:rPr lang="zh-CN" altLang="en-US" sz="1600" dirty="0"/>
              <a:t>月</a:t>
            </a:r>
            <a:r>
              <a:rPr lang="en-US" altLang="zh-CN" sz="1600" dirty="0"/>
              <a:t>16</a:t>
            </a:r>
            <a:r>
              <a:rPr lang="zh-CN" altLang="en-US" sz="1600" dirty="0"/>
              <a:t>日</a:t>
            </a:r>
            <a:r>
              <a:rPr lang="en-US" altLang="zh-CN" sz="1600" dirty="0"/>
              <a:t>14</a:t>
            </a:r>
            <a:r>
              <a:rPr lang="en-US" altLang="zh-CN" sz="1600" dirty="0"/>
              <a:t>:00</a:t>
            </a:r>
            <a:r>
              <a:rPr lang="zh-CN" altLang="en-US" sz="1600" dirty="0"/>
              <a:t>时</a:t>
            </a:r>
            <a:r>
              <a:rPr lang="zh-CN" altLang="en-US" sz="1600" b="1" dirty="0"/>
              <a:t>）</a:t>
            </a:r>
            <a:endParaRPr lang="zh-CN" altLang="en-US" sz="1600" b="1" dirty="0"/>
          </a:p>
        </p:txBody>
      </p:sp>
      <p:sp>
        <p:nvSpPr>
          <p:cNvPr id="9218" name="文本框 3"/>
          <p:cNvSpPr txBox="1"/>
          <p:nvPr/>
        </p:nvSpPr>
        <p:spPr>
          <a:xfrm>
            <a:off x="2006600" y="3112770"/>
            <a:ext cx="5882640" cy="37490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>
              <a:lnSpc>
                <a:spcPct val="150000"/>
              </a:lnSpc>
            </a:pP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孟国金  韩敬    向春梅  李周国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王兴平  陈东    孙双梅  向小双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翟树琼  王欣    张子春  李晓梅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罗飘方  王敏   李建华    罗淑芬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赵旭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219" name="图片 2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0750" y="3462338"/>
            <a:ext cx="2044700" cy="2392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414780" y="1557019"/>
            <a:ext cx="6080760" cy="7620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 fontAlgn="base"/>
            <a:r>
              <a:rPr lang="zh-CN" altLang="en-US" sz="44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文鼎中特广告体" charset="-122"/>
                <a:ea typeface="文鼎中特广告体" charset="-122"/>
                <a:cs typeface="+mn-ea"/>
              </a:rPr>
              <a:t>培训成绩</a:t>
            </a:r>
            <a:r>
              <a:rPr lang="en-US" altLang="zh-CN" sz="44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文鼎中特广告体" charset="-122"/>
                <a:ea typeface="文鼎中特广告体" charset="-122"/>
                <a:cs typeface="+mn-ea"/>
              </a:rPr>
              <a:t>100</a:t>
            </a:r>
            <a:r>
              <a:rPr lang="zh-CN" altLang="en-US" sz="44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文鼎中特广告体" charset="-122"/>
                <a:ea typeface="文鼎中特广告体" charset="-122"/>
                <a:cs typeface="+mn-ea"/>
              </a:rPr>
              <a:t>分</a:t>
            </a:r>
            <a:r>
              <a:rPr lang="zh-CN" altLang="en-US" sz="4400" b="1" strike="noStrike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文鼎中特广告体" charset="-122"/>
                <a:ea typeface="文鼎中特广告体" charset="-122"/>
                <a:cs typeface="+mn-ea"/>
              </a:rPr>
              <a:t>学员名单</a:t>
            </a:r>
            <a:endParaRPr lang="zh-CN" altLang="en-US" sz="4400" b="1" strike="noStrike" noProof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文鼎中特广告体" charset="-122"/>
              <a:ea typeface="文鼎中特广告体" charset="-122"/>
            </a:endParaRPr>
          </a:p>
        </p:txBody>
      </p:sp>
      <p:pic>
        <p:nvPicPr>
          <p:cNvPr id="9221" name="图片 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1557338"/>
            <a:ext cx="1284288" cy="2359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矩形 1073742938"/>
          <p:cNvSpPr/>
          <p:nvPr/>
        </p:nvSpPr>
        <p:spPr>
          <a:xfrm>
            <a:off x="3198813" y="2476500"/>
            <a:ext cx="2513012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ln w="25400" cap="flat" cmpd="sng">
                  <a:solidFill>
                    <a:srgbClr val="D99594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E36C0A"/>
                    </a:gs>
                  </a:gsLst>
                  <a:lin ang="5400000" scaled="1"/>
                  <a:tileRect/>
                </a:gradFill>
                <a:latin typeface="华文行楷" panose="02010800040101010101" charset="-122"/>
                <a:ea typeface="华文行楷" panose="02010800040101010101" charset="-122"/>
              </a:rPr>
              <a:t>优秀之星</a:t>
            </a:r>
            <a:endParaRPr lang="zh-CN" altLang="en-US" sz="3600">
              <a:ln w="25400" cap="flat" cmpd="sng">
                <a:solidFill>
                  <a:srgbClr val="D99594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FFFF00"/>
                  </a:gs>
                  <a:gs pos="100000">
                    <a:srgbClr val="E36C0A"/>
                  </a:gs>
                </a:gsLst>
                <a:lin ang="5400000" scaled="1"/>
                <a:tileRect/>
              </a:gra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241" name="组合 18"/>
          <p:cNvGrpSpPr/>
          <p:nvPr/>
        </p:nvGrpSpPr>
        <p:grpSpPr>
          <a:xfrm>
            <a:off x="1586230" y="1804353"/>
            <a:ext cx="6806248" cy="728662"/>
            <a:chOff x="2762144" y="2002899"/>
            <a:chExt cx="4502029" cy="348223"/>
          </a:xfrm>
        </p:grpSpPr>
        <p:sp>
          <p:nvSpPr>
            <p:cNvPr id="15" name="矩形 14"/>
            <p:cNvSpPr/>
            <p:nvPr/>
          </p:nvSpPr>
          <p:spPr>
            <a:xfrm>
              <a:off x="2978026" y="2087905"/>
              <a:ext cx="4286147" cy="26321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762144" y="2002899"/>
              <a:ext cx="1141993" cy="34822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邓博文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244" name="组合 19"/>
          <p:cNvGrpSpPr/>
          <p:nvPr/>
        </p:nvGrpSpPr>
        <p:grpSpPr>
          <a:xfrm>
            <a:off x="1585913" y="2651125"/>
            <a:ext cx="6840537" cy="655638"/>
            <a:chOff x="2714612" y="2912228"/>
            <a:chExt cx="4572032" cy="673564"/>
          </a:xfrm>
        </p:grpSpPr>
        <p:sp>
          <p:nvSpPr>
            <p:cNvPr id="16" name="矩形 15"/>
            <p:cNvSpPr/>
            <p:nvPr/>
          </p:nvSpPr>
          <p:spPr>
            <a:xfrm>
              <a:off x="3000032" y="2990794"/>
              <a:ext cx="4286612" cy="4997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714612" y="2912228"/>
              <a:ext cx="1175690" cy="673564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刘宇涵</a:t>
              </a:r>
              <a:endPara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247" name="组合 20"/>
          <p:cNvGrpSpPr/>
          <p:nvPr/>
        </p:nvGrpSpPr>
        <p:grpSpPr>
          <a:xfrm>
            <a:off x="1587500" y="3422650"/>
            <a:ext cx="6838950" cy="692150"/>
            <a:chOff x="2714612" y="3851550"/>
            <a:chExt cx="4572032" cy="709194"/>
          </a:xfrm>
        </p:grpSpPr>
        <p:sp>
          <p:nvSpPr>
            <p:cNvPr id="17" name="矩形 16"/>
            <p:cNvSpPr/>
            <p:nvPr/>
          </p:nvSpPr>
          <p:spPr>
            <a:xfrm>
              <a:off x="3000032" y="3892691"/>
              <a:ext cx="4286612" cy="50099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714612" y="3851550"/>
              <a:ext cx="1176114" cy="70919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李建华</a:t>
              </a:r>
              <a:endPara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250" name="标题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6215063" cy="868362"/>
          </a:xfrm>
          <a:ln/>
        </p:spPr>
        <p:txBody>
          <a:bodyPr wrap="square" lIns="91440" tIns="45720" rIns="91440" bIns="45720" anchor="ctr"/>
          <a:p>
            <a:r>
              <a:rPr lang="zh-CN" altLang="en-US" sz="5400" b="1" dirty="0"/>
              <a:t>学情通报</a:t>
            </a:r>
            <a:r>
              <a:rPr lang="en-US" altLang="zh-CN" sz="1600" b="1" dirty="0"/>
              <a:t>(</a:t>
            </a:r>
            <a:r>
              <a:rPr lang="zh-CN" altLang="en-US" sz="1600" dirty="0"/>
              <a:t>截止</a:t>
            </a:r>
            <a:r>
              <a:rPr lang="en-US" altLang="zh-CN" sz="1600" dirty="0"/>
              <a:t>2017</a:t>
            </a:r>
            <a:r>
              <a:rPr lang="zh-CN" altLang="en-US" sz="1600" dirty="0"/>
              <a:t>年</a:t>
            </a:r>
            <a:r>
              <a:rPr lang="en-US" altLang="zh-CN" sz="1600" dirty="0"/>
              <a:t>4</a:t>
            </a:r>
            <a:r>
              <a:rPr lang="zh-CN" altLang="en-US" sz="1600" dirty="0"/>
              <a:t>月</a:t>
            </a:r>
            <a:r>
              <a:rPr lang="en-US" altLang="zh-CN" sz="1600" dirty="0"/>
              <a:t>16</a:t>
            </a:r>
            <a:r>
              <a:rPr lang="zh-CN" altLang="en-US" sz="1600" dirty="0"/>
              <a:t>日</a:t>
            </a:r>
            <a:r>
              <a:rPr lang="en-US" altLang="zh-CN" sz="1600" dirty="0"/>
              <a:t>1</a:t>
            </a:r>
            <a:r>
              <a:rPr lang="en-US" altLang="zh-CN" sz="1600" dirty="0"/>
              <a:t>4:00</a:t>
            </a:r>
            <a:r>
              <a:rPr lang="zh-CN" altLang="en-US" sz="1600" dirty="0"/>
              <a:t>时</a:t>
            </a:r>
            <a:r>
              <a:rPr lang="zh-CN" altLang="en-US" sz="1600" b="1" dirty="0"/>
              <a:t>）</a:t>
            </a:r>
            <a:endParaRPr lang="zh-CN" altLang="en-US" sz="1600" b="1" dirty="0"/>
          </a:p>
        </p:txBody>
      </p:sp>
      <p:pic>
        <p:nvPicPr>
          <p:cNvPr id="10251" name="Picture 3" descr="D:\花纹\儿童1.jpg"/>
          <p:cNvPicPr>
            <a:picLocks noGrp="1" noChangeAspect="1"/>
          </p:cNvPicPr>
          <p:nvPr>
            <p:ph idx="1"/>
          </p:nvPr>
        </p:nvPicPr>
        <p:blipFill>
          <a:blip r:embed="rId1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</a:blip>
          <a:srcRect r="76666"/>
          <a:stretch>
            <a:fillRect/>
          </a:stretch>
        </p:blipFill>
        <p:spPr>
          <a:xfrm>
            <a:off x="755650" y="1577975"/>
            <a:ext cx="808038" cy="1358900"/>
          </a:xfrm>
          <a:ln/>
        </p:spPr>
      </p:pic>
      <p:pic>
        <p:nvPicPr>
          <p:cNvPr id="10252" name="Picture 3" descr="D:\花纹\儿童1.jpg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334" r="50000"/>
          <a:stretch>
            <a:fillRect/>
          </a:stretch>
        </p:blipFill>
        <p:spPr>
          <a:xfrm>
            <a:off x="684213" y="3378200"/>
            <a:ext cx="819150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3" name="Picture 3" descr="D:\花纹\儿童1.jpg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333" r="23334"/>
          <a:stretch>
            <a:fillRect/>
          </a:stretch>
        </p:blipFill>
        <p:spPr>
          <a:xfrm>
            <a:off x="827088" y="4602163"/>
            <a:ext cx="798512" cy="1344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4" name="Picture 3" descr="D:\花纹\儿童1.jpg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666"/>
          <a:stretch>
            <a:fillRect/>
          </a:stretch>
        </p:blipFill>
        <p:spPr>
          <a:xfrm>
            <a:off x="179388" y="5373688"/>
            <a:ext cx="671512" cy="1130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5" name="文本框 1"/>
          <p:cNvSpPr txBox="1"/>
          <p:nvPr/>
        </p:nvSpPr>
        <p:spPr>
          <a:xfrm>
            <a:off x="1031558" y="1155700"/>
            <a:ext cx="7599680" cy="6400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indent="0"/>
            <a:r>
              <a:rPr lang="zh-CN" altLang="en-US" sz="2800">
                <a:latin typeface="方正大黑简体" charset="-122"/>
                <a:ea typeface="方正大黑简体" charset="-122"/>
              </a:rPr>
              <a:t>积极参加学习，学习时间超过</a:t>
            </a:r>
            <a:r>
              <a:rPr lang="en-US" altLang="zh-CN" sz="2800">
                <a:latin typeface="方正大黑简体" charset="-122"/>
                <a:ea typeface="方正大黑简体" charset="-122"/>
              </a:rPr>
              <a:t>1000</a:t>
            </a:r>
            <a:r>
              <a:rPr lang="zh-CN" altLang="en-US" sz="2800">
                <a:latin typeface="方正大黑简体" charset="-122"/>
                <a:ea typeface="方正大黑简体" charset="-122"/>
              </a:rPr>
              <a:t>分钟</a:t>
            </a:r>
            <a:r>
              <a:rPr lang="zh-CN" altLang="en-US" sz="3600">
                <a:solidFill>
                  <a:srgbClr val="FF0000"/>
                </a:solidFill>
                <a:latin typeface="方正大黑简体" charset="-122"/>
                <a:ea typeface="方正大黑简体" charset="-122"/>
              </a:rPr>
              <a:t>光荣榜</a:t>
            </a:r>
            <a:endParaRPr lang="zh-CN" altLang="en-US" sz="3600">
              <a:solidFill>
                <a:srgbClr val="FF0000"/>
              </a:solidFill>
              <a:latin typeface="方正大黑简体" charset="-122"/>
              <a:ea typeface="方正大黑简体" charset="-122"/>
            </a:endParaRPr>
          </a:p>
        </p:txBody>
      </p:sp>
      <p:grpSp>
        <p:nvGrpSpPr>
          <p:cNvPr id="10256" name="组合 18"/>
          <p:cNvGrpSpPr/>
          <p:nvPr/>
        </p:nvGrpSpPr>
        <p:grpSpPr>
          <a:xfrm>
            <a:off x="1585913" y="4176713"/>
            <a:ext cx="6840537" cy="728662"/>
            <a:chOff x="2762144" y="2002899"/>
            <a:chExt cx="4524710" cy="348223"/>
          </a:xfrm>
        </p:grpSpPr>
        <p:sp>
          <p:nvSpPr>
            <p:cNvPr id="6" name="矩形 5"/>
            <p:cNvSpPr/>
            <p:nvPr/>
          </p:nvSpPr>
          <p:spPr>
            <a:xfrm>
              <a:off x="3000707" y="2087905"/>
              <a:ext cx="4286147" cy="26321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762144" y="2002899"/>
              <a:ext cx="1141993" cy="34822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向春梅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259" name="组合 19"/>
          <p:cNvGrpSpPr/>
          <p:nvPr/>
        </p:nvGrpSpPr>
        <p:grpSpPr>
          <a:xfrm>
            <a:off x="1552575" y="4967288"/>
            <a:ext cx="6840538" cy="655637"/>
            <a:chOff x="2714612" y="2912228"/>
            <a:chExt cx="4572032" cy="673564"/>
          </a:xfrm>
        </p:grpSpPr>
        <p:sp>
          <p:nvSpPr>
            <p:cNvPr id="18" name="矩形 17"/>
            <p:cNvSpPr/>
            <p:nvPr/>
          </p:nvSpPr>
          <p:spPr>
            <a:xfrm>
              <a:off x="3000032" y="2990794"/>
              <a:ext cx="4286612" cy="4997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714612" y="2912228"/>
              <a:ext cx="1175690" cy="673564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王欣</a:t>
              </a:r>
              <a:endPara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0262" name="图片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0750" y="3462338"/>
            <a:ext cx="2044700" cy="2392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3" descr="C:\Users\Administrator\Desktop\117e53f1a9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5759450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椭圆 1"/>
          <p:cNvSpPr/>
          <p:nvPr/>
        </p:nvSpPr>
        <p:spPr>
          <a:xfrm>
            <a:off x="1625600" y="5759133"/>
            <a:ext cx="1759032" cy="655637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李周国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6525" y="3159125"/>
            <a:ext cx="1284288" cy="2359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838960" y="2404110"/>
            <a:ext cx="5669280" cy="9144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fontAlgn="base"/>
            <a:r>
              <a:rPr lang="zh-CN" altLang="en-US" sz="5400" strike="noStrike" noProof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文鼎中特广告体" charset="-122"/>
                <a:ea typeface="文鼎中特广告体" charset="-122"/>
                <a:cs typeface="+mn-ea"/>
              </a:rPr>
              <a:t>其余学员加油哦！</a:t>
            </a:r>
            <a:endParaRPr lang="zh-CN" altLang="en-US" sz="5400" strike="noStrike" noProof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文鼎中特广告体" charset="-122"/>
              <a:ea typeface="文鼎中特广告体" charset="-122"/>
            </a:endParaRPr>
          </a:p>
        </p:txBody>
      </p:sp>
      <p:pic>
        <p:nvPicPr>
          <p:cNvPr id="12291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3536950"/>
            <a:ext cx="4470400" cy="3206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Sound"/>
          <p:cNvSpPr>
            <a:spLocks noEditPoints="1" noChangeArrowheads="1"/>
          </p:cNvSpPr>
          <p:nvPr/>
        </p:nvSpPr>
        <p:spPr bwMode="auto">
          <a:xfrm rot="840000">
            <a:off x="103188" y="138113"/>
            <a:ext cx="1263650" cy="1004888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" name="Picture 3" descr="C:\Users\Administrator\Desktop\117e53f1a9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05475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图片 1073742895" descr="200821791059972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75" y="1412875"/>
            <a:ext cx="9112250" cy="5051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8" name="文本框 99"/>
          <p:cNvSpPr txBox="1"/>
          <p:nvPr/>
        </p:nvSpPr>
        <p:spPr>
          <a:xfrm>
            <a:off x="2536825" y="1987550"/>
            <a:ext cx="4222750" cy="37490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298450">
              <a:lnSpc>
                <a:spcPct val="150000"/>
              </a:lnSpc>
            </a:pPr>
            <a:r>
              <a:rPr lang="zh-CN" altLang="en-US" sz="1600">
                <a:solidFill>
                  <a:srgbClr val="09532A"/>
                </a:solidFill>
                <a:latin typeface="文鼎行楷碑体" charset="-122"/>
                <a:ea typeface="文鼎行楷碑体" charset="-122"/>
              </a:rPr>
              <a:t>诸位都是教育界精英，我希望大家在新的学习中互相学习、共同进步；为让大家尽快、顺利地进入学习平台，给大家几点温馨的小提示：</a:t>
            </a:r>
            <a:endParaRPr lang="zh-CN" altLang="en-US" sz="1600">
              <a:solidFill>
                <a:srgbClr val="09532A"/>
              </a:solidFill>
              <a:latin typeface="文鼎行楷碑体" charset="-122"/>
              <a:ea typeface="文鼎行楷碑体" charset="-122"/>
            </a:endParaRPr>
          </a:p>
          <a:p>
            <a:pPr lvl="0" indent="298450">
              <a:lnSpc>
                <a:spcPct val="150000"/>
              </a:lnSpc>
            </a:pPr>
            <a:r>
              <a:rPr lang="en-US" altLang="zh-CN" sz="1600">
                <a:solidFill>
                  <a:srgbClr val="09532A"/>
                </a:solidFill>
                <a:latin typeface="文鼎行楷碑体" charset="-122"/>
                <a:ea typeface="文鼎行楷碑体" charset="-122"/>
              </a:rPr>
              <a:t>1</a:t>
            </a:r>
            <a:r>
              <a:rPr lang="zh-CN" altLang="en-US" sz="1600">
                <a:solidFill>
                  <a:srgbClr val="09532A"/>
                </a:solidFill>
                <a:latin typeface="文鼎行楷碑体" charset="-122"/>
                <a:ea typeface="文鼎行楷碑体" charset="-122"/>
              </a:rPr>
              <a:t>、初登平台，请大家耐心查看每个栏目，熟悉平台的功能，以便今后能轻松操作平台。</a:t>
            </a:r>
            <a:endParaRPr lang="zh-CN" altLang="en-US" sz="1600">
              <a:solidFill>
                <a:srgbClr val="09532A"/>
              </a:solidFill>
              <a:latin typeface="文鼎行楷碑体" charset="-122"/>
              <a:ea typeface="文鼎行楷碑体" charset="-122"/>
            </a:endParaRPr>
          </a:p>
          <a:p>
            <a:pPr lvl="0" indent="298450">
              <a:lnSpc>
                <a:spcPct val="150000"/>
              </a:lnSpc>
            </a:pPr>
            <a:r>
              <a:rPr lang="en-US" altLang="zh-CN" sz="1600">
                <a:solidFill>
                  <a:srgbClr val="09532A"/>
                </a:solidFill>
                <a:latin typeface="文鼎行楷碑体" charset="-122"/>
                <a:ea typeface="文鼎行楷碑体" charset="-122"/>
              </a:rPr>
              <a:t>2</a:t>
            </a:r>
            <a:r>
              <a:rPr lang="zh-CN" altLang="en-US" sz="1600">
                <a:solidFill>
                  <a:srgbClr val="09532A"/>
                </a:solidFill>
                <a:latin typeface="文鼎行楷碑体" charset="-122"/>
                <a:ea typeface="文鼎行楷碑体" charset="-122"/>
              </a:rPr>
              <a:t>、登录平台后仔细阅读，了解实施方案、考核方案、进度安排，及时了解本班的学习情况和要求。认真阅读平台的要求，细心完成平台为您精心设计的学习任务。</a:t>
            </a:r>
            <a:endParaRPr lang="zh-CN" altLang="en-US" sz="1600">
              <a:solidFill>
                <a:srgbClr val="09532A"/>
              </a:solidFill>
              <a:latin typeface="文鼎行楷碑体" charset="-122"/>
              <a:ea typeface="文鼎行楷碑体" charset="-122"/>
            </a:endParaRPr>
          </a:p>
        </p:txBody>
      </p:sp>
      <p:sp>
        <p:nvSpPr>
          <p:cNvPr id="14339" name="标题 1"/>
          <p:cNvSpPr>
            <a:spLocks noGrp="1"/>
          </p:cNvSpPr>
          <p:nvPr>
            <p:ph type="title"/>
          </p:nvPr>
        </p:nvSpPr>
        <p:spPr>
          <a:xfrm>
            <a:off x="881063" y="3213100"/>
            <a:ext cx="1036637" cy="1866900"/>
          </a:xfrm>
          <a:ln/>
        </p:spPr>
        <p:txBody>
          <a:bodyPr wrap="square" lIns="91440" tIns="45720" rIns="91440" bIns="45720" anchor="ctr"/>
          <a:p>
            <a:r>
              <a:rPr lang="zh-CN" altLang="en-US" sz="6000" b="1" dirty="0"/>
              <a:t>温馨提示</a:t>
            </a:r>
            <a:endParaRPr lang="zh-CN" altLang="en-US" sz="6000" b="1" dirty="0"/>
          </a:p>
        </p:txBody>
      </p:sp>
      <p:pic>
        <p:nvPicPr>
          <p:cNvPr id="20" name="Picture 3" descr="C:\Users\Administrator\Desktop\117e53f1a94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5759450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5"/>
          <p:cNvGrpSpPr/>
          <p:nvPr/>
        </p:nvGrpSpPr>
        <p:grpSpPr>
          <a:xfrm>
            <a:off x="785786" y="4018742"/>
            <a:ext cx="3643338" cy="1714512"/>
            <a:chOff x="1285852" y="928670"/>
            <a:chExt cx="4786346" cy="10715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1285852" y="928670"/>
              <a:ext cx="4786346" cy="1071570"/>
            </a:xfrm>
            <a:prstGeom prst="roundRect">
              <a:avLst/>
            </a:prstGeom>
            <a:solidFill>
              <a:srgbClr val="D9E8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1428728" y="1035827"/>
              <a:ext cx="4500594" cy="857256"/>
            </a:xfrm>
            <a:prstGeom prst="roundRect">
              <a:avLst/>
            </a:prstGeom>
            <a:noFill/>
            <a:ln w="12700">
              <a:solidFill>
                <a:srgbClr val="0F59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ctrTitle"/>
          </p:nvPr>
        </p:nvSpPr>
        <p:spPr bwMode="auto">
          <a:xfrm>
            <a:off x="971600" y="4437112"/>
            <a:ext cx="3071831" cy="785818"/>
          </a:xfrm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rtlCol="0" anchor="ctr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Thanks!</a:t>
            </a:r>
            <a:endParaRPr kumimoji="0" lang="zh-CN" altLang="en-US" sz="4800" b="1" i="0" u="none" strike="noStrike" kern="120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5363" name="Picture 4" descr="喜庆节日图标矢量素材">
            <a:hlinkClick r:id="rId1" tooltip="点击放大图片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005" t="48640" r="896" b="33696"/>
          <a:stretch>
            <a:fillRect/>
          </a:stretch>
        </p:blipFill>
        <p:spPr>
          <a:xfrm>
            <a:off x="428625" y="3517900"/>
            <a:ext cx="1158875" cy="1050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Text Box 3"/>
          <p:cNvSpPr txBox="1"/>
          <p:nvPr/>
        </p:nvSpPr>
        <p:spPr>
          <a:xfrm>
            <a:off x="180975" y="620713"/>
            <a:ext cx="8278813" cy="2965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>
              <a:lnSpc>
                <a:spcPct val="20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每天的太阳都是新的！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>
              <a:lnSpc>
                <a:spcPct val="20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用我们的笑容拥抱它！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>
              <a:lnSpc>
                <a:spcPct val="20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谢谢你们，辛苦了！ </a:t>
            </a:r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3" descr="C:\Users\Administrator\Desktop\117e53f1a9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5" y="5759450"/>
            <a:ext cx="1955800" cy="110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班级简报模版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班级简报模版一</Template>
  <TotalTime>0</TotalTime>
  <Words>713</Words>
  <Application>WPS 演示</Application>
  <PresentationFormat>全屏显示(4:3)</PresentationFormat>
  <Paragraphs>57</Paragraphs>
  <Slides>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Calibri</vt:lpstr>
      <vt:lpstr>黑体</vt:lpstr>
      <vt:lpstr>华文新魏</vt:lpstr>
      <vt:lpstr>华文楷体</vt:lpstr>
      <vt:lpstr>方正大黑简体</vt:lpstr>
      <vt:lpstr>文鼎中特广告体</vt:lpstr>
      <vt:lpstr>华文行楷</vt:lpstr>
      <vt:lpstr>文鼎行楷碑体</vt:lpstr>
      <vt:lpstr>班级简报模版一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******班 学习简报(第*期)</dc:title>
  <dc:creator>ccc</dc:creator>
  <cp:lastModifiedBy>nm</cp:lastModifiedBy>
  <cp:revision>19</cp:revision>
  <dcterms:created xsi:type="dcterms:W3CDTF">2015-03-06T03:23:50Z</dcterms:created>
  <dcterms:modified xsi:type="dcterms:W3CDTF">2017-04-16T07:04:17Z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