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3399"/>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2017/4/25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2017/4/25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一分</a:t>
            </a:r>
            <a:r>
              <a:rPr lang="zh-CN" altLang="en-US" dirty="0" smtClean="0"/>
              <a:t>耕耘一分收获</a:t>
            </a:r>
            <a:endParaRPr lang="zh-CN" altLang="en-US" dirty="0"/>
          </a:p>
        </p:txBody>
      </p:sp>
      <p:sp>
        <p:nvSpPr>
          <p:cNvPr id="3" name="副标题 2"/>
          <p:cNvSpPr>
            <a:spLocks noGrp="1"/>
          </p:cNvSpPr>
          <p:nvPr>
            <p:ph type="subTitle" idx="1"/>
          </p:nvPr>
        </p:nvSpPr>
        <p:spPr/>
        <p:txBody>
          <a:bodyPr>
            <a:normAutofit/>
          </a:bodyPr>
          <a:lstStyle/>
          <a:p>
            <a:r>
              <a:rPr lang="zh-CN" altLang="en-US" sz="4000" b="1" dirty="0" smtClean="0">
                <a:solidFill>
                  <a:schemeClr val="tx1">
                    <a:lumMod val="95000"/>
                    <a:lumOff val="5000"/>
                  </a:schemeClr>
                </a:solidFill>
              </a:rPr>
              <a:t>园本研修学习简报第二期</a:t>
            </a:r>
            <a:endParaRPr lang="zh-CN" altLang="en-US" sz="4000"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endParaRPr lang="zh-CN" altLang="en-US" dirty="0"/>
          </a:p>
        </p:txBody>
      </p:sp>
      <p:sp>
        <p:nvSpPr>
          <p:cNvPr id="7" name="内容占位符 6"/>
          <p:cNvSpPr>
            <a:spLocks noGrp="1"/>
          </p:cNvSpPr>
          <p:nvPr>
            <p:ph idx="1"/>
          </p:nvPr>
        </p:nvSpPr>
        <p:spPr/>
        <p:txBody>
          <a:bodyPr>
            <a:noAutofit/>
          </a:bodyPr>
          <a:lstStyle/>
          <a:p>
            <a:r>
              <a:rPr lang="zh-CN" altLang="en-US" sz="4400" b="1" dirty="0" smtClean="0">
                <a:solidFill>
                  <a:schemeClr val="accent6">
                    <a:lumMod val="75000"/>
                  </a:schemeClr>
                </a:solidFill>
              </a:rPr>
              <a:t>         卷</a:t>
            </a:r>
            <a:r>
              <a:rPr lang="zh-CN" altLang="en-US" sz="4400" b="1" dirty="0" smtClean="0">
                <a:solidFill>
                  <a:schemeClr val="accent6">
                    <a:lumMod val="75000"/>
                  </a:schemeClr>
                </a:solidFill>
              </a:rPr>
              <a:t>首</a:t>
            </a:r>
            <a:r>
              <a:rPr lang="zh-CN" altLang="en-US" sz="4400" b="1" dirty="0" smtClean="0">
                <a:solidFill>
                  <a:schemeClr val="accent6">
                    <a:lumMod val="75000"/>
                  </a:schemeClr>
                </a:solidFill>
              </a:rPr>
              <a:t>寄语</a:t>
            </a:r>
            <a:endParaRPr lang="en-US" altLang="zh-CN" sz="4400" b="1" dirty="0" smtClean="0">
              <a:solidFill>
                <a:schemeClr val="accent6">
                  <a:lumMod val="75000"/>
                </a:schemeClr>
              </a:solidFill>
            </a:endParaRPr>
          </a:p>
          <a:p>
            <a:r>
              <a:rPr lang="zh-CN" altLang="en-US" sz="4400" b="1" dirty="0" smtClean="0">
                <a:solidFill>
                  <a:schemeClr val="accent6">
                    <a:lumMod val="75000"/>
                  </a:schemeClr>
                </a:solidFill>
              </a:rPr>
              <a:t>         学</a:t>
            </a:r>
            <a:r>
              <a:rPr lang="zh-CN" altLang="en-US" sz="4400" b="1" dirty="0" smtClean="0">
                <a:solidFill>
                  <a:schemeClr val="accent6">
                    <a:lumMod val="75000"/>
                  </a:schemeClr>
                </a:solidFill>
              </a:rPr>
              <a:t>情</a:t>
            </a:r>
            <a:r>
              <a:rPr lang="zh-CN" altLang="en-US" sz="4400" b="1" dirty="0" smtClean="0">
                <a:solidFill>
                  <a:schemeClr val="accent6">
                    <a:lumMod val="75000"/>
                  </a:schemeClr>
                </a:solidFill>
              </a:rPr>
              <a:t>通报</a:t>
            </a:r>
            <a:endParaRPr lang="en-US" altLang="zh-CN" sz="4400" b="1" dirty="0" smtClean="0">
              <a:solidFill>
                <a:schemeClr val="accent6">
                  <a:lumMod val="75000"/>
                </a:schemeClr>
              </a:solidFill>
            </a:endParaRPr>
          </a:p>
          <a:p>
            <a:r>
              <a:rPr lang="zh-CN" altLang="en-US" sz="4400" b="1" dirty="0" smtClean="0">
                <a:solidFill>
                  <a:schemeClr val="accent6">
                    <a:lumMod val="75000"/>
                  </a:schemeClr>
                </a:solidFill>
              </a:rPr>
              <a:t>                        专家引领</a:t>
            </a:r>
            <a:endParaRPr lang="en-US" altLang="zh-CN" sz="4400" b="1" dirty="0" smtClean="0">
              <a:solidFill>
                <a:schemeClr val="accent6">
                  <a:lumMod val="75000"/>
                </a:schemeClr>
              </a:solidFill>
            </a:endParaRPr>
          </a:p>
          <a:p>
            <a:r>
              <a:rPr lang="zh-CN" altLang="en-US" sz="4400" b="1" dirty="0" smtClean="0">
                <a:solidFill>
                  <a:schemeClr val="accent6">
                    <a:lumMod val="75000"/>
                  </a:schemeClr>
                </a:solidFill>
              </a:rPr>
              <a:t>                         温馨</a:t>
            </a:r>
            <a:r>
              <a:rPr lang="zh-CN" altLang="en-US" sz="4400" b="1" dirty="0" smtClean="0">
                <a:solidFill>
                  <a:schemeClr val="accent6">
                    <a:lumMod val="75000"/>
                  </a:schemeClr>
                </a:solidFill>
              </a:rPr>
              <a:t>提示</a:t>
            </a:r>
            <a:endParaRPr lang="zh-CN" altLang="en-US" sz="4400" b="1" dirty="0">
              <a:solidFill>
                <a:schemeClr val="accent6">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FF3399"/>
                </a:solidFill>
              </a:rPr>
              <a:t>卷首寄语</a:t>
            </a:r>
            <a:endParaRPr lang="zh-CN" altLang="en-US" dirty="0">
              <a:solidFill>
                <a:srgbClr val="FF3399"/>
              </a:solidFill>
            </a:endParaRPr>
          </a:p>
        </p:txBody>
      </p:sp>
      <p:sp>
        <p:nvSpPr>
          <p:cNvPr id="3" name="内容占位符 2"/>
          <p:cNvSpPr>
            <a:spLocks noGrp="1"/>
          </p:cNvSpPr>
          <p:nvPr>
            <p:ph idx="1"/>
          </p:nvPr>
        </p:nvSpPr>
        <p:spPr/>
        <p:txBody>
          <a:bodyPr/>
          <a:lstStyle/>
          <a:p>
            <a:r>
              <a:rPr lang="zh-CN" altLang="en-US" dirty="0" smtClean="0"/>
              <a:t>     </a:t>
            </a:r>
            <a:r>
              <a:rPr lang="zh-CN" altLang="en-US" dirty="0" smtClean="0">
                <a:solidFill>
                  <a:srgbClr val="FF9999"/>
                </a:solidFill>
              </a:rPr>
              <a:t>作为</a:t>
            </a:r>
            <a:r>
              <a:rPr lang="zh-CN" altLang="en-US" dirty="0" smtClean="0">
                <a:solidFill>
                  <a:srgbClr val="FF9999"/>
                </a:solidFill>
              </a:rPr>
              <a:t>一名与学员不曾谋面的老师，看到我们的学员老师们不断提高，真的感到很欣慰。我想进过着一段时间的学习大家都也应该有所收获，那就是在各位专家的专业引领下，老师们的理论知识和实际的操作经验都在不断地提高。学员老师们在论坛中的交流讨论，相互学习相互促进。一分耕耘一分收获，只有不断地学习才会有更新自身知识的资本与源泉。</a:t>
            </a:r>
            <a:endParaRPr lang="zh-CN" altLang="en-US" dirty="0">
              <a:solidFill>
                <a:srgbClr val="FF999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C00000"/>
                </a:solidFill>
              </a:rPr>
              <a:t>学情通报</a:t>
            </a:r>
            <a:endParaRPr lang="zh-CN" altLang="en-US" b="1" dirty="0">
              <a:solidFill>
                <a:srgbClr val="C00000"/>
              </a:solidFill>
            </a:endParaRPr>
          </a:p>
        </p:txBody>
      </p:sp>
      <p:graphicFrame>
        <p:nvGraphicFramePr>
          <p:cNvPr id="4" name="内容占位符 3"/>
          <p:cNvGraphicFramePr>
            <a:graphicFrameLocks noGrp="1"/>
          </p:cNvGraphicFramePr>
          <p:nvPr>
            <p:ph idx="1"/>
          </p:nvPr>
        </p:nvGraphicFramePr>
        <p:xfrm>
          <a:off x="500033" y="2143116"/>
          <a:ext cx="8186766" cy="2857520"/>
        </p:xfrm>
        <a:graphic>
          <a:graphicData uri="http://schemas.openxmlformats.org/drawingml/2006/table">
            <a:tbl>
              <a:tblPr firstRow="1" bandRow="1">
                <a:tableStyleId>{22838BEF-8BB2-4498-84A7-C5851F593DF1}</a:tableStyleId>
              </a:tblPr>
              <a:tblGrid>
                <a:gridCol w="1328766"/>
                <a:gridCol w="1371600"/>
                <a:gridCol w="1371600"/>
                <a:gridCol w="1371600"/>
                <a:gridCol w="1371600"/>
                <a:gridCol w="1371600"/>
              </a:tblGrid>
              <a:tr h="1214446">
                <a:tc>
                  <a:txBody>
                    <a:bodyPr/>
                    <a:lstStyle/>
                    <a:p>
                      <a:r>
                        <a:rPr lang="zh-CN" altLang="en-US" dirty="0" smtClean="0"/>
                        <a:t>学员数</a:t>
                      </a:r>
                      <a:endParaRPr lang="zh-CN" altLang="en-US" dirty="0"/>
                    </a:p>
                  </a:txBody>
                  <a:tcPr/>
                </a:tc>
                <a:tc>
                  <a:txBody>
                    <a:bodyPr/>
                    <a:lstStyle/>
                    <a:p>
                      <a:r>
                        <a:rPr lang="zh-CN" altLang="en-US" dirty="0" smtClean="0"/>
                        <a:t>作业提交数</a:t>
                      </a:r>
                      <a:endParaRPr lang="zh-CN" altLang="en-US" dirty="0"/>
                    </a:p>
                  </a:txBody>
                  <a:tcPr/>
                </a:tc>
                <a:tc>
                  <a:txBody>
                    <a:bodyPr/>
                    <a:lstStyle/>
                    <a:p>
                      <a:pPr>
                        <a:buFont typeface="Arial" pitchFamily="34" charset="0"/>
                        <a:buChar char="•"/>
                      </a:pPr>
                      <a:r>
                        <a:rPr lang="zh-CN" altLang="en-US" dirty="0" smtClean="0"/>
                        <a:t>论坛研讨数</a:t>
                      </a:r>
                      <a:r>
                        <a:rPr lang="en-US" altLang="zh-CN" dirty="0" smtClean="0"/>
                        <a:t>/</a:t>
                      </a:r>
                      <a:r>
                        <a:rPr lang="zh-CN" altLang="en-US" dirty="0" smtClean="0"/>
                        <a:t>评论数</a:t>
                      </a:r>
                      <a:endParaRPr lang="zh-CN" altLang="en-US" dirty="0"/>
                    </a:p>
                  </a:txBody>
                  <a:tcPr/>
                </a:tc>
                <a:tc>
                  <a:txBody>
                    <a:bodyPr/>
                    <a:lstStyle/>
                    <a:p>
                      <a:r>
                        <a:rPr lang="zh-CN" altLang="en-US" dirty="0" smtClean="0"/>
                        <a:t>日志数</a:t>
                      </a:r>
                      <a:r>
                        <a:rPr lang="en-US" altLang="zh-CN" dirty="0" smtClean="0"/>
                        <a:t>/</a:t>
                      </a:r>
                      <a:r>
                        <a:rPr lang="zh-CN" altLang="en-US" dirty="0" smtClean="0"/>
                        <a:t>评论数</a:t>
                      </a:r>
                      <a:endParaRPr lang="zh-CN" altLang="en-US" dirty="0"/>
                    </a:p>
                  </a:txBody>
                  <a:tcPr/>
                </a:tc>
                <a:tc>
                  <a:txBody>
                    <a:bodyPr/>
                    <a:lstStyle/>
                    <a:p>
                      <a:r>
                        <a:rPr lang="zh-CN" altLang="en-US" dirty="0" smtClean="0"/>
                        <a:t>研修计划数</a:t>
                      </a:r>
                      <a:r>
                        <a:rPr lang="en-US" altLang="zh-CN" dirty="0" smtClean="0"/>
                        <a:t>/</a:t>
                      </a:r>
                      <a:r>
                        <a:rPr lang="zh-CN" altLang="en-US" dirty="0" smtClean="0"/>
                        <a:t>评论数</a:t>
                      </a:r>
                      <a:endParaRPr lang="zh-CN" altLang="en-US" dirty="0"/>
                    </a:p>
                  </a:txBody>
                  <a:tcPr/>
                </a:tc>
                <a:tc>
                  <a:txBody>
                    <a:bodyPr/>
                    <a:lstStyle/>
                    <a:p>
                      <a:r>
                        <a:rPr lang="zh-CN" altLang="en-US" dirty="0" smtClean="0"/>
                        <a:t>学习率</a:t>
                      </a:r>
                      <a:r>
                        <a:rPr lang="en-US" altLang="zh-CN" dirty="0" smtClean="0"/>
                        <a:t>%</a:t>
                      </a:r>
                      <a:endParaRPr lang="zh-CN" altLang="en-US" dirty="0"/>
                    </a:p>
                  </a:txBody>
                  <a:tcPr/>
                </a:tc>
              </a:tr>
              <a:tr h="1643074">
                <a:tc>
                  <a:txBody>
                    <a:bodyPr/>
                    <a:lstStyle/>
                    <a:p>
                      <a:pPr algn="ctr"/>
                      <a:endParaRPr lang="en-US" altLang="zh-CN" sz="2400" b="1" dirty="0" smtClean="0"/>
                    </a:p>
                    <a:p>
                      <a:pPr algn="ctr"/>
                      <a:endParaRPr lang="en-US" altLang="zh-CN" sz="2400" b="1" dirty="0" smtClean="0"/>
                    </a:p>
                    <a:p>
                      <a:pPr algn="ctr"/>
                      <a:r>
                        <a:rPr lang="en-US" altLang="zh-CN" sz="2400" b="1" dirty="0" smtClean="0"/>
                        <a:t>50</a:t>
                      </a:r>
                      <a:endParaRPr lang="zh-CN" altLang="en-US" sz="2400" b="1" dirty="0"/>
                    </a:p>
                  </a:txBody>
                  <a:tcPr/>
                </a:tc>
                <a:tc>
                  <a:txBody>
                    <a:bodyPr/>
                    <a:lstStyle/>
                    <a:p>
                      <a:pPr algn="ctr"/>
                      <a:endParaRPr lang="en-US" altLang="zh-CN" sz="2400" b="1" dirty="0" smtClean="0"/>
                    </a:p>
                    <a:p>
                      <a:pPr algn="ctr"/>
                      <a:endParaRPr lang="en-US" altLang="zh-CN" sz="2400" b="1" dirty="0" smtClean="0"/>
                    </a:p>
                    <a:p>
                      <a:pPr algn="ctr"/>
                      <a:r>
                        <a:rPr lang="en-US" altLang="zh-CN" sz="2400" b="1" dirty="0" smtClean="0"/>
                        <a:t>90</a:t>
                      </a:r>
                      <a:endParaRPr lang="zh-CN" altLang="en-US" sz="2400" b="1" dirty="0"/>
                    </a:p>
                  </a:txBody>
                  <a:tcPr/>
                </a:tc>
                <a:tc>
                  <a:txBody>
                    <a:bodyPr/>
                    <a:lstStyle/>
                    <a:p>
                      <a:pPr algn="ctr"/>
                      <a:endParaRPr lang="en-US" altLang="zh-CN" sz="2400" b="1" dirty="0" smtClean="0"/>
                    </a:p>
                    <a:p>
                      <a:pPr algn="ctr"/>
                      <a:endParaRPr lang="en-US" altLang="zh-CN" sz="2400" b="1" dirty="0" smtClean="0"/>
                    </a:p>
                    <a:p>
                      <a:pPr algn="ctr"/>
                      <a:r>
                        <a:rPr lang="en-US" altLang="zh-CN" sz="2400" b="1" dirty="0" smtClean="0"/>
                        <a:t>194/225</a:t>
                      </a:r>
                      <a:endParaRPr lang="zh-CN" altLang="en-US" sz="2400" b="1" dirty="0"/>
                    </a:p>
                  </a:txBody>
                  <a:tcPr/>
                </a:tc>
                <a:tc>
                  <a:txBody>
                    <a:bodyPr/>
                    <a:lstStyle/>
                    <a:p>
                      <a:pPr algn="ctr"/>
                      <a:endParaRPr lang="en-US" altLang="zh-CN" sz="2400" b="1" dirty="0" smtClean="0"/>
                    </a:p>
                    <a:p>
                      <a:pPr algn="ctr"/>
                      <a:endParaRPr lang="en-US" altLang="zh-CN" sz="2400" b="1" dirty="0" smtClean="0"/>
                    </a:p>
                    <a:p>
                      <a:pPr algn="ctr"/>
                      <a:r>
                        <a:rPr lang="en-US" altLang="zh-CN" sz="2400" b="1" dirty="0" smtClean="0"/>
                        <a:t>171/54</a:t>
                      </a:r>
                      <a:endParaRPr lang="zh-CN" altLang="en-US" sz="2400" b="1" dirty="0"/>
                    </a:p>
                  </a:txBody>
                  <a:tcPr/>
                </a:tc>
                <a:tc>
                  <a:txBody>
                    <a:bodyPr/>
                    <a:lstStyle/>
                    <a:p>
                      <a:pPr algn="ctr"/>
                      <a:endParaRPr lang="en-US" altLang="zh-CN" sz="2400" b="1" dirty="0" smtClean="0"/>
                    </a:p>
                    <a:p>
                      <a:pPr algn="ctr"/>
                      <a:endParaRPr lang="en-US" altLang="zh-CN" sz="2400" b="1" dirty="0" smtClean="0"/>
                    </a:p>
                    <a:p>
                      <a:pPr algn="ctr"/>
                      <a:r>
                        <a:rPr lang="en-US" altLang="zh-CN" sz="2400" b="1" dirty="0" smtClean="0"/>
                        <a:t>56/22</a:t>
                      </a:r>
                      <a:endParaRPr lang="zh-CN" altLang="en-US" sz="2400" b="1" dirty="0"/>
                    </a:p>
                  </a:txBody>
                  <a:tcPr/>
                </a:tc>
                <a:tc>
                  <a:txBody>
                    <a:bodyPr/>
                    <a:lstStyle/>
                    <a:p>
                      <a:pPr algn="ctr"/>
                      <a:endParaRPr lang="en-US" altLang="zh-CN" sz="2400" b="1" dirty="0" smtClean="0"/>
                    </a:p>
                    <a:p>
                      <a:pPr algn="ctr"/>
                      <a:endParaRPr lang="en-US" altLang="zh-CN" sz="2400" b="1" dirty="0" smtClean="0"/>
                    </a:p>
                    <a:p>
                      <a:pPr algn="ctr"/>
                      <a:r>
                        <a:rPr lang="en-US" altLang="zh-CN" sz="2400" b="1" dirty="0" smtClean="0"/>
                        <a:t>100</a:t>
                      </a:r>
                      <a:endParaRPr lang="zh-CN" altLang="en-US" sz="2400" b="1"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专家引领</a:t>
            </a:r>
            <a:endParaRPr lang="zh-CN" altLang="en-US" dirty="0"/>
          </a:p>
        </p:txBody>
      </p:sp>
      <p:sp>
        <p:nvSpPr>
          <p:cNvPr id="3" name="内容占位符 2"/>
          <p:cNvSpPr>
            <a:spLocks noGrp="1"/>
          </p:cNvSpPr>
          <p:nvPr>
            <p:ph idx="1"/>
          </p:nvPr>
        </p:nvSpPr>
        <p:spPr/>
        <p:txBody>
          <a:bodyPr/>
          <a:lstStyle/>
          <a:p>
            <a:r>
              <a:rPr lang="zh-CN" altLang="en-US" sz="2800" dirty="0" smtClean="0">
                <a:solidFill>
                  <a:srgbClr val="7030A0"/>
                </a:solidFill>
              </a:rPr>
              <a:t>      面对</a:t>
            </a:r>
            <a:r>
              <a:rPr lang="zh-CN" altLang="en-US" sz="2800" dirty="0" smtClean="0">
                <a:solidFill>
                  <a:srgbClr val="7030A0"/>
                </a:solidFill>
              </a:rPr>
              <a:t>新课程改革怎样求得发展？ 教师专业成长，引领，教师心灵。本次园本研修多位幼儿教育领域专家跟我们每一位研修学员老师面对面的指导，讲解专业知识，我们立足园本教研。本次国培学习，相对于去年，对幼儿园的针对性、指导性更强，对我们大多数老师而言是收获很多的！网络研修，它的优势之一就是可以让更多的老师参与，能听专家面对面讲座。</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FF3399"/>
                </a:solidFill>
              </a:rPr>
              <a:t>温馨提示</a:t>
            </a:r>
            <a:endParaRPr lang="zh-CN" altLang="en-US" dirty="0">
              <a:solidFill>
                <a:srgbClr val="FF3399"/>
              </a:solidFill>
            </a:endParaRPr>
          </a:p>
        </p:txBody>
      </p:sp>
      <p:sp>
        <p:nvSpPr>
          <p:cNvPr id="3" name="内容占位符 2"/>
          <p:cNvSpPr>
            <a:spLocks noGrp="1"/>
          </p:cNvSpPr>
          <p:nvPr>
            <p:ph idx="1"/>
          </p:nvPr>
        </p:nvSpPr>
        <p:spPr/>
        <p:txBody>
          <a:bodyPr/>
          <a:lstStyle/>
          <a:p>
            <a:r>
              <a:rPr lang="zh-CN" altLang="en-US" smtClean="0">
                <a:solidFill>
                  <a:srgbClr val="7030A0"/>
                </a:solidFill>
              </a:rPr>
              <a:t>       国</a:t>
            </a:r>
            <a:r>
              <a:rPr lang="zh-CN" altLang="en-US" dirty="0" smtClean="0">
                <a:solidFill>
                  <a:srgbClr val="7030A0"/>
                </a:solidFill>
              </a:rPr>
              <a:t>培园本研修时间已经过半，在这剩下不多的时间里，希望各位老师继续抓紧时间学习，还未完成作业的老师尽快完成相关作业，聆听专家的面对面教育指导，提升自己的专业知识。讲更多更新的知识带给幼儿，促进幼儿的身心健康发展</a:t>
            </a:r>
            <a:r>
              <a:rPr lang="zh-CN" altLang="en-US" dirty="0" smtClean="0"/>
              <a:t>。</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334</Words>
  <PresentationFormat>全屏显示(4:3)</PresentationFormat>
  <Paragraphs>37</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一分耕耘一分收获</vt:lpstr>
      <vt:lpstr>幻灯片 2</vt:lpstr>
      <vt:lpstr>卷首寄语</vt:lpstr>
      <vt:lpstr>学情通报</vt:lpstr>
      <vt:lpstr>专家引领</vt:lpstr>
      <vt:lpstr>温馨提示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一分耕耘一分收获</dc:title>
  <dc:creator>XFDZ</dc:creator>
  <cp:lastModifiedBy>xfdz161107</cp:lastModifiedBy>
  <cp:revision>19</cp:revision>
  <dcterms:created xsi:type="dcterms:W3CDTF">2017-04-24T06:19:45Z</dcterms:created>
  <dcterms:modified xsi:type="dcterms:W3CDTF">2017-04-25T10:11:07Z</dcterms:modified>
</cp:coreProperties>
</file>