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CC"/>
    <a:srgbClr val="FF00FF"/>
    <a:srgbClr val="FF0066"/>
    <a:srgbClr val="0000FF"/>
    <a:srgbClr val="006600"/>
    <a:srgbClr val="0000CC"/>
    <a:srgbClr val="FFFF00"/>
    <a:srgbClr val="333333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94" autoAdjust="0"/>
    <p:restoredTop sz="94501" autoAdjust="0"/>
  </p:normalViewPr>
  <p:slideViewPr>
    <p:cSldViewPr>
      <p:cViewPr>
        <p:scale>
          <a:sx n="50" d="100"/>
          <a:sy n="50" d="100"/>
        </p:scale>
        <p:origin x="-1944" y="-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45C53A-F056-48B7-BE5A-644ED717C6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3217A-E48C-4531-AF13-E71D4EA9BC11}" type="datetimeFigureOut">
              <a:rPr lang="zh-CN" altLang="en-US" smtClean="0"/>
              <a:pPr/>
              <a:t>2017/4/6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F7CD-AD88-456E-8943-BF28B05FBF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0AADAA-8485-4C63-8444-6A3C11E1F5D1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CA247-D732-42CC-BACA-5E8F4C2565C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40547-E9CB-4AAF-916E-C9489273E0F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2DADA-513D-4270-BA41-33B71A8CFE55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4A648-9D44-4B35-8215-D912A722F60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76EC0-1B7B-4844-A2C7-EBFD6C9D354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DD59F-8789-447A-B77F-CCC659751E7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294A7-8611-4BB0-A351-FCB7E35D97C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FB3A6-7856-46DF-8FE6-72BD3651BE7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CB61A-7ACF-476F-8B2E-9C238A6DCE3F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FE55A4F-F74E-4F37-853F-BB2AA426F23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E6C71F5-557D-458C-A16C-CA928984FC9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85852" y="2000240"/>
            <a:ext cx="6888185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网络研修学习简报第一期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51050" y="2565400"/>
            <a:ext cx="6337300" cy="14398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CN" sz="2000" dirty="0" smtClean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 smtClean="0">
                <a:solidFill>
                  <a:srgbClr val="0000CC"/>
                </a:solidFill>
              </a:rPr>
              <a:t>　　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dirty="0" smtClean="0">
                <a:solidFill>
                  <a:srgbClr val="FF00FF"/>
                </a:solidFill>
              </a:rPr>
              <a:t>        </a:t>
            </a:r>
            <a:endParaRPr lang="zh-CN" altLang="en-US" b="1" dirty="0" smtClean="0">
              <a:solidFill>
                <a:srgbClr val="0066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4000504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</a:rPr>
              <a:t>主编：</a:t>
            </a:r>
            <a:r>
              <a:rPr lang="en-US" altLang="zh-CN" sz="4000" dirty="0" smtClean="0">
                <a:solidFill>
                  <a:srgbClr val="FF0000"/>
                </a:solidFill>
              </a:rPr>
              <a:t>2017</a:t>
            </a:r>
            <a:r>
              <a:rPr lang="zh-CN" altLang="en-US" sz="4000" dirty="0" smtClean="0">
                <a:solidFill>
                  <a:srgbClr val="FF0000"/>
                </a:solidFill>
              </a:rPr>
              <a:t>年</a:t>
            </a:r>
            <a:r>
              <a:rPr lang="en-US" altLang="zh-CN" sz="4000" dirty="0" smtClean="0">
                <a:solidFill>
                  <a:srgbClr val="FF0000"/>
                </a:solidFill>
              </a:rPr>
              <a:t>4</a:t>
            </a:r>
            <a:r>
              <a:rPr lang="zh-CN" altLang="en-US" sz="4000" dirty="0" smtClean="0">
                <a:solidFill>
                  <a:srgbClr val="FF0000"/>
                </a:solidFill>
              </a:rPr>
              <a:t>月</a:t>
            </a:r>
            <a:r>
              <a:rPr lang="en-US" altLang="zh-CN" sz="4000" smtClean="0">
                <a:solidFill>
                  <a:srgbClr val="FF0000"/>
                </a:solidFill>
              </a:rPr>
              <a:t>5</a:t>
            </a:r>
            <a:r>
              <a:rPr lang="zh-CN" altLang="en-US" sz="4000" smtClean="0">
                <a:solidFill>
                  <a:srgbClr val="FF0000"/>
                </a:solidFill>
              </a:rPr>
              <a:t>日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28662" y="1142984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7030A0"/>
                </a:solidFill>
              </a:rPr>
              <a:t>本期导读</a:t>
            </a:r>
            <a:endParaRPr lang="zh-CN" altLang="en-US" sz="4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200024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7030A0"/>
                </a:solidFill>
              </a:rPr>
              <a:t>学情通报</a:t>
            </a:r>
            <a:endParaRPr lang="zh-CN" altLang="en-US" sz="36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2714620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7030A0"/>
                </a:solidFill>
              </a:rPr>
              <a:t>卷首寄语</a:t>
            </a:r>
            <a:endParaRPr lang="zh-CN" altLang="en-US" sz="40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0430" y="3500438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7030A0"/>
                </a:solidFill>
              </a:rPr>
              <a:t>精彩案例</a:t>
            </a:r>
            <a:endParaRPr lang="zh-CN" altLang="en-US" sz="40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4286256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7030A0"/>
                </a:solidFill>
              </a:rPr>
              <a:t>温馨提示</a:t>
            </a:r>
            <a:endParaRPr lang="zh-CN" altLang="en-U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卷首寄语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     我们曾经迷惘，曾经困惑，曾经顿悟，曾经收获，曾经太多的过去让我们深思、回味。而此时此刻，参与“国培”的你正在抒写着过去，从指间弹落的一个个典型的案例，一点点动人的细节，一丝丝真诚的感受，拓宽着我们的视野，提升着自己的素养，浸润着我们的教学艺术。 </a:t>
            </a:r>
          </a:p>
          <a:p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请关注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28596" y="3286125"/>
          <a:ext cx="8229600" cy="29597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57163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班级名称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上线人数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有学时人数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总学习时间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研修日志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园本资源分享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作业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发帖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回帖</a:t>
                      </a:r>
                      <a:endParaRPr lang="zh-CN" altLang="en-US" dirty="0"/>
                    </a:p>
                  </a:txBody>
                  <a:tcPr/>
                </a:tc>
              </a:tr>
              <a:tr h="1388135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solidFill>
                            <a:srgbClr val="FF00FF"/>
                          </a:solidFill>
                        </a:rPr>
                        <a:t>雨城区</a:t>
                      </a:r>
                      <a:endParaRPr lang="zh-CN" altLang="en-US" sz="24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00FF"/>
                          </a:solidFill>
                        </a:rPr>
                        <a:t>47</a:t>
                      </a:r>
                      <a:endParaRPr lang="zh-CN" altLang="en-US" sz="40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00FF"/>
                          </a:solidFill>
                        </a:rPr>
                        <a:t>47</a:t>
                      </a:r>
                      <a:endParaRPr lang="zh-CN" altLang="en-US" sz="40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00FF"/>
                          </a:solidFill>
                        </a:rPr>
                        <a:t>2</a:t>
                      </a:r>
                      <a:endParaRPr lang="zh-CN" altLang="en-US" sz="40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00FF"/>
                          </a:solidFill>
                        </a:rPr>
                        <a:t>7</a:t>
                      </a:r>
                      <a:endParaRPr lang="zh-CN" altLang="en-US" sz="40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4000" dirty="0" smtClean="0">
                          <a:solidFill>
                            <a:srgbClr val="FF00FF"/>
                          </a:solidFill>
                        </a:rPr>
                        <a:t>8</a:t>
                      </a:r>
                      <a:endParaRPr lang="zh-CN" altLang="en-US" sz="40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164305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tx2"/>
                </a:solidFill>
              </a:rPr>
              <a:t>    从下表老师们可以看出，经过大家这段时间的努力，我们班的学习率有所上升，祝贺大家！不过有部分老师还为达到合格率，老师们要抓紧时间，加油哦！</a:t>
            </a:r>
            <a:endParaRPr lang="zh-CN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7030A0"/>
                </a:solidFill>
              </a:rPr>
              <a:t>精彩案例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     </a:t>
            </a:r>
            <a:r>
              <a:rPr lang="zh-CN" altLang="en-US" sz="2400" dirty="0" smtClean="0">
                <a:solidFill>
                  <a:srgbClr val="FF0066"/>
                </a:solidFill>
              </a:rPr>
              <a:t>古人云：“滴水之恩，当涌泉相报。”感恩教育应该从孩子抓起。为让幼儿懂得。为使感恩活动融入幼儿园生活，使感恩深入幼儿的内心深处，植入幼儿心田，作为大班孩子，通过此次社会活动：知道感恩</a:t>
            </a:r>
            <a:r>
              <a:rPr lang="en-US" altLang="zh-CN" sz="2400" dirty="0" smtClean="0">
                <a:solidFill>
                  <a:srgbClr val="FF0066"/>
                </a:solidFill>
              </a:rPr>
              <a:t>》</a:t>
            </a:r>
            <a:r>
              <a:rPr lang="zh-CN" altLang="en-US" sz="2400" dirty="0" smtClean="0">
                <a:solidFill>
                  <a:srgbClr val="FF0066"/>
                </a:solidFill>
              </a:rPr>
              <a:t>一题，引导幼儿体会父母、老师、同伴及周边所有人对自己的爱，让孩子知道自己的快乐生活离不开别人的帮助，加深孩子对爱的理解，同时，也要教育幼儿学会把自己的爱积极的反馈给别人。培养孩子拥有一颗知恩、惜恩、感恩、报恩之心。</a:t>
            </a:r>
            <a:endParaRPr lang="en-US" altLang="zh-CN" sz="2400" dirty="0" smtClean="0">
              <a:solidFill>
                <a:srgbClr val="FF0066"/>
              </a:solidFill>
            </a:endParaRPr>
          </a:p>
          <a:p>
            <a:r>
              <a:rPr lang="en-US" altLang="zh-CN" sz="2800" dirty="0" smtClean="0">
                <a:solidFill>
                  <a:srgbClr val="FF0066"/>
                </a:solidFill>
              </a:rPr>
              <a:t>                        </a:t>
            </a:r>
          </a:p>
          <a:p>
            <a:r>
              <a:rPr lang="en-US" altLang="zh-CN" sz="2800" dirty="0" smtClean="0"/>
              <a:t>                                -------</a:t>
            </a:r>
            <a:r>
              <a:rPr lang="zh-CN" altLang="en-US" sz="2800" dirty="0" smtClean="0"/>
              <a:t>雨城一幼     李华建</a:t>
            </a:r>
            <a:endParaRPr lang="zh-CN" alt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28596" y="357166"/>
            <a:ext cx="7801004" cy="5967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sz="3600" b="1" dirty="0" smtClean="0"/>
              <a:t>   </a:t>
            </a:r>
          </a:p>
          <a:p>
            <a:r>
              <a:rPr lang="zh-CN" altLang="en-US" sz="3600" b="1" dirty="0" smtClean="0">
                <a:solidFill>
                  <a:srgbClr val="7030A0"/>
                </a:solidFill>
              </a:rPr>
              <a:t>我的反思</a:t>
            </a:r>
            <a:endParaRPr lang="en-US" altLang="zh-CN" sz="3600" b="1" dirty="0" smtClean="0">
              <a:solidFill>
                <a:srgbClr val="7030A0"/>
              </a:solidFill>
            </a:endParaRPr>
          </a:p>
          <a:p>
            <a:endParaRPr lang="en-US" altLang="zh-CN" b="1" dirty="0" smtClean="0"/>
          </a:p>
          <a:p>
            <a:r>
              <a:rPr lang="zh-CN" altLang="en-US" dirty="0" smtClean="0"/>
              <a:t>     我们班这一段进入了“惊奇一线”这一单元的主题内容学习。我给小朋友上了一次“各种各样的线”的主题活动</a:t>
            </a:r>
            <a:r>
              <a:rPr lang="en-US" dirty="0" smtClean="0"/>
              <a:t>.</a:t>
            </a:r>
            <a:r>
              <a:rPr lang="zh-CN" altLang="en-US" dirty="0" smtClean="0"/>
              <a:t>在让小朋友感知认识了解了各种各样的线后</a:t>
            </a:r>
            <a:r>
              <a:rPr lang="en-US" dirty="0" smtClean="0"/>
              <a:t>,</a:t>
            </a:r>
            <a:r>
              <a:rPr lang="zh-CN" altLang="en-US" dirty="0" smtClean="0"/>
              <a:t>我教了小朋友一个翻线绳的游戏</a:t>
            </a:r>
            <a:r>
              <a:rPr lang="en-US" dirty="0" smtClean="0"/>
              <a:t>,</a:t>
            </a:r>
            <a:r>
              <a:rPr lang="zh-CN" altLang="en-US" dirty="0" smtClean="0"/>
              <a:t>幼儿对游戏的兴趣和热情完全出乎了我的意料</a:t>
            </a:r>
            <a:r>
              <a:rPr lang="en-US" altLang="zh-CN" dirty="0" smtClean="0"/>
              <a:t>.</a:t>
            </a:r>
            <a:r>
              <a:rPr lang="en-US" dirty="0" smtClean="0"/>
              <a:t>                                     </a:t>
            </a:r>
            <a:endParaRPr lang="zh-CN" altLang="en-US" dirty="0" smtClean="0"/>
          </a:p>
          <a:p>
            <a:r>
              <a:rPr lang="zh-CN" altLang="en-US" dirty="0" smtClean="0"/>
              <a:t>    这一次只是作为整个活动过程中的一个环节来进行的</a:t>
            </a:r>
            <a:r>
              <a:rPr lang="en-US" dirty="0" smtClean="0"/>
              <a:t>,</a:t>
            </a:r>
            <a:r>
              <a:rPr lang="zh-CN" altLang="en-US" dirty="0" smtClean="0"/>
              <a:t>看到幼儿自己主动找到先学会的小朋友</a:t>
            </a:r>
            <a:r>
              <a:rPr lang="en-US" dirty="0" smtClean="0"/>
              <a:t>,</a:t>
            </a:r>
            <a:r>
              <a:rPr lang="zh-CN" altLang="en-US" dirty="0" smtClean="0"/>
              <a:t>两个两个面对面坐在小椅子</a:t>
            </a:r>
            <a:r>
              <a:rPr lang="en-US" dirty="0" smtClean="0"/>
              <a:t>,</a:t>
            </a:r>
            <a:r>
              <a:rPr lang="zh-CN" altLang="en-US" dirty="0" smtClean="0"/>
              <a:t>认真学习的时候</a:t>
            </a:r>
            <a:r>
              <a:rPr lang="en-US" dirty="0" smtClean="0"/>
              <a:t>,</a:t>
            </a:r>
            <a:r>
              <a:rPr lang="zh-CN" altLang="en-US" dirty="0" smtClean="0"/>
              <a:t>我马上对活动安排进行了调整</a:t>
            </a:r>
            <a:r>
              <a:rPr lang="en-US" dirty="0" smtClean="0"/>
              <a:t>,</a:t>
            </a:r>
            <a:r>
              <a:rPr lang="zh-CN" altLang="en-US" dirty="0" smtClean="0"/>
              <a:t>把重点发展了教幼儿翻绳上</a:t>
            </a:r>
            <a:r>
              <a:rPr lang="en-US" dirty="0" smtClean="0"/>
              <a:t>,</a:t>
            </a:r>
            <a:r>
              <a:rPr lang="zh-CN" altLang="en-US" dirty="0" smtClean="0"/>
              <a:t>在我的鼓励和指导下</a:t>
            </a:r>
            <a:r>
              <a:rPr lang="en-US" dirty="0" smtClean="0"/>
              <a:t>,</a:t>
            </a:r>
            <a:r>
              <a:rPr lang="zh-CN" altLang="en-US" dirty="0" smtClean="0"/>
              <a:t>孩子们学习的兴趣和劲头更足了</a:t>
            </a:r>
            <a:r>
              <a:rPr lang="en-US" dirty="0" smtClean="0"/>
              <a:t>,</a:t>
            </a:r>
            <a:r>
              <a:rPr lang="zh-CN" altLang="en-US" dirty="0" smtClean="0"/>
              <a:t>先学会的几个小朋友也更加卖力地当起了小老师</a:t>
            </a:r>
            <a:r>
              <a:rPr lang="en-US" dirty="0" smtClean="0"/>
              <a:t>.</a:t>
            </a:r>
            <a:r>
              <a:rPr lang="zh-CN" altLang="en-US" dirty="0" smtClean="0"/>
              <a:t>这让我深刻地感受到了传统游戏的魅力</a:t>
            </a:r>
            <a:r>
              <a:rPr lang="en-US" dirty="0" smtClean="0"/>
              <a:t>,</a:t>
            </a:r>
            <a:r>
              <a:rPr lang="zh-CN" altLang="en-US" dirty="0" smtClean="0"/>
              <a:t>也让我感受到了自己的不足</a:t>
            </a:r>
            <a:r>
              <a:rPr lang="en-US" dirty="0" smtClean="0"/>
              <a:t>,</a:t>
            </a:r>
            <a:r>
              <a:rPr lang="zh-CN" altLang="en-US" dirty="0" smtClean="0"/>
              <a:t>不是我们的传统游戏不好</a:t>
            </a:r>
            <a:r>
              <a:rPr lang="en-US" dirty="0" smtClean="0"/>
              <a:t>,</a:t>
            </a:r>
            <a:r>
              <a:rPr lang="zh-CN" altLang="en-US" dirty="0" smtClean="0"/>
              <a:t>而是我们应该怎样选择我们的传统游戏</a:t>
            </a:r>
            <a:r>
              <a:rPr lang="en-US" dirty="0" smtClean="0"/>
              <a:t>,</a:t>
            </a:r>
            <a:r>
              <a:rPr lang="zh-CN" altLang="en-US" dirty="0" smtClean="0"/>
              <a:t>充分挖掘传统游戏的乐趣</a:t>
            </a:r>
            <a:r>
              <a:rPr lang="en-US" dirty="0" smtClean="0"/>
              <a:t>.                                                                </a:t>
            </a:r>
            <a:endParaRPr lang="zh-CN" altLang="en-US" dirty="0" smtClean="0"/>
          </a:p>
          <a:p>
            <a:r>
              <a:rPr lang="en-US" dirty="0" smtClean="0"/>
              <a:t>    </a:t>
            </a:r>
            <a:r>
              <a:rPr lang="zh-CN" altLang="en-US" dirty="0" smtClean="0"/>
              <a:t>可惜由于时间的关系，还是有比较多的幼儿没能学会怎么翻的。好在现在的通讯工具很先进，我把小朋友专心致志学习的场面拍了小视频，课后发到了护宝贝及家园微信群里，这样既丰富了亲子活动的内容，也让活动内容得到了很好的延伸。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7030A0"/>
                </a:solidFill>
              </a:rPr>
              <a:t>                                               ------- </a:t>
            </a:r>
            <a:r>
              <a:rPr lang="zh-CN" altLang="en-US" dirty="0" smtClean="0">
                <a:solidFill>
                  <a:srgbClr val="7030A0"/>
                </a:solidFill>
              </a:rPr>
              <a:t>雅安市实验幼儿园    张雪蓉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66"/>
                </a:solidFill>
              </a:rPr>
              <a:t>温馨提示</a:t>
            </a:r>
            <a:endParaRPr lang="zh-CN" altLang="en-US" dirty="0">
              <a:solidFill>
                <a:srgbClr val="FF0066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FF"/>
                </a:solidFill>
              </a:rPr>
              <a:t>                  </a:t>
            </a:r>
            <a:endParaRPr lang="en-US" altLang="zh-CN" b="1" dirty="0" smtClean="0">
              <a:solidFill>
                <a:srgbClr val="FF00FF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课程学习时间达到或超过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960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分钟，即可得满分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分；</a:t>
            </a:r>
          </a:p>
          <a:p>
            <a:pPr>
              <a:lnSpc>
                <a:spcPct val="150000"/>
              </a:lnSpc>
            </a:pP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提交两篇课程作业，每篇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分；被批阅为优秀加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分，批阅为良好加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分，批阅为合格加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分，此项满分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分；</a:t>
            </a:r>
          </a:p>
          <a:p>
            <a:pPr>
              <a:lnSpc>
                <a:spcPct val="150000"/>
              </a:lnSpc>
            </a:pP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提交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四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篇研修日志，每篇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分，此项满分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分；</a:t>
            </a:r>
          </a:p>
          <a:p>
            <a:pPr>
              <a:lnSpc>
                <a:spcPct val="150000"/>
              </a:lnSpc>
            </a:pP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参与论坛交流，发布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个主题帖，发布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个回复贴，每个得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0.5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分，此项满分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dirty="0" smtClean="0">
                <a:latin typeface="微软雅黑" pitchFamily="34" charset="-122"/>
                <a:ea typeface="微软雅黑" pitchFamily="34" charset="-122"/>
              </a:rPr>
              <a:t>分；</a:t>
            </a:r>
            <a:endParaRPr lang="en-US" altLang="zh-CN" u="sng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>
              <a:solidFill>
                <a:srgbClr val="FF00FF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5000628" y="357166"/>
            <a:ext cx="2914664" cy="192882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rgbClr val="FF00FF"/>
                </a:solidFill>
              </a:rPr>
              <a:t>高分秘籍</a:t>
            </a:r>
            <a:r>
              <a:rPr lang="en-US" altLang="zh-CN" sz="2800" b="1" dirty="0" smtClean="0">
                <a:solidFill>
                  <a:srgbClr val="FF00FF"/>
                </a:solidFill>
              </a:rPr>
              <a:t>----</a:t>
            </a:r>
            <a:r>
              <a:rPr lang="zh-CN" altLang="en-US" sz="2800" b="1" dirty="0" smtClean="0">
                <a:solidFill>
                  <a:srgbClr val="FF00FF"/>
                </a:solidFill>
              </a:rPr>
              <a:t>必看篇</a:t>
            </a:r>
            <a:endParaRPr lang="zh-CN" altLang="en-US" sz="28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心形 7"/>
          <p:cNvSpPr/>
          <p:nvPr/>
        </p:nvSpPr>
        <p:spPr>
          <a:xfrm>
            <a:off x="0" y="285728"/>
            <a:ext cx="5929322" cy="3500462"/>
          </a:xfrm>
          <a:prstGeom prst="hear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FF66CC"/>
                </a:solidFill>
              </a:rPr>
              <a:t>合格学员</a:t>
            </a:r>
            <a:endParaRPr lang="en-US" altLang="zh-CN" b="1" dirty="0" smtClean="0">
              <a:solidFill>
                <a:srgbClr val="FF66CC"/>
              </a:solidFill>
            </a:endParaRPr>
          </a:p>
          <a:p>
            <a:r>
              <a:rPr lang="zh-CN" altLang="zh-CN" dirty="0" smtClean="0">
                <a:solidFill>
                  <a:srgbClr val="FF66CC"/>
                </a:solidFill>
                <a:latin typeface="微软雅黑" pitchFamily="34" charset="-122"/>
                <a:ea typeface="微软雅黑" pitchFamily="34" charset="-122"/>
              </a:rPr>
              <a:t>只要您按照考核方案，针对目前您成绩中的薄弱项，及还未学习提交的项目，合理安排，及时积极提交作业和研修日志，参与论坛交流，定能步步为赢，取得好成绩。</a:t>
            </a:r>
            <a:endParaRPr lang="en-US" altLang="zh-CN" dirty="0" smtClean="0">
              <a:solidFill>
                <a:srgbClr val="FF66CC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dirty="0" smtClean="0">
                <a:solidFill>
                  <a:srgbClr val="FF66CC"/>
                </a:solidFill>
                <a:latin typeface="微软雅黑" pitchFamily="34" charset="-122"/>
                <a:ea typeface="微软雅黑" pitchFamily="34" charset="-122"/>
              </a:rPr>
              <a:t>不合格学员</a:t>
            </a:r>
            <a:endParaRPr lang="zh-CN" altLang="zh-CN" b="1" dirty="0" smtClean="0">
              <a:solidFill>
                <a:srgbClr val="FF66CC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zh-CN" dirty="0" smtClean="0">
                <a:solidFill>
                  <a:srgbClr val="FF66CC"/>
                </a:solidFill>
                <a:latin typeface="微软雅黑" pitchFamily="34" charset="-122"/>
                <a:ea typeface="微软雅黑" pitchFamily="34" charset="-122"/>
              </a:rPr>
              <a:t>虽然目前您的成绩已经合格，但为了我们整体的学习率和合格率，我们的分数是否还可以再高点呢，那么，也请您结合考核方案，继续努力，争取大家都能是百分。</a:t>
            </a:r>
          </a:p>
          <a:p>
            <a:endParaRPr lang="en-US" altLang="zh-CN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85852" y="1071546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5050"/>
                </a:solidFill>
              </a:rPr>
              <a:t>温馨提示</a:t>
            </a:r>
            <a:endParaRPr lang="zh-CN" altLang="en-US" sz="6000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5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79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altLang="zh-CN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zh-CN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zh-CN" sz="4800" dirty="0" smtClean="0">
                <a:solidFill>
                  <a:schemeClr val="accent5">
                    <a:lumMod val="75000"/>
                  </a:schemeClr>
                </a:solidFill>
              </a:rPr>
              <a:t>     </a:t>
            </a:r>
            <a:r>
              <a:rPr lang="zh-CN" altLang="en-US" sz="4800" b="1" dirty="0" smtClean="0">
                <a:solidFill>
                  <a:schemeClr val="bg2">
                    <a:lumMod val="10000"/>
                  </a:schemeClr>
                </a:solidFill>
              </a:rPr>
              <a:t>新的一天是新的希望！</a:t>
            </a:r>
            <a:endParaRPr lang="en-US" altLang="zh-CN" sz="4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zh-CN" altLang="en-US" sz="4800" b="1" dirty="0" smtClean="0">
                <a:solidFill>
                  <a:schemeClr val="bg2">
                    <a:lumMod val="10000"/>
                  </a:schemeClr>
                </a:solidFill>
              </a:rPr>
              <a:t>     趁着希望之光继续前行！</a:t>
            </a:r>
            <a:endParaRPr lang="en-US" altLang="zh-CN" sz="4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en-US" altLang="zh-CN" sz="4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zh-CN" altLang="en-US" sz="6600" dirty="0" smtClean="0">
                <a:solidFill>
                  <a:schemeClr val="accent5">
                    <a:lumMod val="75000"/>
                  </a:schemeClr>
                </a:solidFill>
              </a:rPr>
              <a:t>                 </a:t>
            </a:r>
            <a:r>
              <a:rPr lang="zh-CN" altLang="en-US" sz="6600" b="1" dirty="0" smtClean="0">
                <a:solidFill>
                  <a:srgbClr val="7030A0"/>
                </a:solidFill>
              </a:rPr>
              <a:t>谢   谢！</a:t>
            </a:r>
            <a:endParaRPr lang="zh-CN" altLang="en-US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4376</TotalTime>
  <Words>553</Words>
  <Application>Microsoft Office PowerPoint</Application>
  <PresentationFormat>全屏显示(4:3)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流畅</vt:lpstr>
      <vt:lpstr>网络研修学习简报第一期</vt:lpstr>
      <vt:lpstr>幻灯片 2</vt:lpstr>
      <vt:lpstr>卷首寄语</vt:lpstr>
      <vt:lpstr>请关注</vt:lpstr>
      <vt:lpstr>精彩案例</vt:lpstr>
      <vt:lpstr>幻灯片 6</vt:lpstr>
      <vt:lpstr>温馨提示</vt:lpstr>
      <vt:lpstr>幻灯片 8</vt:lpstr>
      <vt:lpstr>幻灯片 9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幼儿教育小学化的危害               幼儿游戏的重要性 </dc:title>
  <dc:creator>微软用户</dc:creator>
  <cp:lastModifiedBy>xfdz161107</cp:lastModifiedBy>
  <cp:revision>598</cp:revision>
  <dcterms:created xsi:type="dcterms:W3CDTF">2009-04-27T02:39:18Z</dcterms:created>
  <dcterms:modified xsi:type="dcterms:W3CDTF">2017-04-06T10:44:59Z</dcterms:modified>
</cp:coreProperties>
</file>