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0" r:id="rId6"/>
    <p:sldId id="258" r:id="rId7"/>
    <p:sldId id="259" r:id="rId8"/>
    <p:sldId id="261" r:id="rId9"/>
    <p:sldId id="262" r:id="rId10"/>
    <p:sldId id="263" r:id="rId11"/>
    <p:sldId id="264" r:id="rId12"/>
    <p:sldId id="265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BE866-C9F4-4953-AF6C-27968751A9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4927" y="1059872"/>
            <a:ext cx="8901546" cy="1223963"/>
          </a:xfrm>
        </p:spPr>
        <p:txBody>
          <a:bodyPr anchor="b">
            <a:normAutofit/>
          </a:bodyPr>
          <a:lstStyle>
            <a:lvl1pPr algn="ctr">
              <a:defRPr sz="5400">
                <a:ln w="9525">
                  <a:solidFill>
                    <a:schemeClr val="bg1"/>
                  </a:solidFill>
                </a:ln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4927" y="2375911"/>
            <a:ext cx="8901546" cy="82448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300143" y="2906104"/>
            <a:ext cx="7779039" cy="1572843"/>
            <a:chOff x="2051050" y="2906713"/>
            <a:chExt cx="5166309" cy="1044575"/>
          </a:xfrm>
        </p:grpSpPr>
        <p:sp>
          <p:nvSpPr>
            <p:cNvPr id="10" name="椭圆 9"/>
            <p:cNvSpPr/>
            <p:nvPr/>
          </p:nvSpPr>
          <p:spPr>
            <a:xfrm>
              <a:off x="2051050" y="2906713"/>
              <a:ext cx="1042988" cy="104457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>
              <a:norm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80604020202020204" pitchFamily="34" charset="0"/>
                <a:ea typeface="黑体" panose="02010600030101010101" pitchFamily="49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139950" y="3011002"/>
              <a:ext cx="865188" cy="863600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>
              <a:norm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400" kern="0" dirty="0">
                <a:solidFill>
                  <a:prstClr val="white"/>
                </a:solidFill>
                <a:latin typeface="Arial" panose="02080604020202020204" pitchFamily="34" charset="0"/>
                <a:ea typeface="黑体" panose="02010600030101010101" pitchFamily="49" charset="-122"/>
              </a:endParaRPr>
            </a:p>
          </p:txBody>
        </p:sp>
        <p:cxnSp>
          <p:nvCxnSpPr>
            <p:cNvPr id="12" name="直接连接符 16"/>
            <p:cNvCxnSpPr>
              <a:cxnSpLocks noChangeShapeType="1"/>
              <a:stCxn id="10" idx="6"/>
            </p:cNvCxnSpPr>
            <p:nvPr/>
          </p:nvCxnSpPr>
          <p:spPr bwMode="auto">
            <a:xfrm flipV="1">
              <a:off x="3094038" y="3429000"/>
              <a:ext cx="4123321" cy="1"/>
            </a:xfrm>
            <a:prstGeom prst="line">
              <a:avLst/>
            </a:prstGeom>
            <a:noFill/>
            <a:ln w="28575" algn="ctr">
              <a:solidFill>
                <a:schemeClr val="accent1"/>
              </a:solidFill>
              <a:rou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0596" y="2795588"/>
            <a:ext cx="6063113" cy="896937"/>
          </a:xfrm>
        </p:spPr>
        <p:txBody>
          <a:bodyPr anchor="b" anchorCtr="0">
            <a:normAutofit/>
          </a:bodyPr>
          <a:lstStyle>
            <a:lvl1pPr algn="ctr">
              <a:defRPr sz="3600" b="0">
                <a:ln>
                  <a:noFill/>
                </a:ln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4714" y="3761478"/>
            <a:ext cx="5194877" cy="539655"/>
          </a:xfrm>
          <a:prstGeom prst="roundRect">
            <a:avLst>
              <a:gd name="adj" fmla="val 50000"/>
            </a:avLst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0" y="3514537"/>
            <a:ext cx="12192000" cy="0"/>
          </a:xfrm>
          <a:prstGeom prst="line">
            <a:avLst/>
          </a:prstGeom>
          <a:ln w="3175">
            <a:solidFill>
              <a:srgbClr val="D3D3D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0" y="4386699"/>
            <a:ext cx="12192000" cy="0"/>
          </a:xfrm>
          <a:prstGeom prst="line">
            <a:avLst/>
          </a:prstGeom>
          <a:ln w="3175">
            <a:solidFill>
              <a:srgbClr val="D3D3D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0" y="4612777"/>
            <a:ext cx="12192000" cy="0"/>
          </a:xfrm>
          <a:prstGeom prst="line">
            <a:avLst/>
          </a:prstGeom>
          <a:ln w="3175">
            <a:solidFill>
              <a:srgbClr val="D3D3D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5400000">
            <a:off x="89577" y="3573930"/>
            <a:ext cx="6840000" cy="0"/>
          </a:xfrm>
          <a:prstGeom prst="line">
            <a:avLst/>
          </a:prstGeom>
          <a:ln w="3175">
            <a:solidFill>
              <a:srgbClr val="D3D3D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5400000">
            <a:off x="363081" y="3573930"/>
            <a:ext cx="6840000" cy="0"/>
          </a:xfrm>
          <a:prstGeom prst="line">
            <a:avLst/>
          </a:prstGeom>
          <a:ln w="3175">
            <a:solidFill>
              <a:srgbClr val="D3D3D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3730649"/>
            <a:ext cx="12192000" cy="0"/>
          </a:xfrm>
          <a:prstGeom prst="line">
            <a:avLst/>
          </a:prstGeom>
          <a:ln w="3175">
            <a:solidFill>
              <a:srgbClr val="D3D3D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18509" y="3514537"/>
            <a:ext cx="7065818" cy="1098239"/>
          </a:xfrm>
        </p:spPr>
        <p:txBody>
          <a:bodyPr>
            <a:normAutofit/>
          </a:bodyPr>
          <a:lstStyle>
            <a:lvl1pPr>
              <a:defRPr sz="60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838201" y="571503"/>
            <a:ext cx="10515601" cy="56499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ln>
            <a:solidFill>
              <a:schemeClr val="bg1"/>
            </a:solidFill>
          </a:ln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l"/>
        <a:defRPr sz="24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.xml"/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263650"/>
            <a:ext cx="10515600" cy="1325563"/>
          </a:xfrm>
        </p:spPr>
        <p:txBody>
          <a:bodyPr vert="horz" wrap="square" lIns="91440" tIns="45720" rIns="91440" bIns="45720" rtlCol="0" anchor="b"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氢氧化钠、氢氧化钙(或其溶液)、生石灰</a:t>
            </a:r>
            <a:b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在空气中变质的探究</a:t>
            </a:r>
            <a:endParaRPr lang="zh-CN" alt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763135" y="4916170"/>
            <a:ext cx="6127115" cy="762000"/>
          </a:xfrm>
        </p:spPr>
        <p:txBody>
          <a:bodyPr>
            <a:norm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2800" dirty="0">
                <a:latin typeface="方正隶二简体" panose="02010601030101010101" charset="-122"/>
                <a:ea typeface="方正隶二简体" panose="02010601030101010101" charset="-122"/>
              </a:rPr>
              <a:t>苍溪县月山乡烟峰小学校     任钦宏</a:t>
            </a:r>
            <a:endParaRPr lang="zh-CN" altLang="en-US" sz="2800" dirty="0">
              <a:latin typeface="方正隶二简体" panose="02010601030101010101" charset="-122"/>
              <a:ea typeface="方正隶二简体" panose="0201060103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6385" y="3277235"/>
            <a:ext cx="4653915" cy="30118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一、复习导课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665460" cy="2975610"/>
          </a:xfrm>
        </p:spPr>
        <p:txBody>
          <a:bodyPr/>
          <a:p>
            <a:r>
              <a:rPr lang="zh-CN" altLang="en-US" sz="4400"/>
              <a:t>1.已知A+B=C（ABC均为固体），一定量</a:t>
            </a:r>
            <a:endParaRPr lang="zh-CN" altLang="en-US" sz="4400"/>
          </a:p>
          <a:p>
            <a:r>
              <a:rPr lang="zh-CN" altLang="en-US" sz="4400"/>
              <a:t>的A、B两种物质在试管中充分反应后，试</a:t>
            </a:r>
            <a:endParaRPr lang="zh-CN" altLang="en-US" sz="4400"/>
          </a:p>
          <a:p>
            <a:r>
              <a:rPr lang="zh-CN" altLang="en-US" sz="4400"/>
              <a:t>管中的剩余物可能有哪几种情况？</a:t>
            </a:r>
            <a:endParaRPr lang="zh-CN" altLang="en-US" sz="4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175635" cy="4351655"/>
          </a:xfrm>
        </p:spPr>
        <p:txBody>
          <a:bodyPr/>
          <a:p>
            <a:r>
              <a:rPr lang="en-US" altLang="zh-CN" sz="4000"/>
              <a:t>1</a:t>
            </a:r>
            <a:r>
              <a:rPr lang="zh-CN" altLang="en-US" sz="4000"/>
              <a:t>、只有</a:t>
            </a:r>
            <a:r>
              <a:rPr lang="en-US" altLang="zh-CN" sz="4000"/>
              <a:t>C;</a:t>
            </a:r>
            <a:endParaRPr lang="en-US" altLang="zh-CN" sz="4000"/>
          </a:p>
          <a:p>
            <a:endParaRPr lang="en-US" altLang="zh-CN" sz="4000"/>
          </a:p>
          <a:p>
            <a:r>
              <a:rPr lang="en-US" altLang="zh-CN" sz="4000"/>
              <a:t>2</a:t>
            </a:r>
            <a:r>
              <a:rPr lang="zh-CN" altLang="en-US" sz="4000"/>
              <a:t>、有</a:t>
            </a:r>
            <a:r>
              <a:rPr lang="en-US" altLang="zh-CN" sz="4000"/>
              <a:t>C</a:t>
            </a:r>
            <a:r>
              <a:rPr lang="zh-CN" altLang="en-US" sz="4000"/>
              <a:t>和</a:t>
            </a:r>
            <a:r>
              <a:rPr lang="en-US" altLang="zh-CN" sz="4000"/>
              <a:t>A;</a:t>
            </a:r>
            <a:endParaRPr lang="en-US" altLang="zh-CN" sz="4000"/>
          </a:p>
          <a:p>
            <a:endParaRPr lang="en-US" altLang="zh-CN" sz="4000"/>
          </a:p>
          <a:p>
            <a:r>
              <a:rPr lang="en-US" altLang="zh-CN" sz="4000"/>
              <a:t>3</a:t>
            </a:r>
            <a:r>
              <a:rPr lang="zh-CN" altLang="en-US" sz="4000"/>
              <a:t>、有</a:t>
            </a:r>
            <a:r>
              <a:rPr lang="en-US" altLang="zh-CN" sz="4000"/>
              <a:t>C</a:t>
            </a:r>
            <a:r>
              <a:rPr lang="zh-CN" altLang="en-US" sz="4000"/>
              <a:t>和</a:t>
            </a:r>
            <a:r>
              <a:rPr lang="en-US" altLang="zh-CN" sz="4000"/>
              <a:t>B.</a:t>
            </a:r>
            <a:endParaRPr lang="en-US" altLang="zh-CN" sz="4000"/>
          </a:p>
        </p:txBody>
      </p:sp>
      <p:sp>
        <p:nvSpPr>
          <p:cNvPr id="5" name="右箭头 4"/>
          <p:cNvSpPr/>
          <p:nvPr/>
        </p:nvSpPr>
        <p:spPr>
          <a:xfrm>
            <a:off x="4490720" y="1825625"/>
            <a:ext cx="2694305" cy="7067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燕尾形箭头 5"/>
          <p:cNvSpPr/>
          <p:nvPr/>
        </p:nvSpPr>
        <p:spPr>
          <a:xfrm>
            <a:off x="4184650" y="3132455"/>
            <a:ext cx="3000375" cy="20447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338060" y="1858645"/>
            <a:ext cx="3114675" cy="64008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p>
            <a:r>
              <a:rPr lang="en-US" altLang="zh-CN" sz="3600" b="1"/>
              <a:t>A</a:t>
            </a:r>
            <a:r>
              <a:rPr lang="zh-CN" altLang="en-US" sz="3600" b="1"/>
              <a:t>、</a:t>
            </a:r>
            <a:r>
              <a:rPr lang="en-US" altLang="zh-CN" sz="3600" b="1"/>
              <a:t>B</a:t>
            </a:r>
            <a:r>
              <a:rPr lang="zh-CN" altLang="en-US" sz="3600" b="1"/>
              <a:t>完全反应</a:t>
            </a:r>
            <a:endParaRPr lang="zh-CN" altLang="en-US" sz="3600" b="1"/>
          </a:p>
        </p:txBody>
      </p:sp>
      <p:sp>
        <p:nvSpPr>
          <p:cNvPr id="8" name="文本框 7"/>
          <p:cNvSpPr txBox="1"/>
          <p:nvPr/>
        </p:nvSpPr>
        <p:spPr>
          <a:xfrm>
            <a:off x="7338060" y="3681095"/>
            <a:ext cx="4622800" cy="64008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p>
            <a:r>
              <a:rPr lang="zh-CN" altLang="en-US" sz="3600" b="1"/>
              <a:t>A、B两者之一有剩余</a:t>
            </a:r>
            <a:endParaRPr lang="zh-CN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6235" cy="4351655"/>
          </a:xfrm>
        </p:spPr>
        <p:txBody>
          <a:bodyPr/>
          <a:p>
            <a:r>
              <a:rPr lang="zh-CN" altLang="en-US" sz="4000"/>
              <a:t>2.要除去NaCl中少量的杂质Na</a:t>
            </a:r>
            <a:r>
              <a:rPr lang="zh-CN" altLang="en-US" sz="4000" baseline="-25000"/>
              <a:t>2</a:t>
            </a:r>
            <a:r>
              <a:rPr lang="zh-CN" altLang="en-US" sz="4000"/>
              <a:t>CO</a:t>
            </a:r>
            <a:r>
              <a:rPr lang="zh-CN" altLang="en-US" sz="4000" baseline="-25000"/>
              <a:t>3</a:t>
            </a:r>
            <a:r>
              <a:rPr lang="zh-CN" altLang="en-US" sz="4000"/>
              <a:t>,你有哪些</a:t>
            </a:r>
            <a:endParaRPr lang="zh-CN" altLang="en-US" sz="4000"/>
          </a:p>
          <a:p>
            <a:r>
              <a:rPr lang="zh-CN" altLang="en-US" sz="4000"/>
              <a:t>办法？请列举，并说明思路。</a:t>
            </a:r>
            <a:endParaRPr lang="zh-CN" altLang="en-US" sz="4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683760"/>
            <a:ext cx="10515600" cy="1325563"/>
          </a:xfrm>
        </p:spPr>
        <p:txBody>
          <a:bodyPr/>
          <a:p>
            <a:r>
              <a:rPr lang="zh-CN" altLang="en-US"/>
              <a:t>请写出化学方程式。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10285" y="1691005"/>
            <a:ext cx="9575800" cy="3109595"/>
          </a:xfrm>
        </p:spPr>
        <p:txBody>
          <a:bodyPr>
            <a:normAutofit lnSpcReduction="10000"/>
          </a:bodyPr>
          <a:p>
            <a:r>
              <a:rPr lang="zh-CN" altLang="en-US" sz="2800"/>
              <a:t>A．加</a:t>
            </a:r>
            <a:r>
              <a:rPr lang="zh-CN" altLang="en-US" sz="2800">
                <a:solidFill>
                  <a:schemeClr val="accent5">
                    <a:lumMod val="75000"/>
                  </a:schemeClr>
                </a:solidFill>
              </a:rPr>
              <a:t>适量</a:t>
            </a:r>
            <a:r>
              <a:rPr lang="zh-CN" altLang="en-US" sz="2800"/>
              <a:t>盐酸，蒸发结晶</a:t>
            </a:r>
            <a:endParaRPr lang="zh-CN" altLang="en-US" sz="2800"/>
          </a:p>
          <a:p>
            <a:endParaRPr lang="zh-CN" altLang="en-US" sz="3200"/>
          </a:p>
          <a:p>
            <a:r>
              <a:rPr lang="zh-CN" altLang="en-US" sz="2800"/>
              <a:t>B．加</a:t>
            </a:r>
            <a:r>
              <a:rPr lang="zh-CN" altLang="en-US" sz="2800">
                <a:solidFill>
                  <a:schemeClr val="accent5">
                    <a:lumMod val="75000"/>
                  </a:schemeClr>
                </a:solidFill>
              </a:rPr>
              <a:t>适量</a:t>
            </a:r>
            <a:r>
              <a:rPr lang="zh-CN" altLang="en-US" sz="2800"/>
              <a:t>氯化钙，过滤后蒸发结晶</a:t>
            </a:r>
            <a:endParaRPr lang="zh-CN" altLang="en-US" sz="2800"/>
          </a:p>
          <a:p>
            <a:endParaRPr lang="zh-CN" altLang="en-US" sz="3200"/>
          </a:p>
          <a:p>
            <a:r>
              <a:rPr lang="zh-CN" altLang="en-US" sz="2800"/>
              <a:t>C．加</a:t>
            </a:r>
            <a:r>
              <a:rPr lang="zh-CN" altLang="en-US" sz="2800">
                <a:solidFill>
                  <a:schemeClr val="accent5">
                    <a:lumMod val="75000"/>
                  </a:schemeClr>
                </a:solidFill>
              </a:rPr>
              <a:t>适量</a:t>
            </a:r>
            <a:r>
              <a:rPr lang="zh-CN" altLang="en-US" sz="2800"/>
              <a:t>氯化钡，过滤后蒸发结晶    </a:t>
            </a:r>
            <a:endParaRPr lang="zh-CN" altLang="en-US" sz="2800"/>
          </a:p>
          <a:p>
            <a:r>
              <a:rPr lang="zh-CN" altLang="en-US" sz="2800"/>
              <a:t> </a:t>
            </a:r>
            <a:r>
              <a:rPr lang="en-US" altLang="zh-CN" sz="2800"/>
              <a:t>......</a:t>
            </a:r>
            <a:endParaRPr lang="en-US" altLang="zh-CN" sz="2800"/>
          </a:p>
          <a:p>
            <a:endParaRPr lang="en-US" altLang="zh-CN" sz="2800"/>
          </a:p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8260" y="53340"/>
            <a:ext cx="12095480" cy="7363460"/>
          </a:xfrm>
        </p:spPr>
        <p:txBody>
          <a:bodyPr>
            <a:normAutofit/>
          </a:bodyPr>
          <a:p>
            <a:r>
              <a:rPr lang="zh-CN" altLang="en-US" sz="2800" b="1"/>
              <a:t>例题：</a:t>
            </a:r>
            <a:r>
              <a:rPr lang="zh-CN" altLang="en-US"/>
              <a:t>小刚在化学实验室发现，盛放NaOH溶液的试剂瓶瓶口和橡皮塞上出现了白色粉末。小刚叫来小军和小红，共同探究这种白色粉末的成分。他们依据所学的化学知识，对这种白色粉末的成分作了如下猜想：</a:t>
            </a:r>
            <a:endParaRPr lang="zh-CN" altLang="en-US"/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①可能是NaOH；②可能是Na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2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CO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3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；③可能是 </a:t>
            </a:r>
            <a:r>
              <a:rPr lang="zh-CN" altLang="en-US" u="sng">
                <a:latin typeface="新宋体" panose="02010609030101010101" charset="-122"/>
                <a:ea typeface="新宋体" panose="02010609030101010101" charset="-122"/>
              </a:rPr>
              <a:t>                           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。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为了验证猜想，他们分别做了下面的实验。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（1）小刚取少量白色粉末，滴加稀盐酸，有气体生成。由此小刚认为白色粉末一定是Na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2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CO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3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。请判断小刚所得结论是否正确，并简述理由。 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____________________________________________________________________</a:t>
            </a:r>
            <a:r>
              <a:rPr lang="zh-CN" altLang="en-US" u="sng">
                <a:latin typeface="新宋体" panose="02010609030101010101" charset="-122"/>
                <a:ea typeface="新宋体" panose="02010609030101010101" charset="-122"/>
              </a:rPr>
              <a:t>_   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。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（2）小军取少量白色粉末溶于水，向所得溶液中滴加酚酞试液，溶液变为红色。由此小军认为白色粉末一定是NaOH。请判断小军所得结论是否正确，并简述理由。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_____________________________________________________________________。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（3）小红取少量白色粉末溶于水，向所得溶液中滴加CaCl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2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试液，有白色沉淀产生。由此判断白色粉末中含有________。为了验证猜想③，小红继续向溶液中滴加CaCl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2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试液至不再产生沉淀，然后过滤。你认为她接下来还应进行的实验是            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 u="sng">
                <a:latin typeface="新宋体" panose="02010609030101010101" charset="-122"/>
                <a:ea typeface="新宋体" panose="02010609030101010101" charset="-122"/>
              </a:rPr>
              <a:t>                                                                         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；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  <a:p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在小红所做的实验中，若把CaCl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2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溶液换成Ca(OH)</a:t>
            </a:r>
            <a:r>
              <a:rPr lang="zh-CN" altLang="en-US" baseline="-25000">
                <a:latin typeface="新宋体" panose="02010609030101010101" charset="-122"/>
                <a:ea typeface="新宋体" panose="02010609030101010101" charset="-122"/>
              </a:rPr>
              <a:t>2</a:t>
            </a:r>
            <a:r>
              <a:rPr lang="zh-CN" altLang="en-US">
                <a:latin typeface="新宋体" panose="02010609030101010101" charset="-122"/>
                <a:ea typeface="新宋体" panose="02010609030101010101" charset="-122"/>
              </a:rPr>
              <a:t>溶液是否可行？请简述理由。____________________________________________________________________。</a:t>
            </a:r>
            <a:endParaRPr lang="zh-CN" altLang="en-US"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26150" y="1196340"/>
            <a:ext cx="32893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NaOH和Na</a:t>
            </a:r>
            <a:r>
              <a:rPr lang="zh-CN" altLang="en-US" sz="2400" b="1" baseline="-2500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CO</a:t>
            </a:r>
            <a:r>
              <a:rPr lang="zh-CN" altLang="en-US" sz="2400" b="1" baseline="-2500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的混合物</a:t>
            </a:r>
            <a:endParaRPr lang="zh-CN" altLang="en-US" sz="2400" b="1">
              <a:solidFill>
                <a:srgbClr val="FF0000"/>
              </a:solidFill>
              <a:latin typeface="新宋体" panose="02010609030101010101" charset="-122"/>
              <a:ea typeface="新宋体" panose="02010609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260" y="2830830"/>
            <a:ext cx="113157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加稀盐酸有气体生成，只能证明含有碳酸钠，上述猜想中</a:t>
            </a:r>
            <a:r>
              <a:rPr lang="en-US" altLang="zh-CN" sz="2400" b="1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3</a:t>
            </a:r>
            <a:r>
              <a:rPr lang="zh-CN" altLang="en-US" sz="2400" b="1">
                <a:solidFill>
                  <a:srgbClr val="FF0000"/>
                </a:solidFill>
              </a:rPr>
              <a:t>两种情况都有可能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60" y="4021455"/>
            <a:ext cx="1209611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加酚酞变红，证明溶液显碱性，而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NaOH和Na</a:t>
            </a:r>
            <a:r>
              <a:rPr lang="zh-CN" altLang="en-US" sz="2400" b="1" baseline="-2500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CO</a:t>
            </a:r>
            <a:r>
              <a:rPr lang="zh-CN" altLang="en-US" sz="2400" b="1" baseline="-2500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都呈碱性</a:t>
            </a:r>
            <a:r>
              <a:rPr lang="zh-CN" altLang="en-US" sz="240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，</a:t>
            </a:r>
            <a:r>
              <a:rPr lang="zh-CN" altLang="en-US" sz="2400">
                <a:solidFill>
                  <a:srgbClr val="FF0000"/>
                </a:solidFill>
              </a:rPr>
              <a:t>上述猜想中</a:t>
            </a:r>
            <a:r>
              <a:rPr lang="en-US" altLang="zh-CN" sz="2400">
                <a:solidFill>
                  <a:srgbClr val="FF0000"/>
                </a:solidFill>
              </a:rPr>
              <a:t>1</a:t>
            </a:r>
            <a:r>
              <a:rPr lang="zh-CN" altLang="en-US" sz="2400">
                <a:solidFill>
                  <a:srgbClr val="FF0000"/>
                </a:solidFill>
              </a:rPr>
              <a:t>、</a:t>
            </a:r>
            <a:r>
              <a:rPr lang="en-US" altLang="zh-CN" sz="2400">
                <a:solidFill>
                  <a:srgbClr val="FF0000"/>
                </a:solidFill>
              </a:rPr>
              <a:t>2</a:t>
            </a:r>
            <a:r>
              <a:rPr lang="zh-CN" altLang="en-US" sz="2400">
                <a:solidFill>
                  <a:srgbClr val="FF0000"/>
                </a:solidFill>
              </a:rPr>
              <a:t>、</a:t>
            </a:r>
            <a:r>
              <a:rPr lang="en-US" altLang="zh-CN" sz="2400">
                <a:solidFill>
                  <a:srgbClr val="FF0000"/>
                </a:solidFill>
              </a:rPr>
              <a:t>3</a:t>
            </a:r>
            <a:r>
              <a:rPr lang="zh-CN" altLang="en-US" sz="2400">
                <a:solidFill>
                  <a:srgbClr val="FF0000"/>
                </a:solidFill>
              </a:rPr>
              <a:t>都有可能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70555" y="4879975"/>
            <a:ext cx="100457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Na</a:t>
            </a:r>
            <a:r>
              <a:rPr lang="zh-CN" altLang="en-US" b="1" baseline="-2500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2</a:t>
            </a:r>
            <a:r>
              <a:rPr lang="zh-CN" altLang="en-US" b="1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CO</a:t>
            </a:r>
            <a:r>
              <a:rPr lang="zh-CN" altLang="en-US" b="1" baseline="-2500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3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8260" y="5641340"/>
            <a:ext cx="1057719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+mj-ea"/>
              </a:rPr>
              <a:t>向滤液中加入酚酞溶液并振荡，溶液变成红色，证明猜想</a:t>
            </a:r>
            <a:r>
              <a:rPr lang="en-US" altLang="zh-CN" sz="2400" b="1">
                <a:solidFill>
                  <a:srgbClr val="FF0000"/>
                </a:solidFill>
                <a:latin typeface="+mj-ea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+mj-ea"/>
              </a:rPr>
              <a:t>成立</a:t>
            </a:r>
            <a:endParaRPr lang="zh-CN" altLang="en-US" sz="2400" b="1">
              <a:solidFill>
                <a:srgbClr val="FF0000"/>
              </a:solidFill>
              <a:latin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260" y="6494145"/>
            <a:ext cx="1246568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不可以。加入氢氧化钙后，会使在除去碳酸钠的同时，生成氢氧化钠，影响后面对原溶液中氢氧化钠的检验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-85725" y="99060"/>
            <a:ext cx="12148185" cy="16154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/>
            <a:r>
              <a:rPr lang="zh-CN" altLang="en-US" sz="36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练习</a:t>
            </a:r>
            <a:r>
              <a:rPr lang="en-US" altLang="zh-CN" sz="32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、某同学做实验时发现，盛放</a:t>
            </a:r>
            <a:r>
              <a:rPr lang="en-US" altLang="zh-CN" sz="3200" b="1" u="none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NaOH</a:t>
            </a:r>
            <a:r>
              <a:rPr lang="zh-CN" altLang="en-US" sz="32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溶液的瓶口与橡皮塞上，常有白色粉末出现。为探究这种白色粉末的成分，设计了如下实验。请你完成实验报告。</a:t>
            </a:r>
            <a:endParaRPr lang="zh-CN" altLang="en-US" sz="3200" b="1" u="none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6" name="内容占位符 15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857250" y="1714500"/>
            <a:ext cx="10477500" cy="48329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42925" y="67945"/>
            <a:ext cx="1110615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266700" algn="l"/>
            <a:r>
              <a:rPr lang="zh-CN" altLang="en-US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练习</a:t>
            </a:r>
            <a:r>
              <a:rPr lang="en-US" altLang="zh-CN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、做中和反应实验时，我将稀盐酸滴入氢氧化钠溶液中，意外看到有气泡产生。小伟提醒：是不是拿错了药品？我查验后确认药品没错，只是在瓶口发现有白色粉末状物质。我认为是氢氧化钠溶液变质了。</a:t>
            </a:r>
            <a:endParaRPr lang="zh-CN" altLang="en-US" sz="2400" b="1" u="none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66700" algn="l"/>
            <a:r>
              <a:rPr lang="en-US" altLang="zh-CN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⑴ </a:t>
            </a:r>
            <a:r>
              <a:rPr lang="zh-CN" altLang="en-US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氢氧化钠溶液变质的原因是</a:t>
            </a:r>
            <a:r>
              <a:rPr lang="zh-CN" altLang="en-US"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</a:t>
            </a:r>
            <a:r>
              <a:rPr lang="zh-CN" altLang="en-US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400" b="1" u="none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66700" algn="l"/>
            <a:r>
              <a:rPr lang="en-US" altLang="zh-CN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⑵ </a:t>
            </a:r>
            <a:r>
              <a:rPr lang="zh-CN" altLang="en-US" sz="24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利用与上述实验不同的原理，我又设计了一个实验再次确认该氢氧化钠溶液已变质。</a:t>
            </a:r>
            <a:endParaRPr lang="zh-CN" altLang="en-US" sz="2400" b="1" u="none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815975" y="2353945"/>
          <a:ext cx="10833100" cy="1323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05400"/>
                <a:gridCol w="3211195"/>
                <a:gridCol w="2516505"/>
              </a:tblGrid>
              <a:tr h="50609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实验步骤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实验现象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实验结论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7880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取少量氧氧化钠溶液于试管中，滴加</a:t>
                      </a:r>
                      <a:r>
                        <a:rPr lang="zh-CN" altLang="en-US" sz="20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endParaRPr lang="zh-CN" altLang="en-US" sz="2000" b="0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9906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0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000" b="0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该氢氧化钠溶液已变质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00050" marR="0" marT="0" marB="1" vert="horz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81990" y="3814445"/>
            <a:ext cx="7837170" cy="640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200025" algn="l"/>
            <a:endParaRPr lang="en-US" altLang="zh-CN" sz="1200" b="0" u="none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00025" algn="l"/>
            <a:r>
              <a:rPr lang="en-US" altLang="zh-CN" sz="2400" b="0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⑶ </a:t>
            </a:r>
            <a:r>
              <a:rPr lang="zh-CN" altLang="en-US" sz="2400" b="0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该氢氧化钠溶液是部分变质还是全部变质？</a:t>
            </a:r>
            <a:endParaRPr lang="zh-CN" altLang="en-US" sz="2400" b="0" u="none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838200" y="4591050"/>
          <a:ext cx="10833100" cy="1217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4940"/>
                <a:gridCol w="3081655"/>
                <a:gridCol w="2516505"/>
              </a:tblGrid>
              <a:tr h="60769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实验步骤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实验现象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实验结论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0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000" b="0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0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000" b="0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该氢氧化钠溶液</a:t>
                      </a:r>
                      <a:r>
                        <a:rPr lang="zh-CN" altLang="en-US" sz="20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lang="zh-CN" altLang="en-US" sz="20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变质</a:t>
                      </a:r>
                      <a:endParaRPr lang="zh-CN" altLang="en-US" sz="20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080" marR="0" marT="0" marB="1" vert="horz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42925" y="5808345"/>
            <a:ext cx="8070850" cy="8839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227965" algn="l"/>
            <a:r>
              <a:rPr lang="zh-CN" altLang="en-US" sz="2400" b="0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写出</a:t>
            </a:r>
            <a:r>
              <a:rPr lang="en-US" altLang="zh-CN" sz="2400" b="0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⑶</a:t>
            </a:r>
            <a:r>
              <a:rPr lang="zh-CN" altLang="en-US" sz="2400" b="0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中所涉及到的一个化学方程式</a:t>
            </a:r>
            <a:r>
              <a:rPr lang="en-US" altLang="zh-CN" sz="2800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		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27965" algn="l"/>
            <a:r>
              <a:rPr lang="en-US" altLang="zh-CN" sz="2400" b="0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⑷</a:t>
            </a:r>
            <a:r>
              <a:rPr lang="zh-CN" altLang="en-US" sz="2400" b="0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如何除去变质氢氧化钠溶液中的杂质？ </a:t>
            </a:r>
            <a:r>
              <a:rPr lang="zh-CN" altLang="en-US" sz="2400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400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	</a:t>
            </a:r>
            <a:r>
              <a:rPr lang="zh-CN" altLang="en-US" sz="2400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050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430" y="92710"/>
            <a:ext cx="12251690" cy="6852920"/>
          </a:xfrm>
        </p:spPr>
        <p:txBody>
          <a:bodyPr>
            <a:noAutofit/>
          </a:bodyPr>
          <a:p>
            <a:r>
              <a:rPr lang="zh-CN" altLang="en-US" sz="2800"/>
              <a:t>练习3、甲同学在“旺旺雪饼”包装袋内，发现有一个装有白色颗粒状固体A的小纸袋，上面写着“生石灰干燥剂，请勿食用”。甲同学随手将小纸袋拿出来放在空气中，经过一段时间后，发现纸袋内的白色颗粒粘在一起成为块状固体B。请你与甲同学一起对块状固体B进行探究。</a:t>
            </a:r>
            <a:endParaRPr lang="zh-CN" altLang="en-US" sz="2800"/>
          </a:p>
          <a:p>
            <a:r>
              <a:rPr lang="zh-CN" altLang="en-US" sz="2800"/>
              <a:t>（1）生石灰（CaO）可作用于干燥剂的理由是（用化学方程式表示）</a:t>
            </a:r>
            <a:r>
              <a:rPr lang="zh-CN" altLang="en-US" sz="2800" u="sng"/>
              <a:t>         </a:t>
            </a:r>
            <a:r>
              <a:rPr lang="zh-CN" altLang="en-US" sz="2800"/>
              <a:t> 。</a:t>
            </a:r>
            <a:endParaRPr lang="zh-CN" altLang="en-US" sz="2800"/>
          </a:p>
          <a:p>
            <a:r>
              <a:rPr lang="zh-CN" altLang="en-US" sz="2800"/>
              <a:t>若纸袋内白色颗粒状固体A溶于水无放热现象，固体A </a:t>
            </a:r>
            <a:r>
              <a:rPr lang="zh-CN" altLang="en-US" sz="2800" u="sng"/>
              <a:t>    </a:t>
            </a:r>
            <a:r>
              <a:rPr lang="zh-CN" altLang="en-US" sz="2800"/>
              <a:t>(能或不能)作干燥剂。</a:t>
            </a:r>
            <a:endParaRPr lang="zh-CN" altLang="en-US" sz="2800"/>
          </a:p>
          <a:p>
            <a:r>
              <a:rPr lang="zh-CN" altLang="en-US" sz="2800"/>
              <a:t>（2）猜想一：块状固体B中除氧化钙外还可能有：            、             。</a:t>
            </a:r>
            <a:endParaRPr lang="zh-CN" altLang="en-US" sz="2800"/>
          </a:p>
          <a:p>
            <a:r>
              <a:rPr lang="zh-CN" altLang="en-US" sz="2800"/>
              <a:t>写出白色颗粒状固体A在空气中转化为块状固体B的化学反应方程式：</a:t>
            </a:r>
            <a:endParaRPr lang="zh-CN" altLang="en-US" sz="2800"/>
          </a:p>
          <a:p>
            <a:r>
              <a:rPr lang="zh-CN" altLang="en-US" sz="2800"/>
              <a:t>      </a:t>
            </a:r>
            <a:r>
              <a:rPr lang="zh-CN" altLang="en-US" sz="2800" u="sng"/>
              <a:t>                                           </a:t>
            </a:r>
            <a:r>
              <a:rPr lang="zh-CN" altLang="en-US" sz="2800"/>
              <a:t>； </a:t>
            </a:r>
            <a:r>
              <a:rPr lang="zh-CN" altLang="en-US" sz="2800" u="sng"/>
              <a:t>                                          </a:t>
            </a:r>
            <a:r>
              <a:rPr lang="zh-CN" altLang="en-US" sz="2800"/>
              <a:t> 。</a:t>
            </a:r>
            <a:endParaRPr lang="zh-CN" altLang="en-US" sz="2800"/>
          </a:p>
          <a:p>
            <a:r>
              <a:rPr lang="zh-CN" altLang="en-US" sz="2800"/>
              <a:t>（3）猜想二：块状固体B溶于水可能有 </a:t>
            </a:r>
            <a:r>
              <a:rPr lang="zh-CN" altLang="en-US" sz="2800" u="sng"/>
              <a:t>      </a:t>
            </a:r>
            <a:r>
              <a:rPr lang="zh-CN" altLang="en-US" sz="2800"/>
              <a:t> 现象（填“放热”或“吸热”）。请设计实验方案验证你的这一猜想（至少写出两种方案）：</a:t>
            </a:r>
            <a:endParaRPr lang="zh-CN" altLang="en-US" sz="2800"/>
          </a:p>
          <a:p>
            <a:r>
              <a:rPr lang="zh-CN" altLang="en-US" sz="2800"/>
              <a:t>① </a:t>
            </a:r>
            <a:r>
              <a:rPr lang="zh-CN" altLang="en-US" sz="2800" u="sng"/>
              <a:t>                                                               </a:t>
            </a:r>
            <a:r>
              <a:rPr lang="zh-CN" altLang="en-US" sz="2800"/>
              <a:t> ；</a:t>
            </a:r>
            <a:endParaRPr lang="zh-CN" altLang="en-US" sz="2800"/>
          </a:p>
          <a:p>
            <a:r>
              <a:rPr lang="zh-CN" altLang="en-US" sz="2800"/>
              <a:t>②  </a:t>
            </a:r>
            <a:r>
              <a:rPr lang="zh-CN" altLang="en-US" sz="2800" u="sng"/>
              <a:t>                                                              </a:t>
            </a:r>
            <a:r>
              <a:rPr lang="zh-CN" altLang="en-US" sz="2800"/>
              <a:t> ；</a:t>
            </a:r>
            <a:endParaRPr lang="zh-CN" altLang="en-US" sz="2800"/>
          </a:p>
          <a:p>
            <a:r>
              <a:rPr lang="zh-CN" altLang="en-US" sz="2800"/>
              <a:t>③  </a:t>
            </a:r>
            <a:r>
              <a:rPr lang="zh-CN" altLang="en-US" sz="2800" u="sng"/>
              <a:t>                                                               </a:t>
            </a:r>
            <a:r>
              <a:rPr lang="zh-CN" altLang="en-US" sz="2800"/>
              <a:t>。</a:t>
            </a:r>
            <a:endParaRPr lang="zh-CN" altLang="en-US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64185" y="531495"/>
            <a:ext cx="10861040" cy="30784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133350" algn="l"/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）取适量块状固体</a:t>
            </a:r>
            <a:r>
              <a:rPr lang="en-US" altLang="zh-CN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加入盛有一定量水的试管中，振荡、静置、过滤，得到少量白色固体</a:t>
            </a:r>
            <a:r>
              <a:rPr lang="en-US" altLang="zh-CN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。就白色固体</a:t>
            </a:r>
            <a:r>
              <a:rPr lang="en-US" altLang="zh-CN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的成分，甲同学与乙同学进行讨论，一起猜想。甲同学认为，白色固体</a:t>
            </a:r>
            <a:r>
              <a:rPr lang="en-US" altLang="zh-CN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可能是：氢氧化钙；乙同学认为，白色固体</a:t>
            </a:r>
            <a:r>
              <a:rPr lang="en-US" altLang="zh-CN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可能是：碳酸钙；你认为，白色固体</a:t>
            </a:r>
            <a:r>
              <a:rPr lang="en-US" altLang="zh-CN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还可能是：</a:t>
            </a:r>
            <a:r>
              <a:rPr lang="zh-CN" altLang="en-US" sz="2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</a:t>
            </a:r>
            <a:r>
              <a:rPr lang="zh-CN" altLang="en-US" sz="28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请设计实验证明你的猜想（填写下表）：</a:t>
            </a:r>
            <a:endParaRPr lang="zh-CN" altLang="en-US" sz="2800" b="1" u="none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401955" y="3976370"/>
          <a:ext cx="10738485" cy="2289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69560"/>
                <a:gridCol w="5368925"/>
              </a:tblGrid>
              <a:tr h="33464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800" b="1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方       案</a:t>
                      </a:r>
                      <a:endParaRPr lang="zh-CN" altLang="en-US" sz="2800" b="1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800" b="1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现  象  和  结  论</a:t>
                      </a:r>
                      <a:endParaRPr lang="zh-CN" altLang="en-US" sz="2800" b="1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165"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8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buNone/>
                      </a:pPr>
                      <a:r>
                        <a:rPr lang="en-US" altLang="zh-CN" sz="2800" b="0" u="none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endParaRPr lang="en-US" altLang="zh-CN" sz="2800" b="0" u="none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4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453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453"/>
  <p:tag name="KSO_WM_UNIT_ID" val="custom160453_3*a*1"/>
  <p:tag name="KSO_WM_UNIT_TYPE" val="a"/>
  <p:tag name="KSO_WM_UNIT_INDEX" val="1"/>
  <p:tag name="KSO_WM_UNIT_CLEAR" val="1"/>
  <p:tag name="KSO_WM_UNIT_LAYERLEVEL" val="1"/>
  <p:tag name="KSO_WM_UNIT_VALUE" val="4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453"/>
  <p:tag name="KSO_WM_UNIT_ID" val="custom160453_3*f*2"/>
  <p:tag name="KSO_WM_UNIT_TYPE" val="f"/>
  <p:tag name="KSO_WM_UNIT_INDEX" val="2"/>
  <p:tag name="KSO_WM_UNIT_CLEAR" val="1"/>
  <p:tag name="KSO_WM_UNIT_LAYERLEVEL" val="1"/>
  <p:tag name="KSO_WM_UNIT_VALUE" val="96"/>
  <p:tag name="KSO_WM_UNIT_HIGHLIGHT" val="0"/>
  <p:tag name="KSO_WM_UNIT_COMPATIBLE" val="0"/>
  <p:tag name="KSO_WM_UNIT_PRESET_TEXT_INDEX" val="4"/>
  <p:tag name="KSO_WM_UNIT_PRESET_TEXT_LEN" val="150"/>
</p:tagLst>
</file>

<file path=ppt/tags/tag5.xml><?xml version="1.0" encoding="utf-8"?>
<p:tagLst xmlns:p="http://schemas.openxmlformats.org/presentationml/2006/main">
  <p:tag name="KSO_WM_TEMPLATE_CATEGORY" val="custom"/>
  <p:tag name="KSO_WM_TEMPLATE_INDEX" val="160453"/>
  <p:tag name="KSO_WM_TAG_VERSION" val="1.0"/>
  <p:tag name="KSO_WM_SLIDE_ID" val="custom160453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66*144"/>
  <p:tag name="KSO_WM_SLIDE_SIZE" val="828*343"/>
</p:tagLst>
</file>

<file path=ppt/theme/theme1.xml><?xml version="1.0" encoding="utf-8"?>
<a:theme xmlns:a="http://schemas.openxmlformats.org/drawingml/2006/main" name="A000120140530A99PPBG">
  <a:themeElements>
    <a:clrScheme name="160170.170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FFC000"/>
      </a:accent1>
      <a:accent2>
        <a:srgbClr val="F2800E"/>
      </a:accent2>
      <a:accent3>
        <a:srgbClr val="B06058"/>
      </a:accent3>
      <a:accent4>
        <a:srgbClr val="BB71A1"/>
      </a:accent4>
      <a:accent5>
        <a:srgbClr val="00B0F0"/>
      </a:accent5>
      <a:accent6>
        <a:srgbClr val="879169"/>
      </a:accent6>
      <a:hlink>
        <a:srgbClr val="3F6AC1"/>
      </a:hlink>
      <a:folHlink>
        <a:srgbClr val="D850B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2500</Words>
  <Application>WPS 演示</Application>
  <PresentationFormat>宽屏</PresentationFormat>
  <Paragraphs>117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黑体</vt:lpstr>
      <vt:lpstr>新宋体</vt:lpstr>
      <vt:lpstr>Microsoft Sans Serif</vt:lpstr>
      <vt:lpstr>微软雅黑</vt:lpstr>
      <vt:lpstr>Calibri</vt:lpstr>
      <vt:lpstr>Lucida Sans</vt:lpstr>
      <vt:lpstr>方正隶二简体</vt:lpstr>
      <vt:lpstr>A000120140530A99PPBG</vt:lpstr>
      <vt:lpstr>氢氧化钠、氢氧化钙(或其溶液)、生石灰 在空气中变质的探究</vt:lpstr>
      <vt:lpstr>一、复习导课</vt:lpstr>
      <vt:lpstr>PowerPoint 演示文稿</vt:lpstr>
      <vt:lpstr>PowerPoint 演示文稿</vt:lpstr>
      <vt:lpstr>请写出化学方程式。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</cp:revision>
  <dcterms:created xsi:type="dcterms:W3CDTF">2017-04-10T08:13:00Z</dcterms:created>
  <dcterms:modified xsi:type="dcterms:W3CDTF">2017-04-11T01:54:26Z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