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3" r:id="rId3"/>
    <p:sldId id="313" r:id="rId4"/>
    <p:sldId id="319" r:id="rId5"/>
    <p:sldId id="303" r:id="rId6"/>
    <p:sldId id="306" r:id="rId7"/>
    <p:sldId id="307" r:id="rId8"/>
    <p:sldId id="316" r:id="rId9"/>
    <p:sldId id="317" r:id="rId10"/>
    <p:sldId id="318" r:id="rId11"/>
  </p:sldIdLst>
  <p:sldSz cx="9144000" cy="6858000" type="screen4x3"/>
  <p:notesSz cx="6858000" cy="9144000"/>
  <p:defaultTextStyle>
    <a:defPPr>
      <a:defRPr lang="zh-CN"/>
    </a:defPPr>
    <a:lvl1pPr marL="0" lvl="0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FF3300"/>
    <a:srgbClr val="FF0066"/>
    <a:srgbClr val="996633"/>
    <a:srgbClr val="66FF33"/>
    <a:srgbClr val="0099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178"/>
    <p:restoredTop sz="94718"/>
  </p:normalViewPr>
  <p:slideViewPr>
    <p:cSldViewPr showGuides="1">
      <p:cViewPr>
        <p:scale>
          <a:sx n="100" d="100"/>
          <a:sy n="100" d="100"/>
        </p:scale>
        <p:origin x="-234" y="-72"/>
      </p:cViewPr>
      <p:guideLst>
        <p:guide orient="horz" pos="2160"/>
        <p:guide pos="28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194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lvl="0" algn="r" eaLnBrk="1" hangingPunct="1"/>
            <a:fld id="{9A0DB2DC-4C9A-4742-B13C-FB6460FD3503}" type="slidenum">
              <a:rPr lang="en-US" altLang="zh-CN" sz="1400"/>
            </a:fld>
            <a:endParaRPr lang="en-US" altLang="zh-CN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WordArt 3"/>
          <p:cNvSpPr>
            <a:spLocks noTextEdit="1"/>
          </p:cNvSpPr>
          <p:nvPr/>
        </p:nvSpPr>
        <p:spPr>
          <a:xfrm>
            <a:off x="1015365" y="2205355"/>
            <a:ext cx="7125335" cy="9448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800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三位数乘两位数</a:t>
            </a:r>
            <a:endParaRPr lang="zh-CN" altLang="en-US" sz="4800" b="1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 descr="QQ图片20161026215809"/>
          <p:cNvPicPr>
            <a:picLocks noChangeAspect="1"/>
          </p:cNvPicPr>
          <p:nvPr/>
        </p:nvPicPr>
        <p:blipFill>
          <a:blip r:embed="rId2"/>
          <a:srcRect l="114" t="34493" r="-114" b="1639"/>
          <a:stretch>
            <a:fillRect/>
          </a:stretch>
        </p:blipFill>
        <p:spPr>
          <a:xfrm>
            <a:off x="-153670" y="99060"/>
            <a:ext cx="10072370" cy="36131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894840" y="4140200"/>
            <a:ext cx="5197475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0066FF"/>
                </a:solidFill>
                <a:sym typeface="+mn-ea"/>
              </a:rPr>
              <a:t>223</a:t>
            </a:r>
            <a:r>
              <a:rPr lang="en-US" altLang="zh-CN" sz="40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4000" b="1">
                <a:solidFill>
                  <a:srgbClr val="0066FF"/>
                </a:solidFill>
                <a:sym typeface="+mn-ea"/>
              </a:rPr>
              <a:t>12</a:t>
            </a:r>
            <a:r>
              <a:rPr lang="en-US" altLang="zh-CN" sz="4000" b="1">
                <a:solidFill>
                  <a:srgbClr val="0000FF"/>
                </a:solidFill>
                <a:sym typeface="+mn-ea"/>
              </a:rPr>
              <a:t> </a:t>
            </a:r>
            <a:r>
              <a:rPr lang="en-US" altLang="zh-CN" sz="4000" b="1">
                <a:solidFill>
                  <a:srgbClr val="FF0000"/>
                </a:solidFill>
                <a:sym typeface="+mn-ea"/>
              </a:rPr>
              <a:t>=</a:t>
            </a:r>
            <a:endParaRPr lang="zh-CN" altLang="en-US" sz="4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98500" y="619760"/>
            <a:ext cx="1706880" cy="70104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4000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9999FF"/>
                  </a:outerShdw>
                </a:effectLst>
                <a:latin typeface="宋体" panose="02010600030101010101" pitchFamily="2" charset="-122"/>
                <a:sym typeface="+mn-ea"/>
              </a:rPr>
              <a:t>练一练</a:t>
            </a:r>
            <a:endParaRPr lang="zh-CN" altLang="en-US" sz="4000"/>
          </a:p>
        </p:txBody>
      </p:sp>
      <p:sp>
        <p:nvSpPr>
          <p:cNvPr id="3" name="文本框 2"/>
          <p:cNvSpPr txBox="1"/>
          <p:nvPr/>
        </p:nvSpPr>
        <p:spPr>
          <a:xfrm>
            <a:off x="2523490" y="1489710"/>
            <a:ext cx="2778125" cy="7620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en-US" altLang="zh-CN" sz="4400" b="1">
                <a:solidFill>
                  <a:srgbClr val="A50021"/>
                </a:solidFill>
                <a:sym typeface="+mn-ea"/>
              </a:rPr>
              <a:t>123</a:t>
            </a:r>
            <a:r>
              <a:rPr lang="en-US" altLang="zh-CN" sz="4400" b="1">
                <a:solidFill>
                  <a:srgbClr val="0000FF"/>
                </a:solidFill>
                <a:sym typeface="+mn-ea"/>
              </a:rPr>
              <a:t>×</a:t>
            </a:r>
            <a:r>
              <a:rPr lang="en-US" altLang="zh-CN" sz="4400" b="1">
                <a:solidFill>
                  <a:srgbClr val="A50021"/>
                </a:solidFill>
                <a:sym typeface="+mn-ea"/>
              </a:rPr>
              <a:t>23</a:t>
            </a:r>
            <a:r>
              <a:rPr lang="en-US" altLang="zh-CN" sz="4400" b="1">
                <a:solidFill>
                  <a:srgbClr val="0000FF"/>
                </a:solidFill>
                <a:sym typeface="+mn-ea"/>
              </a:rPr>
              <a:t> =</a:t>
            </a:r>
            <a:endParaRPr lang="zh-CN" altLang="en-US" sz="44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7890" name="Text Box 2"/>
          <p:cNvSpPr txBox="1"/>
          <p:nvPr/>
        </p:nvSpPr>
        <p:spPr>
          <a:xfrm>
            <a:off x="375285" y="241935"/>
            <a:ext cx="8305800" cy="2529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4000" b="1" dirty="0">
                <a:solidFill>
                  <a:srgbClr val="FF0066"/>
                </a:solidFill>
                <a:latin typeface="+mn-ea"/>
                <a:ea typeface="+mn-ea"/>
              </a:rPr>
              <a:t>例</a:t>
            </a:r>
            <a:r>
              <a:rPr lang="en-US" altLang="zh-CN" sz="4000" b="1">
                <a:solidFill>
                  <a:srgbClr val="FF0066"/>
                </a:solidFill>
                <a:latin typeface="+mn-ea"/>
                <a:ea typeface="+mn-ea"/>
              </a:rPr>
              <a:t>4</a:t>
            </a:r>
            <a:r>
              <a:rPr lang="zh-CN" altLang="en-US" sz="4000" b="1" dirty="0">
                <a:solidFill>
                  <a:srgbClr val="FF0066"/>
                </a:solidFill>
                <a:latin typeface="+mn-ea"/>
                <a:ea typeface="+mn-ea"/>
              </a:rPr>
              <a:t>：</a:t>
            </a:r>
            <a:r>
              <a:rPr lang="zh-CN" altLang="en-US" sz="4000" b="1" dirty="0">
                <a:latin typeface="+mn-ea"/>
                <a:ea typeface="+mn-ea"/>
              </a:rPr>
              <a:t>一列装载水果的列车从水果基地开往广州，平均每时行</a:t>
            </a:r>
            <a:r>
              <a:rPr lang="en-US" altLang="zh-CN" sz="4000" b="1">
                <a:latin typeface="+mn-ea"/>
                <a:ea typeface="+mn-ea"/>
              </a:rPr>
              <a:t>128km</a:t>
            </a:r>
            <a:r>
              <a:rPr lang="zh-CN" altLang="en-US" sz="4000" b="1">
                <a:latin typeface="+mn-ea"/>
                <a:ea typeface="+mn-ea"/>
              </a:rPr>
              <a:t>，</a:t>
            </a:r>
            <a:r>
              <a:rPr lang="zh-CN" altLang="en-US" sz="4000" b="1" dirty="0">
                <a:latin typeface="+mn-ea"/>
                <a:ea typeface="+mn-ea"/>
              </a:rPr>
              <a:t>需要</a:t>
            </a:r>
            <a:r>
              <a:rPr lang="en-US" altLang="zh-CN" sz="4000" b="1">
                <a:latin typeface="+mn-ea"/>
                <a:ea typeface="+mn-ea"/>
              </a:rPr>
              <a:t>28</a:t>
            </a:r>
            <a:r>
              <a:rPr lang="zh-CN" altLang="en-US" sz="4000" b="1" dirty="0">
                <a:latin typeface="+mn-ea"/>
                <a:ea typeface="+mn-ea"/>
              </a:rPr>
              <a:t>时到达。水果基地至广州的铁路长多少千米？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86990" y="3078480"/>
            <a:ext cx="4384675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128</a:t>
            </a:r>
            <a:r>
              <a:rPr lang="zh-CN" altLang="en-US" sz="4000" b="1">
                <a:solidFill>
                  <a:srgbClr val="FF0000"/>
                </a:solidFill>
              </a:rPr>
              <a:t>×</a:t>
            </a:r>
            <a:r>
              <a:rPr lang="en-US" altLang="zh-CN" sz="4000" b="1">
                <a:solidFill>
                  <a:srgbClr val="FF0000"/>
                </a:solidFill>
              </a:rPr>
              <a:t>28=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0962" name="标题 4096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229600" cy="1143000"/>
          </a:xfrm>
        </p:spPr>
        <p:txBody>
          <a:bodyPr anchor="ctr"/>
          <a:p>
            <a:r>
              <a:rPr lang="zh-CN" altLang="en-US" sz="4000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9999FF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议一议</a:t>
            </a:r>
            <a:r>
              <a:rPr lang="zh-CN" altLang="en-US" sz="4000" dirty="0"/>
              <a:t>：</a:t>
            </a:r>
            <a:r>
              <a:rPr lang="zh-CN" altLang="en-US" sz="4000" b="1" dirty="0"/>
              <a:t>从上面的问题中你发现了什么数量关系？</a:t>
            </a:r>
            <a:endParaRPr lang="zh-CN" altLang="en-US" sz="4000" b="1" dirty="0"/>
          </a:p>
        </p:txBody>
      </p:sp>
      <p:sp>
        <p:nvSpPr>
          <p:cNvPr id="40963" name="文本占位符 40962"/>
          <p:cNvSpPr>
            <a:spLocks noGrp="1"/>
          </p:cNvSpPr>
          <p:nvPr>
            <p:ph type="body" idx="1"/>
          </p:nvPr>
        </p:nvSpPr>
        <p:spPr>
          <a:xfrm>
            <a:off x="323850" y="1600200"/>
            <a:ext cx="8362950" cy="1468438"/>
          </a:xfrm>
        </p:spPr>
        <p:txBody>
          <a:bodyPr/>
          <a:p>
            <a:pPr>
              <a:lnSpc>
                <a:spcPct val="90000"/>
              </a:lnSpc>
            </a:pPr>
            <a:r>
              <a:rPr lang="zh-CN" altLang="en-US" sz="2800" b="1" dirty="0"/>
              <a:t>每分行</a:t>
            </a:r>
            <a:r>
              <a:rPr lang="en-US" altLang="zh-CN" sz="2800" b="1"/>
              <a:t>223</a:t>
            </a:r>
            <a:r>
              <a:rPr lang="zh-CN" altLang="en-US" sz="2800" b="1" dirty="0"/>
              <a:t>米，平均每时行</a:t>
            </a:r>
            <a:r>
              <a:rPr lang="en-US" altLang="zh-CN" sz="2800" b="1"/>
              <a:t>128</a:t>
            </a:r>
            <a:r>
              <a:rPr lang="zh-CN" altLang="en-US" sz="2800" b="1" dirty="0"/>
              <a:t>千米都是</a:t>
            </a:r>
            <a:r>
              <a:rPr lang="zh-CN" altLang="en-US" sz="2800" b="1" dirty="0">
                <a:solidFill>
                  <a:srgbClr val="FF0000"/>
                </a:solidFill>
              </a:rPr>
              <a:t>速度。</a:t>
            </a:r>
            <a:r>
              <a:rPr lang="zh-CN" altLang="en-US" sz="2800" b="1" dirty="0"/>
              <a:t>每分行</a:t>
            </a:r>
            <a:r>
              <a:rPr lang="en-US" altLang="zh-CN" sz="2800" b="1"/>
              <a:t>223</a:t>
            </a:r>
            <a:r>
              <a:rPr lang="zh-CN" altLang="en-US" sz="2800" b="1" dirty="0"/>
              <a:t>米写作</a:t>
            </a:r>
            <a:r>
              <a:rPr lang="en-US" altLang="zh-CN" sz="2800" b="1"/>
              <a:t>223</a:t>
            </a:r>
            <a:r>
              <a:rPr lang="zh-CN" altLang="en-US" sz="2800" b="1" dirty="0"/>
              <a:t>米</a:t>
            </a:r>
            <a:r>
              <a:rPr lang="en-US" altLang="zh-CN" sz="2800" b="1"/>
              <a:t>/</a:t>
            </a:r>
            <a:r>
              <a:rPr lang="zh-CN" altLang="en-US" sz="2800" b="1" dirty="0"/>
              <a:t>分，读作：</a:t>
            </a:r>
            <a:r>
              <a:rPr lang="en-US" altLang="zh-CN" sz="2800" b="1"/>
              <a:t>223</a:t>
            </a:r>
            <a:r>
              <a:rPr lang="zh-CN" altLang="en-US" sz="2800" b="1" dirty="0"/>
              <a:t>米每分</a:t>
            </a:r>
            <a:endParaRPr lang="zh-CN" altLang="en-US" sz="2800" b="1" dirty="0"/>
          </a:p>
          <a:p>
            <a:pPr>
              <a:lnSpc>
                <a:spcPct val="90000"/>
              </a:lnSpc>
            </a:pPr>
            <a:r>
              <a:rPr lang="en-US" altLang="zh-CN" sz="2800" b="1" dirty="0"/>
              <a:t>12</a:t>
            </a:r>
            <a:r>
              <a:rPr lang="zh-CN" altLang="en-US" sz="2800" b="1" dirty="0"/>
              <a:t>分 到达，</a:t>
            </a:r>
            <a:r>
              <a:rPr lang="en-US" altLang="zh-CN" sz="2800" b="1" dirty="0"/>
              <a:t>28</a:t>
            </a:r>
            <a:r>
              <a:rPr lang="zh-CN" altLang="en-US" sz="2800" b="1" dirty="0"/>
              <a:t>时到达都是</a:t>
            </a:r>
            <a:r>
              <a:rPr lang="zh-CN" altLang="en-US" sz="2800" b="1" dirty="0">
                <a:solidFill>
                  <a:srgbClr val="FF0000"/>
                </a:solidFill>
              </a:rPr>
              <a:t>时间</a:t>
            </a:r>
            <a:r>
              <a:rPr lang="zh-CN" altLang="en-US" sz="2800" b="1" dirty="0"/>
              <a:t>。</a:t>
            </a:r>
            <a:endParaRPr lang="zh-CN" altLang="en-US" sz="2800" b="1" dirty="0"/>
          </a:p>
          <a:p>
            <a:pPr>
              <a:lnSpc>
                <a:spcPct val="90000"/>
              </a:lnSpc>
            </a:pPr>
            <a:r>
              <a:rPr lang="zh-CN" altLang="en-US" sz="2800" b="1" dirty="0"/>
              <a:t>求两地之间的距离，叫作</a:t>
            </a:r>
            <a:r>
              <a:rPr lang="zh-CN" altLang="en-US" sz="2800" b="1" dirty="0">
                <a:solidFill>
                  <a:srgbClr val="FF0000"/>
                </a:solidFill>
              </a:rPr>
              <a:t>路程</a:t>
            </a:r>
            <a:r>
              <a:rPr lang="zh-CN" altLang="en-US" sz="2800" b="1" dirty="0"/>
              <a:t>。</a:t>
            </a:r>
            <a:r>
              <a:rPr lang="zh-CN" altLang="en-US" sz="2800" dirty="0"/>
              <a:t>            </a:t>
            </a:r>
            <a:endParaRPr lang="zh-CN" altLang="en-US" sz="4000" b="1" dirty="0">
              <a:solidFill>
                <a:srgbClr val="0000FF"/>
              </a:solidFill>
            </a:endParaRPr>
          </a:p>
        </p:txBody>
      </p:sp>
      <p:sp>
        <p:nvSpPr>
          <p:cNvPr id="40964" name="文本框 40963"/>
          <p:cNvSpPr txBox="1"/>
          <p:nvPr/>
        </p:nvSpPr>
        <p:spPr>
          <a:xfrm>
            <a:off x="672465" y="3627438"/>
            <a:ext cx="6357938" cy="1555750"/>
          </a:xfrm>
          <a:prstGeom prst="rect">
            <a:avLst/>
          </a:prstGeom>
          <a:noFill/>
          <a:ln w="57150">
            <a:noFill/>
          </a:ln>
        </p:spPr>
        <p:txBody>
          <a:bodyPr>
            <a:spAutoFit/>
          </a:bodyPr>
          <a:p>
            <a:pPr lvl="0" algn="l" eaLnBrk="0" hangingPunct="0">
              <a:spcBef>
                <a:spcPct val="20000"/>
              </a:spcBef>
              <a:buChar char="•"/>
            </a:pPr>
            <a:r>
              <a:rPr lang="zh-CN" altLang="en-US" sz="48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速度</a:t>
            </a:r>
            <a:r>
              <a:rPr lang="en-US" altLang="zh-CN" sz="4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×</a:t>
            </a:r>
            <a:r>
              <a:rPr lang="zh-CN" altLang="en-US" sz="48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时间</a:t>
            </a:r>
            <a:r>
              <a:rPr lang="en-US" altLang="zh-CN" sz="4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=</a:t>
            </a:r>
            <a:r>
              <a:rPr lang="zh-CN" altLang="en-US" sz="4800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路程</a:t>
            </a:r>
            <a:endParaRPr lang="zh-CN" altLang="en-US" sz="4800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endParaRPr lang="zh-CN" altLang="en-US" sz="4800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49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charRg st="49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charRg st="49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4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4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1986" name="标题 41985"/>
          <p:cNvSpPr>
            <a:spLocks noGrp="1"/>
          </p:cNvSpPr>
          <p:nvPr>
            <p:ph type="title"/>
          </p:nvPr>
        </p:nvSpPr>
        <p:spPr>
          <a:xfrm>
            <a:off x="391160" y="512128"/>
            <a:ext cx="8229600" cy="1143000"/>
          </a:xfrm>
        </p:spPr>
        <p:txBody>
          <a:bodyPr anchor="ctr"/>
          <a:p>
            <a:r>
              <a:rPr lang="zh-CN" altLang="en-US" sz="4000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9999FF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说一说</a:t>
            </a:r>
            <a:r>
              <a:rPr lang="zh-CN" altLang="en-US" sz="4000" dirty="0"/>
              <a:t>：</a:t>
            </a:r>
            <a:r>
              <a:rPr lang="zh-CN" altLang="en-US" sz="3600" b="1" dirty="0"/>
              <a:t>三位数乘两位数的计算方法是怎样的？它与两位数乘两位数的计算方法相同吗？</a:t>
            </a:r>
            <a:endParaRPr lang="zh-CN" altLang="en-US" sz="3600" b="1" dirty="0"/>
          </a:p>
        </p:txBody>
      </p:sp>
      <p:sp>
        <p:nvSpPr>
          <p:cNvPr id="41987" name="文本占位符 41986"/>
          <p:cNvSpPr>
            <a:spLocks noGrp="1"/>
          </p:cNvSpPr>
          <p:nvPr>
            <p:ph type="body" idx="1"/>
          </p:nvPr>
        </p:nvSpPr>
        <p:spPr>
          <a:xfrm>
            <a:off x="325755" y="2272030"/>
            <a:ext cx="8361045" cy="3854450"/>
          </a:xfrm>
        </p:spPr>
        <p:txBody>
          <a:bodyPr/>
          <a:p>
            <a:r>
              <a:rPr lang="en-US" altLang="zh-CN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、先用两位数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个</a:t>
            </a:r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位上的数去乘三位数，得数的末位和两位数的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个</a:t>
            </a:r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位对齐。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、再用两位数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十</a:t>
            </a:r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位上的数去乘三位数，得数的末位和两位数的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十</a:t>
            </a:r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位对齐。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、然后把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两次</a:t>
            </a:r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乘得的积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加</a:t>
            </a:r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起来。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注意：乘积时要把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相同数位</a:t>
            </a:r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对齐。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506095" y="469900"/>
            <a:ext cx="4247515" cy="1011555"/>
          </a:xfrm>
        </p:spPr>
        <p:txBody>
          <a:bodyPr/>
          <a:p>
            <a:r>
              <a:rPr lang="zh-CN" altLang="en-US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9999FF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想一想</a:t>
            </a:r>
            <a:br>
              <a:rPr lang="zh-CN" altLang="en-US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9999FF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</a:b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4000" b="1"/>
              <a:t>怎样用竖式计算</a:t>
            </a:r>
            <a:r>
              <a:rPr lang="en-US" altLang="zh-CN" sz="4000" b="1">
                <a:solidFill>
                  <a:srgbClr val="FF0000"/>
                </a:solidFill>
              </a:rPr>
              <a:t>34</a:t>
            </a:r>
            <a:r>
              <a:rPr lang="zh-CN" altLang="en-US" sz="4000" b="1">
                <a:solidFill>
                  <a:srgbClr val="FF0000"/>
                </a:solidFill>
              </a:rPr>
              <a:t>×</a:t>
            </a:r>
            <a:r>
              <a:rPr lang="en-US" altLang="zh-CN" sz="4000" b="1">
                <a:solidFill>
                  <a:srgbClr val="FF0000"/>
                </a:solidFill>
              </a:rPr>
              <a:t>386</a:t>
            </a:r>
            <a:r>
              <a:rPr lang="zh-CN" altLang="en-US" sz="4000" b="1">
                <a:solidFill>
                  <a:schemeClr val="tx1"/>
                </a:solidFill>
              </a:rPr>
              <a:t>？</a:t>
            </a:r>
            <a:endParaRPr lang="zh-CN" altLang="en-US" sz="40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91185"/>
            <a:ext cx="3324225" cy="1221740"/>
          </a:xfrm>
        </p:spPr>
        <p:txBody>
          <a:bodyPr/>
          <a:p>
            <a:r>
              <a:rPr lang="zh-CN" altLang="en-US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9999FF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数学医院</a:t>
            </a:r>
            <a:br>
              <a:rPr lang="zh-CN" altLang="en-US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9999FF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</a:br>
            <a:endParaRPr lang="zh-CN" altLang="en-US">
              <a:ln w="9525" cap="flat" cmpd="sng">
                <a:solidFill>
                  <a:srgbClr val="CC99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9999FF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 altLang="zh-CN"/>
          </a:p>
        </p:txBody>
      </p:sp>
      <p:grpSp>
        <p:nvGrpSpPr>
          <p:cNvPr id="4" name="Group 117"/>
          <p:cNvGrpSpPr/>
          <p:nvPr/>
        </p:nvGrpSpPr>
        <p:grpSpPr>
          <a:xfrm>
            <a:off x="468313" y="1773238"/>
            <a:ext cx="2376487" cy="3487737"/>
            <a:chOff x="295" y="1117"/>
            <a:chExt cx="1497" cy="2197"/>
          </a:xfrm>
        </p:grpSpPr>
        <p:sp>
          <p:nvSpPr>
            <p:cNvPr id="15370" name="Text Box 13"/>
            <p:cNvSpPr txBox="1"/>
            <p:nvPr/>
          </p:nvSpPr>
          <p:spPr>
            <a:xfrm>
              <a:off x="385" y="1117"/>
              <a:ext cx="1179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r>
                <a:rPr lang="en-US" altLang="zh-CN" sz="6600" b="1" baseline="30000">
                  <a:solidFill>
                    <a:srgbClr val="008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1 3 4</a:t>
              </a:r>
              <a:endParaRPr lang="en-US" altLang="zh-CN" sz="6600" b="1" baseline="30000">
                <a:solidFill>
                  <a:srgbClr val="008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5371" name="Text Box 93"/>
            <p:cNvSpPr txBox="1"/>
            <p:nvPr/>
          </p:nvSpPr>
          <p:spPr>
            <a:xfrm>
              <a:off x="376" y="1422"/>
              <a:ext cx="1179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r>
                <a:rPr lang="en-US" altLang="zh-CN" sz="6600" b="1" baseline="30000">
                  <a:solidFill>
                    <a:srgbClr val="008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  1 6</a:t>
              </a:r>
              <a:endParaRPr lang="en-US" altLang="zh-CN" sz="6600" b="1" baseline="30000">
                <a:solidFill>
                  <a:srgbClr val="008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5372" name="Text Box 94"/>
            <p:cNvSpPr txBox="1"/>
            <p:nvPr/>
          </p:nvSpPr>
          <p:spPr>
            <a:xfrm>
              <a:off x="364" y="2036"/>
              <a:ext cx="1179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r>
                <a:rPr lang="en-US" altLang="zh-CN" sz="6600" b="1" baseline="30000">
                  <a:solidFill>
                    <a:srgbClr val="008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1 3 4</a:t>
              </a:r>
              <a:endParaRPr lang="en-US" altLang="zh-CN" sz="6600" b="1" baseline="30000">
                <a:solidFill>
                  <a:srgbClr val="008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5373" name="Text Box 95"/>
            <p:cNvSpPr txBox="1"/>
            <p:nvPr/>
          </p:nvSpPr>
          <p:spPr>
            <a:xfrm>
              <a:off x="373" y="1764"/>
              <a:ext cx="1179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r>
                <a:rPr lang="en-US" altLang="zh-CN" sz="6600" b="1" baseline="30000">
                  <a:solidFill>
                    <a:srgbClr val="008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8 0 4</a:t>
              </a:r>
              <a:endParaRPr lang="en-US" altLang="zh-CN" sz="6600" b="1" baseline="30000">
                <a:solidFill>
                  <a:srgbClr val="008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5374" name="Text Box 96"/>
            <p:cNvSpPr txBox="1"/>
            <p:nvPr/>
          </p:nvSpPr>
          <p:spPr>
            <a:xfrm>
              <a:off x="361" y="2377"/>
              <a:ext cx="1179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r>
                <a:rPr lang="en-US" altLang="zh-CN" sz="6600" b="1" baseline="30000">
                  <a:solidFill>
                    <a:srgbClr val="008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9 3 8</a:t>
              </a:r>
              <a:endParaRPr lang="en-US" altLang="zh-CN" sz="6600" b="1" baseline="30000">
                <a:solidFill>
                  <a:srgbClr val="008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337" name="Line 97"/>
            <p:cNvSpPr>
              <a:spLocks noChangeShapeType="1"/>
            </p:cNvSpPr>
            <p:nvPr/>
          </p:nvSpPr>
          <p:spPr bwMode="auto">
            <a:xfrm>
              <a:off x="431" y="1706"/>
              <a:ext cx="1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</a:ln>
            <a:effectLst>
              <a:outerShdw dist="35921" dir="2700000" sy="50000" kx="2115830" algn="bl" rotWithShape="0">
                <a:srgbClr val="C0C0C0"/>
              </a:outerShdw>
            </a:effectLst>
          </p:spPr>
          <p:txBody>
            <a:bodyPr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376" name="Rectangle 98"/>
            <p:cNvSpPr/>
            <p:nvPr/>
          </p:nvSpPr>
          <p:spPr>
            <a:xfrm>
              <a:off x="340" y="1389"/>
              <a:ext cx="372" cy="36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en-US" altLang="zh-CN" sz="3200" b="1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×</a:t>
              </a:r>
              <a:endPara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77" name="Text Box 100"/>
            <p:cNvSpPr txBox="1"/>
            <p:nvPr/>
          </p:nvSpPr>
          <p:spPr>
            <a:xfrm>
              <a:off x="295" y="1952"/>
              <a:ext cx="410" cy="480"/>
            </a:xfrm>
            <a:prstGeom prst="rect">
              <a:avLst/>
            </a:prstGeom>
            <a:noFill/>
            <a:ln w="57150">
              <a:noFill/>
            </a:ln>
          </p:spPr>
          <p:txBody>
            <a:bodyPr>
              <a:spAutoFit/>
            </a:bodyPr>
            <a:p>
              <a:pPr lvl="0" eaLnBrk="1" hangingPunct="1">
                <a:spcBef>
                  <a:spcPct val="50000"/>
                </a:spcBef>
              </a:pPr>
              <a:r>
                <a:rPr lang="en-US" altLang="zh-CN" sz="4400" b="1">
                  <a:solidFill>
                    <a:srgbClr val="CC00CC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+</a:t>
              </a:r>
              <a:endParaRPr lang="en-US" altLang="zh-CN" sz="4400" b="1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41" name="Line 101"/>
            <p:cNvSpPr>
              <a:spLocks noChangeShapeType="1"/>
            </p:cNvSpPr>
            <p:nvPr/>
          </p:nvSpPr>
          <p:spPr bwMode="auto">
            <a:xfrm flipV="1">
              <a:off x="318" y="2319"/>
              <a:ext cx="129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</a:ln>
            <a:effectLst>
              <a:outerShdw dist="35921" dir="2700000" sy="50000" kx="2115830" algn="bl" rotWithShape="0">
                <a:srgbClr val="C0C0C0"/>
              </a:outerShdw>
            </a:effectLst>
          </p:spPr>
          <p:txBody>
            <a:bodyPr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379" name="Text Box 115"/>
            <p:cNvSpPr txBox="1"/>
            <p:nvPr/>
          </p:nvSpPr>
          <p:spPr>
            <a:xfrm>
              <a:off x="476" y="2795"/>
              <a:ext cx="1316" cy="519"/>
            </a:xfrm>
            <a:prstGeom prst="rect">
              <a:avLst/>
            </a:prstGeom>
            <a:noFill/>
            <a:ln w="57150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r>
                <a:rPr lang="en-US" altLang="zh-CN" sz="4800" b="1">
                  <a:solidFill>
                    <a:srgbClr val="008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〖   〗</a:t>
              </a:r>
              <a:endParaRPr lang="en-US" altLang="zh-CN" sz="4800" b="1">
                <a:solidFill>
                  <a:srgbClr val="008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101"/>
          <p:cNvGrpSpPr/>
          <p:nvPr/>
        </p:nvGrpSpPr>
        <p:grpSpPr>
          <a:xfrm rot="0">
            <a:off x="4882515" y="1557338"/>
            <a:ext cx="2816225" cy="3605212"/>
            <a:chOff x="218" y="989"/>
            <a:chExt cx="1774" cy="2271"/>
          </a:xfrm>
        </p:grpSpPr>
        <p:sp>
          <p:nvSpPr>
            <p:cNvPr id="16410" name="Text Box 3"/>
            <p:cNvSpPr txBox="1"/>
            <p:nvPr/>
          </p:nvSpPr>
          <p:spPr>
            <a:xfrm>
              <a:off x="464" y="1427"/>
              <a:ext cx="31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endParaRPr lang="zh-CN" altLang="zh-CN" sz="1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11" name="Text Box 76"/>
            <p:cNvSpPr txBox="1"/>
            <p:nvPr/>
          </p:nvSpPr>
          <p:spPr>
            <a:xfrm>
              <a:off x="645" y="989"/>
              <a:ext cx="1179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r>
                <a:rPr lang="en-US" altLang="zh-CN" sz="6600" b="1" baseline="30000">
                  <a:solidFill>
                    <a:srgbClr val="008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2 4 6</a:t>
              </a:r>
              <a:endParaRPr lang="en-US" altLang="zh-CN" sz="6600" b="1" baseline="30000">
                <a:solidFill>
                  <a:srgbClr val="008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6412" name="Text Box 77"/>
            <p:cNvSpPr txBox="1"/>
            <p:nvPr/>
          </p:nvSpPr>
          <p:spPr>
            <a:xfrm>
              <a:off x="636" y="1294"/>
              <a:ext cx="1179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r>
                <a:rPr lang="en-US" altLang="zh-CN" sz="6600" b="1" baseline="30000">
                  <a:solidFill>
                    <a:srgbClr val="008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  3 4</a:t>
              </a:r>
              <a:endParaRPr lang="en-US" altLang="zh-CN" sz="6600" b="1" baseline="30000">
                <a:solidFill>
                  <a:srgbClr val="008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6413" name="Text Box 78"/>
            <p:cNvSpPr txBox="1"/>
            <p:nvPr/>
          </p:nvSpPr>
          <p:spPr>
            <a:xfrm>
              <a:off x="283" y="1905"/>
              <a:ext cx="1179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r>
                <a:rPr lang="en-US" altLang="zh-CN" sz="6600" b="1" baseline="30000">
                  <a:solidFill>
                    <a:srgbClr val="008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6 2 8</a:t>
              </a:r>
              <a:endParaRPr lang="en-US" altLang="zh-CN" sz="6600" b="1" baseline="30000">
                <a:solidFill>
                  <a:srgbClr val="008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6414" name="Text Box 79"/>
            <p:cNvSpPr txBox="1"/>
            <p:nvPr/>
          </p:nvSpPr>
          <p:spPr>
            <a:xfrm>
              <a:off x="627" y="1621"/>
              <a:ext cx="1179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r>
                <a:rPr lang="en-US" altLang="zh-CN" sz="6600" b="1" baseline="30000">
                  <a:solidFill>
                    <a:srgbClr val="008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8 6 4</a:t>
              </a:r>
              <a:endParaRPr lang="en-US" altLang="zh-CN" sz="6600" b="1" baseline="30000">
                <a:solidFill>
                  <a:srgbClr val="008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6415" name="Text Box 80"/>
            <p:cNvSpPr txBox="1"/>
            <p:nvPr/>
          </p:nvSpPr>
          <p:spPr>
            <a:xfrm>
              <a:off x="271" y="2261"/>
              <a:ext cx="1721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r>
                <a:rPr lang="en-US" altLang="zh-CN" sz="6600" b="1" baseline="30000">
                  <a:solidFill>
                    <a:srgbClr val="008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7 1 4 4</a:t>
              </a:r>
              <a:endParaRPr lang="en-US" altLang="zh-CN" sz="6600" b="1" baseline="30000">
                <a:solidFill>
                  <a:srgbClr val="008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5681" name="Line 81"/>
            <p:cNvSpPr>
              <a:spLocks noChangeShapeType="1"/>
            </p:cNvSpPr>
            <p:nvPr/>
          </p:nvSpPr>
          <p:spPr bwMode="auto">
            <a:xfrm>
              <a:off x="691" y="1578"/>
              <a:ext cx="1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</a:ln>
            <a:effectLst>
              <a:outerShdw dist="35921" dir="2700000" sy="50000" kx="2115830" algn="bl" rotWithShape="0">
                <a:srgbClr val="C0C0C0"/>
              </a:outerShdw>
            </a:effectLst>
          </p:spPr>
          <p:txBody>
            <a:bodyPr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17" name="Rectangle 82"/>
            <p:cNvSpPr/>
            <p:nvPr/>
          </p:nvSpPr>
          <p:spPr>
            <a:xfrm>
              <a:off x="600" y="1261"/>
              <a:ext cx="372" cy="36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en-US" altLang="zh-CN" sz="3200" b="1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×</a:t>
              </a:r>
              <a:endPara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18" name="Text Box 83"/>
            <p:cNvSpPr txBox="1"/>
            <p:nvPr/>
          </p:nvSpPr>
          <p:spPr>
            <a:xfrm>
              <a:off x="218" y="1812"/>
              <a:ext cx="410" cy="480"/>
            </a:xfrm>
            <a:prstGeom prst="rect">
              <a:avLst/>
            </a:prstGeom>
            <a:noFill/>
            <a:ln w="57150">
              <a:noFill/>
            </a:ln>
          </p:spPr>
          <p:txBody>
            <a:bodyPr>
              <a:spAutoFit/>
            </a:bodyPr>
            <a:p>
              <a:pPr lvl="0" eaLnBrk="1" hangingPunct="1">
                <a:spcBef>
                  <a:spcPct val="50000"/>
                </a:spcBef>
              </a:pPr>
              <a:r>
                <a:rPr lang="en-US" altLang="zh-CN" sz="4400" b="1">
                  <a:solidFill>
                    <a:srgbClr val="CC00CC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+</a:t>
              </a:r>
              <a:endParaRPr lang="en-US" altLang="zh-CN" sz="4400" b="1">
                <a:solidFill>
                  <a:srgbClr val="CC00CC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684" name="Line 84"/>
            <p:cNvSpPr>
              <a:spLocks noChangeShapeType="1"/>
            </p:cNvSpPr>
            <p:nvPr/>
          </p:nvSpPr>
          <p:spPr bwMode="auto">
            <a:xfrm flipV="1">
              <a:off x="359" y="2191"/>
              <a:ext cx="1451" cy="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</a:ln>
            <a:effectLst>
              <a:outerShdw dist="35921" dir="2700000" sy="50000" kx="2115830" algn="bl" rotWithShape="0">
                <a:srgbClr val="C0C0C0"/>
              </a:outerShdw>
            </a:effectLst>
          </p:spPr>
          <p:txBody>
            <a:bodyPr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20" name="Text Box 87"/>
            <p:cNvSpPr txBox="1"/>
            <p:nvPr/>
          </p:nvSpPr>
          <p:spPr>
            <a:xfrm>
              <a:off x="676" y="2741"/>
              <a:ext cx="1316" cy="519"/>
            </a:xfrm>
            <a:prstGeom prst="rect">
              <a:avLst/>
            </a:prstGeom>
            <a:noFill/>
            <a:ln w="57150">
              <a:noFill/>
            </a:ln>
          </p:spPr>
          <p:txBody>
            <a:bodyPr>
              <a:spAutoFit/>
            </a:bodyPr>
            <a:p>
              <a:pPr lvl="0" algn="l" eaLnBrk="1" hangingPunct="1">
                <a:spcBef>
                  <a:spcPct val="50000"/>
                </a:spcBef>
              </a:pPr>
              <a:r>
                <a:rPr lang="en-US" altLang="zh-CN" sz="4800" b="1">
                  <a:solidFill>
                    <a:srgbClr val="008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〖   〗</a:t>
              </a:r>
              <a:endParaRPr lang="en-US" altLang="zh-CN" sz="4800" b="1">
                <a:solidFill>
                  <a:srgbClr val="008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07315" y="1595755"/>
            <a:ext cx="8376920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/>
              <a:t>   </a:t>
            </a:r>
            <a:r>
              <a:rPr lang="zh-CN" altLang="en-US" sz="4000" b="1"/>
              <a:t>你今天学到了什么？有什么收获？</a:t>
            </a:r>
            <a:endParaRPr lang="zh-CN" altLang="en-US" sz="4000" b="1"/>
          </a:p>
        </p:txBody>
      </p:sp>
      <p:sp>
        <p:nvSpPr>
          <p:cNvPr id="3" name="文本框 2"/>
          <p:cNvSpPr txBox="1"/>
          <p:nvPr/>
        </p:nvSpPr>
        <p:spPr>
          <a:xfrm>
            <a:off x="405130" y="606425"/>
            <a:ext cx="2214880" cy="70104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 eaLnBrk="0" hangingPunct="0"/>
            <a:r>
              <a:rPr lang="zh-CN" altLang="en-US" sz="4000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9999FF"/>
                  </a:outerShdw>
                </a:effectLst>
                <a:latin typeface="宋体" panose="02010600030101010101" pitchFamily="2" charset="-122"/>
                <a:sym typeface="+mn-ea"/>
              </a:rPr>
              <a:t>说一说。</a:t>
            </a:r>
            <a:endParaRPr lang="zh-CN" altLang="en-US"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00FF"/>
          </a:solidFill>
          <a:prstDash val="solid"/>
          <a:round/>
          <a:headEnd type="triangl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00FF"/>
          </a:solidFill>
          <a:prstDash val="solid"/>
          <a:round/>
          <a:headEnd type="triangl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0</TotalTime>
  <Words>467</Words>
  <Application>WPS 演示</Application>
  <PresentationFormat>在屏幕上显示</PresentationFormat>
  <Paragraphs>71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黑体</vt:lpstr>
      <vt:lpstr>幼圆</vt:lpstr>
      <vt:lpstr>微软雅黑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议一议：从上面的问题中你发现了什么数量关系？</vt:lpstr>
      <vt:lpstr>说一说：三位数乘两位数的计算方法是怎样的？它与两位数乘两位数的计算方法相同吗？</vt:lpstr>
      <vt:lpstr>想一想 </vt:lpstr>
      <vt:lpstr>数学医院 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Billgates</dc:creator>
  <cp:lastModifiedBy>XFDZ</cp:lastModifiedBy>
  <cp:revision>393</cp:revision>
  <dcterms:created xsi:type="dcterms:W3CDTF">2004-03-28T16:09:00Z</dcterms:created>
  <dcterms:modified xsi:type="dcterms:W3CDTF">2017-04-24T06:41:54Z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2052-10.1.0.6391</vt:lpwstr>
  </property>
</Properties>
</file>