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C56B0-7C3E-4538-9F4C-D0E60DC5EAE6}" type="datetimeFigureOut">
              <a:rPr lang="zh-CN" altLang="en-US" smtClean="0"/>
              <a:pPr/>
              <a:t>2017/3/19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102F0-64DB-4430-BE14-7F9E7DE1D3D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001_副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95536" y="1268760"/>
            <a:ext cx="7776864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zh-CN" altLang="en-US" sz="6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、“苦味”巧克力</a:t>
            </a:r>
            <a:endParaRPr lang="zh-CN" altLang="en-US" sz="6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79631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zh-CN" alt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04000" y="5534561"/>
            <a:ext cx="50400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32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城关区娘热小学</a:t>
            </a:r>
            <a:endParaRPr lang="en-US" altLang="zh-CN" sz="3200" b="0" cap="none" spc="0" dirty="0" smtClean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zh-CN" altLang="en-US" sz="3200" dirty="0" smtClean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                      德</a:t>
            </a:r>
            <a:r>
              <a:rPr lang="zh-CN" altLang="en-US" sz="3200" dirty="0">
                <a:ln w="10160">
                  <a:solidFill>
                    <a:schemeClr val="accent1"/>
                  </a:solidFill>
                  <a:prstDash val="solid"/>
                </a:ln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央</a:t>
            </a:r>
            <a:endParaRPr lang="zh-CN" altLang="en-US" sz="3200" b="0" cap="none" spc="0" dirty="0">
              <a:ln w="10160">
                <a:solidFill>
                  <a:schemeClr val="accent1"/>
                </a:solidFill>
                <a:prstDash val="solid"/>
              </a:ln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001_副本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300192" cy="68367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209581" y="620688"/>
            <a:ext cx="1538883" cy="57606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zh-CN" altLang="en-US" sz="8800" dirty="0" smtClean="0"/>
              <a:t>谢谢！</a:t>
            </a:r>
            <a:endParaRPr lang="zh-CN" altLang="en-US" sz="88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564904"/>
            <a:ext cx="8208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 smtClean="0"/>
              <a:t>        请同学们来分享一下，上</a:t>
            </a:r>
            <a:endParaRPr lang="en-US" altLang="zh-CN" sz="4800" dirty="0" smtClean="0"/>
          </a:p>
          <a:p>
            <a:endParaRPr lang="en-US" altLang="zh-CN" sz="4800" dirty="0"/>
          </a:p>
          <a:p>
            <a:r>
              <a:rPr lang="zh-CN" altLang="en-US" sz="4800" dirty="0" smtClean="0"/>
              <a:t>一堂课中你学会的词语。</a:t>
            </a:r>
            <a:endParaRPr lang="zh-CN" alt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908720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/>
              <a:t>复习词语：</a:t>
            </a:r>
            <a:endParaRPr lang="zh-CN" altLang="en-US" sz="6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71600" y="1772816"/>
            <a:ext cx="710963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你</a:t>
            </a:r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知道爸爸妈妈的生日</a:t>
            </a:r>
            <a:endParaRPr lang="en-US" altLang="zh-CN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altLang="zh-CN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是哪一天吗？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548680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/>
              <a:t>读书要求：</a:t>
            </a:r>
            <a:endParaRPr lang="en-US" altLang="zh-CN" sz="6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9512" y="1844824"/>
            <a:ext cx="878497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、听老师范读对话文，想一想课题中的</a:t>
            </a:r>
            <a:endParaRPr lang="en-US" altLang="zh-CN" sz="2800" dirty="0" smtClean="0"/>
          </a:p>
          <a:p>
            <a:r>
              <a:rPr lang="zh-CN" altLang="en-US" sz="2800" dirty="0" smtClean="0"/>
              <a:t>               苦味为什么要加上双引号（“”）？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</a:t>
            </a:r>
            <a:r>
              <a:rPr lang="zh-CN" altLang="en-US" sz="2800" smtClean="0"/>
              <a:t>在听对话的</a:t>
            </a:r>
            <a:r>
              <a:rPr lang="zh-CN" altLang="en-US" sz="2800" dirty="0" smtClean="0"/>
              <a:t>过程中，留意一下难理解的词语。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、这篇对话课文主要讲了一件什么事情？</a:t>
            </a:r>
            <a:endParaRPr lang="en-US" altLang="zh-CN" sz="28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zh-CN" altLang="en-US" sz="2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35292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双引号的作用：</a:t>
            </a:r>
            <a:endParaRPr lang="en-US" altLang="zh-CN" sz="6000" dirty="0" smtClean="0"/>
          </a:p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、表示引用的部分。（行文中引用他人的话或成语、</a:t>
            </a:r>
            <a:endParaRPr lang="en-US" altLang="zh-CN" sz="2800" dirty="0" smtClean="0"/>
          </a:p>
          <a:p>
            <a:r>
              <a:rPr lang="zh-CN" altLang="en-US" sz="2800" dirty="0" smtClean="0"/>
              <a:t>格言、诗词等）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、表示特定的称谓。（具有某些特点的名称，简称、专用术语、纪念日等）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3</a:t>
            </a:r>
            <a:r>
              <a:rPr lang="zh-CN" altLang="en-US" sz="2800" dirty="0" smtClean="0"/>
              <a:t>、表示特殊含义。（引号中的词语在具体的语言环境中产生新的意思）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4</a:t>
            </a:r>
            <a:r>
              <a:rPr lang="zh-CN" altLang="en-US" sz="2800" dirty="0" smtClean="0"/>
              <a:t>、表示否定和讽刺。（又可以叫做</a:t>
            </a:r>
            <a:r>
              <a:rPr lang="zh-CN" altLang="en-US" sz="2800" u="sng" dirty="0" smtClean="0"/>
              <a:t>反语</a:t>
            </a:r>
            <a:r>
              <a:rPr lang="zh-CN" altLang="en-US" sz="2800" dirty="0" smtClean="0"/>
              <a:t>讽刺）</a:t>
            </a:r>
            <a:endParaRPr lang="en-US" altLang="zh-CN" sz="2800" dirty="0" smtClean="0"/>
          </a:p>
          <a:p>
            <a:r>
              <a:rPr lang="en-US" altLang="zh-CN" sz="2800" dirty="0" smtClean="0"/>
              <a:t>                                                                </a:t>
            </a:r>
            <a:r>
              <a:rPr lang="zh-CN" altLang="en-US" sz="2000" dirty="0" smtClean="0"/>
              <a:t>意思相反的词语</a:t>
            </a:r>
            <a:endParaRPr lang="zh-CN" altLang="en-US" sz="20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764704"/>
            <a:ext cx="4031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/>
              <a:t>练习对话文</a:t>
            </a:r>
            <a:endParaRPr lang="zh-CN" alt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132856"/>
            <a:ext cx="6647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/>
              <a:t>在进行对话课文的过程中应该注意什么？</a:t>
            </a:r>
            <a:endParaRPr lang="en-US" altLang="zh-CN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59632" y="3356992"/>
            <a:ext cx="397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1</a:t>
            </a:r>
            <a:r>
              <a:rPr lang="zh-CN" altLang="en-US" sz="2800" dirty="0" smtClean="0"/>
              <a:t>、对话人之间的</a:t>
            </a:r>
            <a:r>
              <a:rPr lang="zh-CN" altLang="en-US" sz="2800" dirty="0" smtClean="0"/>
              <a:t>语气。</a:t>
            </a:r>
            <a:endParaRPr lang="zh-CN" alt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4509120"/>
            <a:ext cx="61286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2</a:t>
            </a:r>
            <a:r>
              <a:rPr lang="zh-CN" altLang="en-US" sz="2800" dirty="0" smtClean="0"/>
              <a:t>、因性别的差异而声音粗细</a:t>
            </a:r>
            <a:r>
              <a:rPr lang="zh-CN" altLang="en-US" sz="2800" smtClean="0"/>
              <a:t>的</a:t>
            </a:r>
            <a:r>
              <a:rPr lang="zh-CN" altLang="en-US" sz="2800" smtClean="0"/>
              <a:t>不同。</a:t>
            </a:r>
            <a:endParaRPr lang="zh-CN" altLang="en-US" sz="2800" dirty="0"/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心形 3"/>
          <p:cNvSpPr/>
          <p:nvPr/>
        </p:nvSpPr>
        <p:spPr>
          <a:xfrm rot="19995144">
            <a:off x="714067" y="965536"/>
            <a:ext cx="3240360" cy="3145881"/>
          </a:xfrm>
          <a:prstGeom prst="hear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/>
              <a:t>真 心 的 </a:t>
            </a:r>
            <a:endParaRPr lang="en-US" altLang="zh-CN" sz="2800" dirty="0" smtClean="0"/>
          </a:p>
          <a:p>
            <a:pPr algn="ctr"/>
            <a:r>
              <a:rPr lang="zh-CN" altLang="en-US" sz="2800" dirty="0" smtClean="0"/>
              <a:t>祝 福</a:t>
            </a:r>
            <a:endParaRPr lang="zh-CN" altLang="en-US" sz="2800" dirty="0"/>
          </a:p>
        </p:txBody>
      </p:sp>
      <p:sp>
        <p:nvSpPr>
          <p:cNvPr id="5" name="心形 4"/>
          <p:cNvSpPr/>
          <p:nvPr/>
        </p:nvSpPr>
        <p:spPr>
          <a:xfrm rot="1812407">
            <a:off x="5022715" y="1152189"/>
            <a:ext cx="3297628" cy="3329487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dirty="0" smtClean="0">
                <a:solidFill>
                  <a:srgbClr val="FF6699"/>
                </a:solidFill>
              </a:rPr>
              <a:t>甜 甜 的 巧 克 力 </a:t>
            </a:r>
            <a:endParaRPr lang="zh-CN" altLang="en-US" sz="2800" dirty="0">
              <a:solidFill>
                <a:srgbClr val="FF6699"/>
              </a:solidFill>
            </a:endParaRPr>
          </a:p>
        </p:txBody>
      </p:sp>
      <p:sp>
        <p:nvSpPr>
          <p:cNvPr id="6" name="心形 5"/>
          <p:cNvSpPr/>
          <p:nvPr/>
        </p:nvSpPr>
        <p:spPr>
          <a:xfrm>
            <a:off x="2051720" y="5085184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心形 6"/>
          <p:cNvSpPr/>
          <p:nvPr/>
        </p:nvSpPr>
        <p:spPr>
          <a:xfrm>
            <a:off x="3923928" y="4293096"/>
            <a:ext cx="914400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心形 7"/>
          <p:cNvSpPr/>
          <p:nvPr/>
        </p:nvSpPr>
        <p:spPr>
          <a:xfrm>
            <a:off x="5652120" y="5157192"/>
            <a:ext cx="720080" cy="79208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399264">
            <a:off x="751787" y="1841047"/>
            <a:ext cx="81203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 smtClean="0"/>
              <a:t>爸爸、妈妈我爱您！</a:t>
            </a:r>
            <a:endParaRPr lang="zh-CN" alt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861048"/>
            <a:ext cx="73256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把你对爸爸、妈妈的爱写出来吧！</a:t>
            </a:r>
            <a:endParaRPr lang="zh-CN" altLang="en-US" sz="36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32624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dirty="0" smtClean="0"/>
              <a:t>作业布置</a:t>
            </a:r>
            <a:endParaRPr lang="zh-CN" alt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564904"/>
            <a:ext cx="7802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        请同学们下课后亲手做一张卡片，在这张卡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zh-CN" altLang="en-US" sz="2800" dirty="0" smtClean="0"/>
              <a:t>片里写下你对爸爸、妈妈的所想表达的爱！</a:t>
            </a:r>
            <a:endParaRPr lang="zh-CN" altLang="en-US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258</TotalTime>
  <Words>285</Words>
  <Application>Microsoft Office PowerPoint</Application>
  <PresentationFormat>全屏显示(4:3)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龙腾四海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pro</dc:creator>
  <cp:lastModifiedBy>pro</cp:lastModifiedBy>
  <cp:revision>30</cp:revision>
  <dcterms:created xsi:type="dcterms:W3CDTF">2017-03-18T01:47:05Z</dcterms:created>
  <dcterms:modified xsi:type="dcterms:W3CDTF">2017-03-18T17:59:51Z</dcterms:modified>
</cp:coreProperties>
</file>