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6" r:id="rId2"/>
    <p:sldId id="262" r:id="rId3"/>
    <p:sldId id="258" r:id="rId4"/>
    <p:sldId id="259" r:id="rId5"/>
    <p:sldId id="261" r:id="rId6"/>
    <p:sldId id="266" r:id="rId7"/>
    <p:sldId id="263" r:id="rId8"/>
    <p:sldId id="260" r:id="rId9"/>
    <p:sldId id="264" r:id="rId10"/>
    <p:sldId id="267" r:id="rId11"/>
    <p:sldId id="265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58F0-478F-4353-BEE9-84F80FE14E26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3880D-FFE5-4032-B3A6-6D42783E0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24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880D-FFE5-4032-B3A6-6D42783E047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05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2017/5/28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400200"/>
          </a:xfrm>
        </p:spPr>
        <p:txBody>
          <a:bodyPr/>
          <a:lstStyle/>
          <a:p>
            <a:r>
              <a:rPr lang="zh-CN" altLang="en-US" dirty="0" smtClean="0"/>
              <a:t>                            八年级汉语文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2060848"/>
            <a:ext cx="8595360" cy="4175360"/>
          </a:xfrm>
        </p:spPr>
        <p:txBody>
          <a:bodyPr/>
          <a:lstStyle/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24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课题：火种</a:t>
            </a: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tx1"/>
              </a:buClr>
              <a:buSzPct val="100000"/>
              <a:buNone/>
            </a:pPr>
            <a:endParaRPr lang="en-US" altLang="zh-CN" sz="24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2400" kern="0" spc="0" dirty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授课年级</a:t>
            </a:r>
            <a:r>
              <a:rPr lang="zh-CN" altLang="en-US" sz="24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：</a:t>
            </a:r>
            <a:r>
              <a:rPr lang="zh-CN" altLang="en-US" sz="2400" kern="0" spc="0" dirty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八</a:t>
            </a:r>
            <a:r>
              <a:rPr lang="zh-CN" altLang="en-US" sz="24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年级（下）</a:t>
            </a:r>
            <a:endParaRPr lang="zh-CN" altLang="en-US" sz="24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776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95360" cy="5082880"/>
          </a:xfrm>
        </p:spPr>
        <p:txBody>
          <a:bodyPr>
            <a:normAutofit/>
          </a:bodyPr>
          <a:lstStyle/>
          <a:p>
            <a:r>
              <a:rPr lang="zh-CN" altLang="zh-CN" sz="3200" dirty="0" smtClean="0"/>
              <a:t>第</a:t>
            </a:r>
            <a:r>
              <a:rPr lang="en-US" altLang="zh-CN" sz="3200" dirty="0"/>
              <a:t>4</a:t>
            </a:r>
            <a:r>
              <a:rPr lang="zh-CN" altLang="zh-CN" sz="3200" dirty="0"/>
              <a:t>段</a:t>
            </a:r>
            <a:r>
              <a:rPr lang="zh-CN" altLang="en-US" sz="3200" dirty="0"/>
              <a:t>：</a:t>
            </a:r>
            <a:r>
              <a:rPr lang="zh-CN" altLang="zh-CN" sz="3200" dirty="0"/>
              <a:t>分析了第二种人中两类人的差别，具体又有什么差别呢？</a:t>
            </a:r>
          </a:p>
          <a:p>
            <a:r>
              <a:rPr lang="en-US" altLang="zh-CN" sz="3200" dirty="0"/>
              <a:t>    </a:t>
            </a:r>
            <a:r>
              <a:rPr lang="zh-CN" altLang="zh-CN" sz="3200" dirty="0"/>
              <a:t>有些人既是燃料，又是火种</a:t>
            </a:r>
            <a:r>
              <a:rPr lang="zh-CN" altLang="en-US" sz="3200" dirty="0"/>
              <a:t>：</a:t>
            </a:r>
            <a:r>
              <a:rPr lang="zh-CN" altLang="zh-CN" sz="3200" dirty="0"/>
              <a:t>有些人只是燃料，不是火种。</a:t>
            </a:r>
          </a:p>
          <a:p>
            <a:r>
              <a:rPr lang="zh-CN" altLang="zh-CN" sz="3200" dirty="0" smtClean="0"/>
              <a:t>第</a:t>
            </a:r>
            <a:r>
              <a:rPr lang="en-US" altLang="zh-CN" sz="3200" dirty="0" smtClean="0"/>
              <a:t>5</a:t>
            </a:r>
            <a:r>
              <a:rPr lang="en-US" altLang="zh-CN" sz="3200" dirty="0"/>
              <a:t>——8</a:t>
            </a:r>
            <a:r>
              <a:rPr lang="zh-CN" altLang="zh-CN" sz="3200" dirty="0"/>
              <a:t>段</a:t>
            </a:r>
            <a:r>
              <a:rPr lang="zh-CN" altLang="en-US" sz="3200" dirty="0"/>
              <a:t>：</a:t>
            </a:r>
            <a:r>
              <a:rPr lang="zh-CN" altLang="zh-CN" sz="3200" dirty="0"/>
              <a:t> 逐一说明“火种”的重要及作用，告诉人们火种并不难得，但需要恰切的时机。</a:t>
            </a:r>
          </a:p>
          <a:p>
            <a:r>
              <a:rPr lang="zh-CN" altLang="en-US" sz="3200" dirty="0" smtClean="0"/>
              <a:t>第</a:t>
            </a:r>
            <a:r>
              <a:rPr lang="en-US" altLang="zh-CN" sz="3200" dirty="0"/>
              <a:t>9</a:t>
            </a:r>
            <a:r>
              <a:rPr lang="zh-CN" altLang="zh-CN" sz="3200" dirty="0"/>
              <a:t>段</a:t>
            </a:r>
            <a:r>
              <a:rPr lang="zh-CN" altLang="en-US" sz="3200" dirty="0"/>
              <a:t>：</a:t>
            </a:r>
            <a:r>
              <a:rPr lang="zh-CN" altLang="zh-CN" sz="3200" dirty="0"/>
              <a:t>归结全文，得出结论。</a:t>
            </a:r>
          </a:p>
          <a:p>
            <a:pPr marL="0" indent="0">
              <a:buNone/>
            </a:pPr>
            <a:r>
              <a:rPr lang="zh-CN" altLang="en-US" sz="3200" dirty="0"/>
              <a:t>“火种”</a:t>
            </a:r>
            <a:r>
              <a:rPr lang="zh-CN" altLang="zh-CN" sz="3200" dirty="0"/>
              <a:t>是任何一个可以引发自己潜力的机会。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201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三、</a:t>
            </a:r>
            <a:r>
              <a:rPr lang="zh-CN" altLang="zh-CN" sz="3200" dirty="0" smtClean="0"/>
              <a:t>让</a:t>
            </a:r>
            <a:r>
              <a:rPr lang="zh-CN" altLang="zh-CN" sz="3200" dirty="0"/>
              <a:t>学生再次朗读</a:t>
            </a:r>
            <a:r>
              <a:rPr lang="zh-CN" altLang="zh-CN" sz="3200" dirty="0" smtClean="0"/>
              <a:t>课文</a:t>
            </a:r>
            <a:r>
              <a:rPr lang="zh-CN" altLang="en-US" sz="3200" dirty="0"/>
              <a:t>，</a:t>
            </a:r>
            <a:r>
              <a:rPr lang="zh-CN" altLang="zh-CN" sz="3200" dirty="0" smtClean="0"/>
              <a:t>进一步</a:t>
            </a:r>
            <a:r>
              <a:rPr lang="zh-CN" altLang="zh-CN" sz="3200" dirty="0"/>
              <a:t>体会作者的</a:t>
            </a:r>
            <a:r>
              <a:rPr lang="zh-CN" altLang="zh-CN" sz="3200" dirty="0" smtClean="0"/>
              <a:t>感情</a:t>
            </a:r>
            <a:r>
              <a:rPr lang="zh-CN" altLang="en-US" sz="3200" dirty="0" smtClean="0"/>
              <a:t>。</a:t>
            </a:r>
            <a:endParaRPr lang="zh-CN" altLang="zh-CN" sz="3200" dirty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四、</a:t>
            </a:r>
            <a:r>
              <a:rPr lang="zh-CN" altLang="zh-CN" sz="3200" dirty="0" smtClean="0"/>
              <a:t>小结</a:t>
            </a:r>
            <a:endParaRPr lang="zh-CN" altLang="zh-CN" sz="3200" dirty="0"/>
          </a:p>
          <a:p>
            <a:r>
              <a:rPr lang="zh-CN" altLang="zh-CN" sz="3200" dirty="0" smtClean="0"/>
              <a:t>告诉</a:t>
            </a:r>
            <a:r>
              <a:rPr lang="zh-CN" altLang="en-US" sz="3200" dirty="0"/>
              <a:t>我们</a:t>
            </a:r>
            <a:r>
              <a:rPr lang="zh-CN" altLang="zh-CN" sz="3200" dirty="0" smtClean="0"/>
              <a:t>火种</a:t>
            </a:r>
            <a:r>
              <a:rPr lang="zh-CN" altLang="zh-CN" sz="3200" dirty="0"/>
              <a:t>并不难得，但需要恰切的</a:t>
            </a:r>
            <a:r>
              <a:rPr lang="zh-CN" altLang="zh-CN" sz="3200" dirty="0" smtClean="0"/>
              <a:t>时机</a:t>
            </a:r>
            <a:r>
              <a:rPr lang="zh-CN" altLang="en-US" sz="3200" dirty="0" smtClean="0"/>
              <a:t>，并要</a:t>
            </a:r>
            <a:r>
              <a:rPr lang="zh-CN" altLang="zh-CN" sz="3200" dirty="0"/>
              <a:t>善于发现，努力把握，不懈追求，这样就能走上成功之路。</a:t>
            </a:r>
          </a:p>
          <a:p>
            <a:endParaRPr lang="en-US" altLang="zh-CN" sz="3200" dirty="0" smtClean="0"/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79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112167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读课文，回答下面的问题。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908720"/>
            <a:ext cx="859536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sz="3200" dirty="0" smtClean="0"/>
          </a:p>
          <a:p>
            <a:r>
              <a:rPr lang="en-US" altLang="zh-CN" sz="3200" dirty="0" smtClean="0"/>
              <a:t>1</a:t>
            </a:r>
            <a:r>
              <a:rPr lang="zh-CN" altLang="zh-CN" sz="3200" dirty="0"/>
              <a:t>、“活着就是</a:t>
            </a:r>
            <a:r>
              <a:rPr lang="zh-CN" altLang="zh-CN" sz="3200" dirty="0" smtClean="0"/>
              <a:t>为</a:t>
            </a:r>
            <a:r>
              <a:rPr lang="zh-CN" altLang="en-US" sz="3200" dirty="0" smtClean="0"/>
              <a:t>了</a:t>
            </a:r>
            <a:r>
              <a:rPr lang="zh-CN" altLang="zh-CN" sz="3200" dirty="0" smtClean="0"/>
              <a:t>过日子</a:t>
            </a:r>
            <a:r>
              <a:rPr lang="zh-CN" altLang="zh-CN" sz="3200" dirty="0"/>
              <a:t>”的人是一种怎样的人</a:t>
            </a:r>
            <a:r>
              <a:rPr lang="zh-CN" altLang="zh-CN" sz="3200" dirty="0" smtClean="0"/>
              <a:t>？</a:t>
            </a:r>
            <a:endParaRPr lang="en-US" altLang="zh-CN" dirty="0"/>
          </a:p>
          <a:p>
            <a:r>
              <a:rPr lang="zh-CN" altLang="zh-CN" sz="3200" dirty="0" smtClean="0"/>
              <a:t>文</a:t>
            </a:r>
            <a:r>
              <a:rPr lang="zh-CN" altLang="zh-CN" sz="3200" dirty="0"/>
              <a:t>中指“生来就对一切都不起劲的”人，</a:t>
            </a:r>
            <a:r>
              <a:rPr lang="zh-CN" altLang="zh-CN" sz="3200" dirty="0" smtClean="0"/>
              <a:t>即</a:t>
            </a:r>
            <a:r>
              <a:rPr lang="zh-CN" altLang="en-US" sz="3200" dirty="0"/>
              <a:t>虚度</a:t>
            </a:r>
            <a:r>
              <a:rPr lang="zh-CN" altLang="en-US" sz="3200" dirty="0" smtClean="0"/>
              <a:t>时光</a:t>
            </a:r>
            <a:r>
              <a:rPr lang="zh-CN" altLang="zh-CN" sz="3200" dirty="0" smtClean="0"/>
              <a:t>的</a:t>
            </a:r>
            <a:r>
              <a:rPr lang="zh-CN" altLang="zh-CN" sz="3200" dirty="0"/>
              <a:t>人</a:t>
            </a:r>
            <a:r>
              <a:rPr lang="zh-CN" altLang="zh-CN" sz="3200" dirty="0" smtClean="0"/>
              <a:t>。</a:t>
            </a:r>
            <a:endParaRPr lang="en-US" altLang="zh-CN" dirty="0"/>
          </a:p>
          <a:p>
            <a:r>
              <a:rPr lang="en-US" altLang="zh-CN" sz="3200" dirty="0" smtClean="0"/>
              <a:t>2</a:t>
            </a:r>
            <a:r>
              <a:rPr lang="en-US" altLang="zh-CN" sz="3200" dirty="0"/>
              <a:t>、“燃料”是什么？“火种”又是什么</a:t>
            </a:r>
            <a:r>
              <a:rPr lang="en-US" altLang="zh-CN" sz="3200" dirty="0" smtClean="0"/>
              <a:t>？</a:t>
            </a:r>
          </a:p>
          <a:p>
            <a:r>
              <a:rPr lang="zh-CN" altLang="zh-CN" sz="3200" dirty="0" smtClean="0"/>
              <a:t>“燃料”</a:t>
            </a:r>
            <a:r>
              <a:rPr lang="zh-CN" altLang="zh-CN" sz="3200" dirty="0"/>
              <a:t>文中是指“有发出光和热”的人，“火种”是指能使这“燃料”燃烧的力量，是一种外在的帮助或机遇</a:t>
            </a:r>
            <a:r>
              <a:rPr lang="zh-CN" altLang="zh-CN" sz="3200" dirty="0" smtClean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980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en-US" altLang="zh-CN" dirty="0"/>
              <a:t>、“火种”有什么作用？（</a:t>
            </a:r>
            <a:r>
              <a:rPr lang="en-US" altLang="zh-CN" dirty="0" err="1" smtClean="0"/>
              <a:t>请用</a:t>
            </a:r>
            <a:r>
              <a:rPr lang="zh-CN" altLang="en-US" dirty="0" smtClean="0"/>
              <a:t>原文</a:t>
            </a:r>
            <a:r>
              <a:rPr lang="en-US" altLang="zh-CN" dirty="0" err="1"/>
              <a:t>回答</a:t>
            </a:r>
            <a:r>
              <a:rPr lang="en-US" altLang="zh-CN" dirty="0"/>
              <a:t>）</a:t>
            </a:r>
          </a:p>
          <a:p>
            <a:r>
              <a:rPr lang="zh-CN" altLang="zh-CN" dirty="0"/>
              <a:t>这“火种”就成为一些人成功的必须条件。找得到火种，他才可以燃烧</a:t>
            </a:r>
            <a:r>
              <a:rPr lang="en-US" altLang="zh-CN" dirty="0"/>
              <a:t>;</a:t>
            </a:r>
            <a:r>
              <a:rPr lang="zh-CN" altLang="zh-CN" dirty="0"/>
              <a:t>找不到火种，他就永远只是一堆冷硬的木柴或煤块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4、第⑦节中讲的八种火种有什么特点？你还能写几种火种吗？</a:t>
            </a:r>
          </a:p>
          <a:p>
            <a:r>
              <a:rPr lang="zh-CN" altLang="zh-CN" dirty="0"/>
              <a:t>第⑦节中讲的八种火种的特点是在我们身边的很容易获取的。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zh-CN" dirty="0"/>
              <a:t>其他又如：一段特别的经历，一个偶然的相遇，几句赞美的话，一首唱出心声的歌。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1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464095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692696"/>
            <a:ext cx="8595360" cy="6165304"/>
          </a:xfrm>
        </p:spPr>
        <p:txBody>
          <a:bodyPr>
            <a:normAutofit/>
          </a:bodyPr>
          <a:lstStyle/>
          <a:p>
            <a:endParaRPr lang="en-US" altLang="zh-CN" sz="3500" dirty="0" smtClean="0"/>
          </a:p>
          <a:p>
            <a:r>
              <a:rPr lang="en-US" altLang="zh-CN" sz="3500" dirty="0" smtClean="0"/>
              <a:t>5</a:t>
            </a:r>
            <a:r>
              <a:rPr lang="en-US" altLang="zh-CN" sz="3500" dirty="0"/>
              <a:t>、第⑨节中说到火种“是走上成功之路的一大要决”，谈谈你的理解</a:t>
            </a:r>
            <a:r>
              <a:rPr lang="en-US" altLang="zh-CN" sz="3500" dirty="0" smtClean="0"/>
              <a:t>。</a:t>
            </a:r>
          </a:p>
          <a:p>
            <a:r>
              <a:rPr lang="zh-CN" altLang="zh-CN" sz="3500" dirty="0" smtClean="0"/>
              <a:t>“火种”</a:t>
            </a:r>
            <a:r>
              <a:rPr lang="zh-CN" altLang="zh-CN" sz="3500" dirty="0"/>
              <a:t>是一种启示、是一份帮助、是一分赞美，是一种际遇。要善于发现，努力把握，不懈追求，这样你就能走上成功之路</a:t>
            </a:r>
            <a:r>
              <a:rPr lang="zh-CN" altLang="zh-CN" sz="3500" dirty="0" smtClean="0"/>
              <a:t>。</a:t>
            </a:r>
            <a:endParaRPr lang="en-US" altLang="zh-CN" sz="35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r>
              <a:rPr lang="zh-CN" altLang="en-US" sz="3500" dirty="0" smtClean="0"/>
              <a:t>五</a:t>
            </a:r>
            <a:r>
              <a:rPr lang="zh-CN" altLang="en-US" sz="3500" dirty="0"/>
              <a:t>、</a:t>
            </a:r>
            <a:r>
              <a:rPr lang="zh-CN" altLang="zh-CN" sz="3500" dirty="0"/>
              <a:t>布置</a:t>
            </a:r>
            <a:r>
              <a:rPr lang="zh-CN" altLang="zh-CN" sz="3500" dirty="0" smtClean="0"/>
              <a:t>作业</a:t>
            </a:r>
            <a:endParaRPr lang="zh-CN" altLang="zh-CN" sz="35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387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body" idx="1"/>
          </p:nvPr>
        </p:nvSpPr>
        <p:spPr>
          <a:xfrm>
            <a:off x="3707904" y="1412776"/>
            <a:ext cx="5120640" cy="1476375"/>
          </a:xfrm>
        </p:spPr>
        <p:txBody>
          <a:bodyPr>
            <a:noAutofit/>
          </a:bodyPr>
          <a:lstStyle/>
          <a:p>
            <a:endParaRPr lang="en-US" altLang="zh-CN" sz="9600" dirty="0">
              <a:solidFill>
                <a:srgbClr val="FF0000"/>
              </a:solidFill>
            </a:endParaRPr>
          </a:p>
          <a:p>
            <a:endParaRPr lang="en-US" altLang="zh-CN" sz="9600" dirty="0" smtClean="0">
              <a:solidFill>
                <a:srgbClr val="FF0000"/>
              </a:solidFill>
            </a:endParaRPr>
          </a:p>
          <a:p>
            <a:endParaRPr lang="en-US" altLang="zh-CN" sz="9600" dirty="0">
              <a:solidFill>
                <a:srgbClr val="FF0000"/>
              </a:solidFill>
            </a:endParaRPr>
          </a:p>
          <a:p>
            <a:r>
              <a:rPr lang="zh-CN" altLang="en-US" sz="9600" dirty="0" smtClean="0">
                <a:solidFill>
                  <a:srgbClr val="FF0000"/>
                </a:solidFill>
              </a:rPr>
              <a:t>   火种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23528" y="3429001"/>
            <a:ext cx="8686800" cy="316835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7200" dirty="0" smtClean="0"/>
              <a:t>作者：罗兰</a:t>
            </a:r>
            <a:endParaRPr lang="zh-CN" altLang="en-US" sz="7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4198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9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   </a:t>
            </a:r>
            <a:r>
              <a:rPr lang="zh-CN" altLang="en-US" sz="6000" dirty="0" smtClean="0">
                <a:solidFill>
                  <a:srgbClr val="FF0000"/>
                </a:solidFill>
              </a:rPr>
              <a:t>教学目标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32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32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把握文章的主要内容，体会文章的叙述风格和深蕴其中的哲理。</a:t>
            </a:r>
            <a:endParaRPr lang="en-US" altLang="zh-CN" sz="32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32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学习要求掌握的生字，会读会写，能够从形、音、义方面进行辨析；学习要求掌握的词语，了解它们的意义和用法。</a:t>
            </a:r>
            <a:endParaRPr lang="en-US" altLang="zh-CN" sz="32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32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学习“至于”“比较”的用法，能够仿照课文中的例句造出正确的句子。</a:t>
            </a:r>
            <a:endParaRPr lang="en-US" altLang="zh-CN" sz="32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3200" kern="0" spc="0" dirty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用</a:t>
            </a:r>
            <a:r>
              <a:rPr lang="zh-CN" altLang="en-US" sz="3200" kern="0" spc="0" dirty="0" smtClean="0">
                <a:solidFill>
                  <a:schemeClr val="tx1"/>
                </a:solidFill>
                <a:latin typeface="Times New Roman" charset="0"/>
                <a:ea typeface="宋体" charset="0"/>
                <a:cs typeface="Times New Roman" charset="0"/>
              </a:rPr>
              <a:t>普通话准确朗读课文。</a:t>
            </a:r>
            <a:endParaRPr lang="en-US" altLang="zh-CN" sz="32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56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000" dirty="0" smtClean="0"/>
              <a:t>  </a:t>
            </a:r>
            <a:r>
              <a:rPr lang="zh-CN" altLang="en-US" sz="6000" dirty="0" smtClean="0">
                <a:solidFill>
                  <a:srgbClr val="FF0000"/>
                </a:solidFill>
              </a:rPr>
              <a:t>教学重难点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4000" kern="0" spc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通过学习本课，让学生</a:t>
            </a:r>
            <a:r>
              <a:rPr lang="zh-CN" altLang="en-US" sz="4000" kern="0" spc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明白“火种”指什么</a:t>
            </a:r>
            <a:r>
              <a:rPr lang="zh-CN" altLang="en-US" sz="4000" kern="0" spc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？</a:t>
            </a:r>
            <a:r>
              <a:rPr lang="zh-CN" altLang="en-US" sz="4000" kern="0" spc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“燃料”指什么？正</a:t>
            </a:r>
            <a:r>
              <a:rPr lang="zh-CN" altLang="en-US" sz="4000" kern="0" spc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因为有“火种”，才能燃起</a:t>
            </a:r>
            <a:r>
              <a:rPr lang="zh-CN" altLang="en-US" sz="4000" kern="0" spc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“燃料”。生活中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绝大多数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的人都需要火种，去把自己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引燃</a:t>
            </a:r>
            <a:r>
              <a:rPr lang="zh-CN" altLang="en-US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这“火种”就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成为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一些人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走上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成功之路的一大要诀</a:t>
            </a:r>
            <a:r>
              <a:rPr lang="zh-CN" altLang="zh-CN" sz="4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4000" kern="0" spc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体会“火种”的</a:t>
            </a:r>
            <a:r>
              <a:rPr lang="zh-CN" altLang="en-US" sz="4000" kern="0" spc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重要性及作用</a:t>
            </a:r>
            <a:r>
              <a:rPr lang="zh-CN" altLang="en-US" sz="2800" kern="0" spc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charset="0"/>
              </a:rPr>
              <a:t>。</a:t>
            </a:r>
            <a:endParaRPr lang="en-US" altLang="zh-CN" sz="2800" kern="0" spc="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24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作者简介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3131841" cy="6237312"/>
          </a:xfrm>
        </p:spPr>
      </p:pic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203848" y="692696"/>
            <a:ext cx="5940152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</a:t>
            </a:r>
            <a:r>
              <a:rPr lang="zh-CN" altLang="zh-CN" sz="2400" dirty="0" smtClean="0"/>
              <a:t>罗兰</a:t>
            </a:r>
            <a:r>
              <a:rPr lang="zh-CN" altLang="zh-CN" sz="2400" dirty="0"/>
              <a:t>，原名</a:t>
            </a:r>
            <a:r>
              <a:rPr lang="zh-CN" altLang="zh-CN" sz="2400" dirty="0">
                <a:solidFill>
                  <a:srgbClr val="00B0F0"/>
                </a:solidFill>
              </a:rPr>
              <a:t>靳佩芬</a:t>
            </a:r>
            <a:r>
              <a:rPr lang="zh-CN" altLang="zh-CN" sz="2400" dirty="0"/>
              <a:t>，</a:t>
            </a:r>
            <a:r>
              <a:rPr lang="en-US" altLang="zh-CN" sz="2400" dirty="0"/>
              <a:t>1919</a:t>
            </a:r>
            <a:r>
              <a:rPr lang="zh-CN" altLang="zh-CN" sz="2400" dirty="0"/>
              <a:t>年出生于河北省</a:t>
            </a:r>
            <a:r>
              <a:rPr lang="zh-CN" altLang="zh-CN" sz="2400" dirty="0">
                <a:solidFill>
                  <a:srgbClr val="00B0F0"/>
                </a:solidFill>
              </a:rPr>
              <a:t>宁河县芦台镇</a:t>
            </a:r>
            <a:r>
              <a:rPr lang="zh-CN" altLang="zh-CN" sz="2400" dirty="0"/>
              <a:t>，</a:t>
            </a:r>
            <a:r>
              <a:rPr lang="zh-CN" altLang="zh-CN" sz="2400" dirty="0">
                <a:solidFill>
                  <a:srgbClr val="00B0F0"/>
                </a:solidFill>
              </a:rPr>
              <a:t>河北省立女子师范学院</a:t>
            </a:r>
            <a:r>
              <a:rPr lang="zh-CN" altLang="zh-CN" sz="2400" dirty="0"/>
              <a:t>师范部毕业。出生于书香世家，</a:t>
            </a:r>
            <a:r>
              <a:rPr lang="en-US" altLang="zh-CN" sz="2400" dirty="0"/>
              <a:t>19</a:t>
            </a:r>
            <a:r>
              <a:rPr lang="zh-CN" altLang="zh-CN" sz="2400" dirty="0"/>
              <a:t>岁罗兰即到乡下小学去教书。在这段时间里阅览了《古文观止》、唐诗宋词、《花月痕》、《红楼梦》等很多古今名著，得到很多的益处，为以后的写作打下基础。</a:t>
            </a:r>
            <a:r>
              <a:rPr lang="en-US" altLang="zh-CN" sz="2400" dirty="0"/>
              <a:t>1948</a:t>
            </a:r>
            <a:r>
              <a:rPr lang="zh-CN" altLang="zh-CN" sz="2400" dirty="0"/>
              <a:t>年，罗兰离开大陆，只身前往台湾，在一家电台主持音乐节目</a:t>
            </a:r>
            <a:r>
              <a:rPr lang="zh-CN" altLang="zh-CN" sz="2400" dirty="0" smtClean="0"/>
              <a:t>。后来</a:t>
            </a:r>
            <a:r>
              <a:rPr lang="zh-CN" altLang="zh-CN" sz="2400" dirty="0"/>
              <a:t>在听众的要求下，将谈话内容选编成</a:t>
            </a:r>
            <a:r>
              <a:rPr lang="zh-CN" altLang="zh-CN" sz="2400" dirty="0">
                <a:solidFill>
                  <a:srgbClr val="00B0F0"/>
                </a:solidFill>
              </a:rPr>
              <a:t>《罗兰小语》</a:t>
            </a:r>
            <a:r>
              <a:rPr lang="zh-CN" altLang="zh-CN" sz="2400" dirty="0"/>
              <a:t>出版，还包括散文、小说、游记、诗歌、诗论等。受到广大读者的欢迎。</a:t>
            </a:r>
            <a:r>
              <a:rPr lang="en-US" altLang="zh-CN" sz="2400" dirty="0"/>
              <a:t>2003</a:t>
            </a:r>
            <a:r>
              <a:rPr lang="zh-CN" altLang="zh-CN" sz="2400" dirty="0"/>
              <a:t>年获世界华文作家协会</a:t>
            </a:r>
            <a:r>
              <a:rPr lang="en-US" altLang="zh-CN" sz="2400" dirty="0"/>
              <a:t>“</a:t>
            </a:r>
            <a:r>
              <a:rPr lang="zh-CN" altLang="zh-CN" sz="2400" dirty="0"/>
              <a:t>终身成就奖</a:t>
            </a:r>
            <a:r>
              <a:rPr lang="en-US" altLang="zh-CN" sz="2400" dirty="0"/>
              <a:t>”</a:t>
            </a:r>
            <a:r>
              <a:rPr lang="zh-CN" altLang="zh-CN" sz="2400" dirty="0"/>
              <a:t>。 罗兰一生崇尚淡泊，不追求功名利益。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798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34482"/>
            <a:ext cx="8591550" cy="1066800"/>
          </a:xfrm>
        </p:spPr>
        <p:txBody>
          <a:bodyPr>
            <a:noAutofit/>
          </a:bodyPr>
          <a:lstStyle/>
          <a:p>
            <a:r>
              <a:rPr lang="zh-CN" altLang="en-US" sz="6600" dirty="0" smtClean="0"/>
              <a:t>                生字</a:t>
            </a:r>
            <a:endParaRPr lang="zh-CN" altLang="en-US" sz="66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248150" cy="509587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   形、音近字</a:t>
            </a:r>
            <a:endParaRPr lang="zh-CN" altLang="en-US" sz="48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3"/>
          </p:nvPr>
        </p:nvSpPr>
        <p:spPr>
          <a:xfrm>
            <a:off x="4572000" y="1196752"/>
            <a:ext cx="4248150" cy="509587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        多音字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2"/>
          </p:nvPr>
        </p:nvSpPr>
        <p:spPr>
          <a:xfrm>
            <a:off x="276225" y="1988840"/>
            <a:ext cx="4251960" cy="424736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2800" dirty="0" smtClean="0"/>
              <a:t>费 （ </a:t>
            </a:r>
            <a:r>
              <a:rPr lang="en-US" altLang="zh-CN" sz="2800" dirty="0" err="1" smtClean="0"/>
              <a:t>f</a:t>
            </a:r>
            <a:r>
              <a:rPr lang="en-US" altLang="zh-CN" sz="2800" dirty="0" err="1" smtClean="0">
                <a:latin typeface="Candara"/>
              </a:rPr>
              <a:t>è</a:t>
            </a:r>
            <a:r>
              <a:rPr lang="en-US" altLang="zh-CN" sz="2800" dirty="0" err="1" smtClean="0"/>
              <a:t>i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）</a:t>
            </a:r>
            <a:r>
              <a:rPr lang="zh-CN" altLang="en-US" sz="2800" dirty="0"/>
              <a:t>浪费、消费                   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废</a:t>
            </a:r>
            <a:r>
              <a:rPr lang="en-US" altLang="zh-CN" sz="2800" dirty="0" smtClean="0"/>
              <a:t> </a:t>
            </a:r>
            <a:r>
              <a:rPr lang="zh-CN" altLang="en-US" sz="2800" dirty="0"/>
              <a:t>（</a:t>
            </a:r>
            <a:r>
              <a:rPr lang="en-US" altLang="zh-CN" sz="2800" dirty="0"/>
              <a:t> </a:t>
            </a:r>
            <a:r>
              <a:rPr lang="en-US" altLang="zh-CN" sz="2800" dirty="0" err="1" smtClean="0"/>
              <a:t>f</a:t>
            </a:r>
            <a:r>
              <a:rPr lang="en-US" altLang="zh-CN" sz="2800" dirty="0" err="1" smtClean="0">
                <a:latin typeface="Candara"/>
              </a:rPr>
              <a:t>è</a:t>
            </a:r>
            <a:r>
              <a:rPr lang="en-US" altLang="zh-CN" sz="2800" dirty="0" err="1" smtClean="0"/>
              <a:t>i</a:t>
            </a:r>
            <a:r>
              <a:rPr lang="en-US" altLang="zh-CN" sz="2800" dirty="0" smtClean="0"/>
              <a:t> </a:t>
            </a:r>
            <a:r>
              <a:rPr lang="zh-CN" altLang="en-US" sz="2800" dirty="0"/>
              <a:t>）废人、废品</a:t>
            </a:r>
            <a:r>
              <a:rPr lang="en-US" altLang="zh-CN" sz="2800" dirty="0"/>
              <a:t> 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诀</a:t>
            </a:r>
            <a:r>
              <a:rPr lang="zh-CN" altLang="en-US" sz="2800" dirty="0"/>
              <a:t>（ </a:t>
            </a:r>
            <a:r>
              <a:rPr lang="en-US" altLang="zh-CN" sz="2800" dirty="0" err="1" smtClean="0"/>
              <a:t>jue</a:t>
            </a:r>
            <a:r>
              <a:rPr lang="en-US" altLang="zh-CN" sz="2800" dirty="0" smtClean="0"/>
              <a:t>́ </a:t>
            </a:r>
            <a:r>
              <a:rPr lang="zh-CN" altLang="en-US" sz="2800" dirty="0"/>
              <a:t>）要诀、诀别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 smtClean="0"/>
              <a:t>决</a:t>
            </a:r>
            <a:r>
              <a:rPr lang="zh-CN" altLang="en-US" sz="2800" dirty="0"/>
              <a:t>（</a:t>
            </a:r>
            <a:r>
              <a:rPr lang="en-US" altLang="zh-CN" sz="2800" dirty="0"/>
              <a:t> </a:t>
            </a:r>
            <a:r>
              <a:rPr lang="en-US" altLang="zh-CN" sz="2800" dirty="0" err="1" smtClean="0"/>
              <a:t>jue</a:t>
            </a:r>
            <a:r>
              <a:rPr lang="en-US" altLang="zh-CN" sz="2800" dirty="0" smtClean="0"/>
              <a:t>́ </a:t>
            </a:r>
            <a:r>
              <a:rPr lang="zh-CN" altLang="en-US" sz="2800" dirty="0" smtClean="0"/>
              <a:t>）</a:t>
            </a:r>
            <a:r>
              <a:rPr lang="zh-CN" altLang="en-US" sz="2800" dirty="0"/>
              <a:t>决定、决心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4"/>
          </p:nvPr>
        </p:nvSpPr>
        <p:spPr>
          <a:xfrm>
            <a:off x="4615815" y="1916832"/>
            <a:ext cx="452818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</a:t>
            </a:r>
            <a:r>
              <a:rPr lang="en-US" altLang="zh-CN" dirty="0" err="1" smtClean="0"/>
              <a:t>zhǒng</a:t>
            </a:r>
            <a:r>
              <a:rPr lang="en-US" altLang="zh-CN" dirty="0" smtClean="0"/>
              <a:t>   </a:t>
            </a:r>
            <a:r>
              <a:rPr lang="zh-CN" altLang="en-US" dirty="0" smtClean="0"/>
              <a:t>火种               </a:t>
            </a:r>
            <a:r>
              <a:rPr lang="en-US" altLang="zh-CN" dirty="0" err="1" smtClean="0"/>
              <a:t>zhuàn</a:t>
            </a:r>
            <a:r>
              <a:rPr lang="en-US" altLang="zh-CN" dirty="0" smtClean="0"/>
              <a:t>  </a:t>
            </a:r>
            <a:r>
              <a:rPr lang="zh-CN" altLang="en-US" dirty="0" smtClean="0"/>
              <a:t>传记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种                              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  <a:r>
              <a:rPr lang="en-US" altLang="zh-CN" dirty="0" err="1" smtClean="0"/>
              <a:t>zhòng</a:t>
            </a:r>
            <a:r>
              <a:rPr lang="en-US" altLang="zh-CN" dirty="0" smtClean="0"/>
              <a:t>   </a:t>
            </a:r>
            <a:r>
              <a:rPr lang="zh-CN" altLang="en-US" dirty="0" smtClean="0"/>
              <a:t>种花              </a:t>
            </a:r>
            <a:r>
              <a:rPr lang="en-US" altLang="zh-CN" dirty="0" err="1" smtClean="0"/>
              <a:t>chuán</a:t>
            </a:r>
            <a:r>
              <a:rPr lang="en-US" altLang="zh-CN" dirty="0" smtClean="0"/>
              <a:t>  </a:t>
            </a:r>
            <a:r>
              <a:rPr lang="zh-CN" altLang="en-US" dirty="0" smtClean="0"/>
              <a:t>传说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</a:t>
            </a:r>
            <a:r>
              <a:rPr lang="en-US" altLang="zh-CN" dirty="0" err="1" smtClean="0"/>
              <a:t>nán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难得                 </a:t>
            </a:r>
            <a:r>
              <a:rPr lang="en-US" altLang="zh-CN" dirty="0" err="1" smtClean="0"/>
              <a:t>fa</a:t>
            </a:r>
            <a:r>
              <a:rPr lang="en-US" altLang="zh-CN" dirty="0" smtClean="0"/>
              <a:t>̄    </a:t>
            </a:r>
            <a:r>
              <a:rPr lang="zh-CN" altLang="en-US" dirty="0" smtClean="0"/>
              <a:t>启发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难                               </a:t>
            </a:r>
            <a:r>
              <a:rPr lang="zh-CN" altLang="en-US" dirty="0" smtClean="0"/>
              <a:t>发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      </a:t>
            </a:r>
            <a:r>
              <a:rPr lang="en-US" altLang="zh-CN" dirty="0" err="1" smtClean="0"/>
              <a:t>nàn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遇难                  </a:t>
            </a:r>
            <a:r>
              <a:rPr lang="en-US" altLang="zh-CN" dirty="0" err="1" smtClean="0"/>
              <a:t>fa</a:t>
            </a:r>
            <a:r>
              <a:rPr lang="en-US" altLang="zh-CN" dirty="0" smtClean="0"/>
              <a:t>̀    </a:t>
            </a:r>
            <a:r>
              <a:rPr lang="zh-CN" altLang="en-US" dirty="0" smtClean="0"/>
              <a:t>头发</a:t>
            </a:r>
            <a:endParaRPr lang="zh-CN" altLang="en-US" dirty="0"/>
          </a:p>
        </p:txBody>
      </p:sp>
      <p:sp>
        <p:nvSpPr>
          <p:cNvPr id="7" name="左大括号 6"/>
          <p:cNvSpPr/>
          <p:nvPr/>
        </p:nvSpPr>
        <p:spPr>
          <a:xfrm>
            <a:off x="5119464" y="2276872"/>
            <a:ext cx="293666" cy="17064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左大括号 7"/>
          <p:cNvSpPr/>
          <p:nvPr/>
        </p:nvSpPr>
        <p:spPr>
          <a:xfrm>
            <a:off x="7236296" y="2342637"/>
            <a:ext cx="360040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左大括号 8"/>
          <p:cNvSpPr/>
          <p:nvPr/>
        </p:nvSpPr>
        <p:spPr>
          <a:xfrm>
            <a:off x="5119465" y="4509120"/>
            <a:ext cx="293665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左大括号 9"/>
          <p:cNvSpPr/>
          <p:nvPr/>
        </p:nvSpPr>
        <p:spPr>
          <a:xfrm>
            <a:off x="7236296" y="4509120"/>
            <a:ext cx="360040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>
            <a:stCxn id="2" idx="2"/>
          </p:cNvCxnSpPr>
          <p:nvPr/>
        </p:nvCxnSpPr>
        <p:spPr>
          <a:xfrm>
            <a:off x="4547295" y="1101282"/>
            <a:ext cx="24705" cy="575671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51520" y="1101282"/>
            <a:ext cx="864096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8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3" grpId="0" build="p"/>
      <p:bldP spid="4" grpId="0" build="p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71400"/>
            <a:ext cx="8591550" cy="620688"/>
          </a:xfrm>
        </p:spPr>
        <p:txBody>
          <a:bodyPr>
            <a:noAutofit/>
          </a:bodyPr>
          <a:lstStyle/>
          <a:p>
            <a:r>
              <a:rPr lang="zh-CN" altLang="en-US" sz="6600" dirty="0" smtClean="0"/>
              <a:t> </a:t>
            </a:r>
            <a:r>
              <a:rPr lang="zh-CN" altLang="en-US" sz="4800" b="1" dirty="0" smtClean="0"/>
              <a:t>词语例解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45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dirty="0" smtClean="0">
                <a:latin typeface="+mn-ea"/>
              </a:rPr>
              <a:t>①“至于”：这里是介词，用于引进另一话题。如：“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至于</a:t>
            </a:r>
            <a:r>
              <a:rPr lang="zh-CN" altLang="en-US" sz="2400" dirty="0" smtClean="0">
                <a:latin typeface="+mn-ea"/>
              </a:rPr>
              <a:t>为什么要过日子，他们是不去理解的。”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+mn-ea"/>
              </a:rPr>
              <a:t>②</a:t>
            </a:r>
            <a:r>
              <a:rPr lang="zh-CN" altLang="en-US" sz="2400" dirty="0" smtClean="0">
                <a:latin typeface="+mn-ea"/>
              </a:rPr>
              <a:t>“追究”：追问根由，追查原因、责任等。如：“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追究</a:t>
            </a:r>
            <a:r>
              <a:rPr lang="zh-CN" altLang="en-US" sz="2400" dirty="0" smtClean="0">
                <a:latin typeface="+mn-ea"/>
              </a:rPr>
              <a:t>原因”“不去追究。”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+mn-ea"/>
              </a:rPr>
              <a:t>③</a:t>
            </a:r>
            <a:r>
              <a:rPr lang="zh-CN" altLang="en-US" sz="2400" dirty="0" smtClean="0">
                <a:latin typeface="+mn-ea"/>
              </a:rPr>
              <a:t>“始终”：从头到尾，从开始到现在。如：“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始终</a:t>
            </a:r>
            <a:r>
              <a:rPr lang="zh-CN" altLang="en-US" sz="2400" dirty="0" smtClean="0">
                <a:latin typeface="+mn-ea"/>
              </a:rPr>
              <a:t>拿不出”“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始终</a:t>
            </a:r>
            <a:r>
              <a:rPr lang="zh-CN" altLang="en-US" sz="2400" dirty="0" smtClean="0">
                <a:latin typeface="+mn-ea"/>
              </a:rPr>
              <a:t>相信。”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+mn-ea"/>
              </a:rPr>
              <a:t>④</a:t>
            </a:r>
            <a:r>
              <a:rPr lang="zh-CN" altLang="en-US" sz="2400" dirty="0" smtClean="0">
                <a:latin typeface="+mn-ea"/>
              </a:rPr>
              <a:t>“比较”：副词，表示具有一定的程度。如：“我发现，有些人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比较</a:t>
            </a:r>
            <a:r>
              <a:rPr lang="zh-CN" altLang="en-US" sz="2400" dirty="0" smtClean="0">
                <a:latin typeface="+mn-ea"/>
              </a:rPr>
              <a:t>坚强。”动词，辨别异同或高下，对比。如：“通过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比较</a:t>
            </a:r>
            <a:r>
              <a:rPr lang="zh-CN" altLang="en-US" sz="2400" dirty="0" smtClean="0">
                <a:latin typeface="+mn-ea"/>
              </a:rPr>
              <a:t>，她写得更好。”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+mn-ea"/>
              </a:rPr>
              <a:t>⑤</a:t>
            </a:r>
            <a:r>
              <a:rPr lang="zh-CN" altLang="en-US" sz="2400" dirty="0" smtClean="0">
                <a:latin typeface="+mn-ea"/>
              </a:rPr>
              <a:t>“不然”：这里的意思是不是这样。如：“抄抄写写看起来很认真，其实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不然</a:t>
            </a:r>
            <a:r>
              <a:rPr lang="zh-CN" altLang="en-US" sz="2400" dirty="0" smtClean="0">
                <a:latin typeface="+mn-ea"/>
              </a:rPr>
              <a:t>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zh-CN" sz="2400" dirty="0" smtClean="0">
                <a:latin typeface="+mn-ea"/>
              </a:rPr>
              <a:t>⑥</a:t>
            </a:r>
            <a:r>
              <a:rPr lang="zh-CN" altLang="en-US" sz="2400" dirty="0" smtClean="0">
                <a:latin typeface="+mn-ea"/>
              </a:rPr>
              <a:t>“启发”：启示。如：“这是一本有启发性的书。”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+mn-ea"/>
              </a:rPr>
              <a:t>⑦“纯洁”：清白，没有污点和私心。如：“心地纯洁”</a:t>
            </a:r>
            <a:endParaRPr lang="en-US" altLang="zh-CN" sz="24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+mn-ea"/>
              </a:rPr>
              <a:t>⑧“时机”：指有利的客观条件，即机遇。如：“把握时机”“错过时机”。</a:t>
            </a: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396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125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25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125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125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125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125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125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125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300" kern="0" dirty="0" smtClean="0">
                <a:solidFill>
                  <a:schemeClr val="tx1"/>
                </a:solidFill>
                <a:latin typeface="+mn-ea"/>
                <a:ea typeface="+mn-ea"/>
                <a:cs typeface="Times New Roman" charset="0"/>
              </a:rPr>
              <a:t>导</a:t>
            </a:r>
            <a:r>
              <a:rPr lang="zh-CN" altLang="en-US" sz="7300" kern="0" dirty="0">
                <a:solidFill>
                  <a:schemeClr val="tx1"/>
                </a:solidFill>
                <a:latin typeface="+mn-ea"/>
                <a:ea typeface="+mn-ea"/>
                <a:cs typeface="Times New Roman" charset="0"/>
              </a:rPr>
              <a:t>入课文</a:t>
            </a:r>
            <a:endParaRPr lang="zh-CN" altLang="en-US" sz="73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endParaRPr lang="en-US" altLang="zh-CN" sz="2400" kern="0" spc="0" dirty="0" smtClean="0">
              <a:solidFill>
                <a:schemeClr val="tx1"/>
              </a:solidFill>
              <a:latin typeface="Times New Roman" charset="0"/>
              <a:ea typeface="宋体" charset="0"/>
              <a:cs typeface="Times New Roman" charset="0"/>
            </a:endParaRPr>
          </a:p>
          <a:p>
            <a:pPr marL="466725" indent="-466725">
              <a:spcBef>
                <a:spcPct val="20000"/>
              </a:spcBef>
              <a:buClr>
                <a:schemeClr val="tx1"/>
              </a:buClr>
              <a:buSzPct val="100000"/>
              <a:buFont typeface="Webdings" charset="0"/>
              <a:buChar char=""/>
            </a:pPr>
            <a:r>
              <a:rPr lang="zh-CN" altLang="en-US" sz="4000" dirty="0" smtClean="0"/>
              <a:t>火种可以给我们带来光明走出黑暗；可以使我们冰冻的心融化</a:t>
            </a:r>
            <a:r>
              <a:rPr lang="en-US" altLang="zh-CN" sz="4000" dirty="0" smtClean="0"/>
              <a:t>;</a:t>
            </a:r>
            <a:r>
              <a:rPr lang="zh-CN" altLang="en-US" sz="4000" dirty="0" smtClean="0"/>
              <a:t>可以燃起我们心中的愿望。因此，“火种”可以是</a:t>
            </a:r>
            <a:r>
              <a:rPr lang="zh-CN" altLang="zh-CN" sz="4000" dirty="0" smtClean="0"/>
              <a:t>一</a:t>
            </a:r>
            <a:r>
              <a:rPr lang="zh-CN" altLang="zh-CN" sz="4000" dirty="0"/>
              <a:t>种启示、是一份帮助、是</a:t>
            </a:r>
            <a:r>
              <a:rPr lang="zh-CN" altLang="zh-CN" sz="4000" dirty="0" smtClean="0"/>
              <a:t>一</a:t>
            </a:r>
            <a:r>
              <a:rPr lang="zh-CN" altLang="en-US" sz="4000" dirty="0" smtClean="0"/>
              <a:t>份</a:t>
            </a:r>
            <a:r>
              <a:rPr lang="zh-CN" altLang="zh-CN" sz="4000" dirty="0" smtClean="0"/>
              <a:t>赞美</a:t>
            </a:r>
            <a:r>
              <a:rPr lang="zh-CN" altLang="zh-CN" sz="4000" dirty="0"/>
              <a:t>，是一</a:t>
            </a:r>
            <a:r>
              <a:rPr lang="zh-CN" altLang="zh-CN" sz="4000" dirty="0" smtClean="0"/>
              <a:t>种</a:t>
            </a:r>
            <a:r>
              <a:rPr lang="zh-CN" altLang="en-US" sz="4000" dirty="0"/>
              <a:t>机遇</a:t>
            </a:r>
            <a:r>
              <a:rPr lang="zh-CN" altLang="zh-CN" sz="4000" dirty="0" smtClean="0"/>
              <a:t>。</a:t>
            </a:r>
            <a:r>
              <a:rPr lang="zh-CN" altLang="en-US" sz="4000" dirty="0" smtClean="0"/>
              <a:t>只要</a:t>
            </a:r>
            <a:r>
              <a:rPr lang="zh-CN" altLang="zh-CN" sz="4000" dirty="0" smtClean="0"/>
              <a:t>善于</a:t>
            </a:r>
            <a:r>
              <a:rPr lang="zh-CN" altLang="zh-CN" sz="4000" dirty="0"/>
              <a:t>发现，努力把握，不懈追求，</a:t>
            </a:r>
            <a:r>
              <a:rPr lang="zh-CN" altLang="zh-CN" sz="4000" dirty="0" smtClean="0"/>
              <a:t>这样就</a:t>
            </a:r>
            <a:r>
              <a:rPr lang="zh-CN" altLang="zh-CN" sz="4000" dirty="0"/>
              <a:t>能走上成功之路</a:t>
            </a:r>
            <a:r>
              <a:rPr lang="zh-CN" altLang="zh-CN" sz="4000" dirty="0" smtClean="0"/>
              <a:t>。</a:t>
            </a:r>
            <a:endParaRPr lang="zh-CN" altLang="zh-CN" sz="4000" dirty="0"/>
          </a:p>
        </p:txBody>
      </p:sp>
    </p:spTree>
    <p:extLst>
      <p:ext uri="{BB962C8B-B14F-4D97-AF65-F5344CB8AC3E}">
        <p14:creationId xmlns:p14="http://schemas.microsoft.com/office/powerpoint/2010/main" val="94732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591550" cy="1066801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分析课文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980728"/>
            <a:ext cx="8595360" cy="5688632"/>
          </a:xfrm>
        </p:spPr>
        <p:txBody>
          <a:bodyPr>
            <a:noAutofit/>
          </a:bodyPr>
          <a:lstStyle/>
          <a:p>
            <a:r>
              <a:rPr lang="zh-CN" altLang="zh-CN" sz="3200" dirty="0" smtClean="0"/>
              <a:t>今天</a:t>
            </a:r>
            <a:r>
              <a:rPr lang="zh-CN" altLang="zh-CN" sz="3200" dirty="0"/>
              <a:t>，</a:t>
            </a:r>
            <a:r>
              <a:rPr lang="zh-CN" altLang="zh-CN" sz="3200" dirty="0" smtClean="0"/>
              <a:t>我们</a:t>
            </a:r>
            <a:r>
              <a:rPr lang="zh-CN" altLang="en-US" sz="3200" dirty="0" smtClean="0"/>
              <a:t>一起</a:t>
            </a:r>
            <a:r>
              <a:rPr lang="zh-CN" altLang="zh-CN" sz="3200" dirty="0" smtClean="0"/>
              <a:t>来学习散文</a:t>
            </a:r>
            <a:r>
              <a:rPr lang="zh-CN" altLang="zh-CN" sz="3200" dirty="0"/>
              <a:t>《火种》。</a:t>
            </a:r>
          </a:p>
          <a:p>
            <a:r>
              <a:rPr lang="zh-CN" altLang="en-US" sz="3200" dirty="0" smtClean="0"/>
              <a:t>一、</a:t>
            </a:r>
            <a:r>
              <a:rPr lang="zh-CN" altLang="zh-CN" sz="3200" dirty="0" smtClean="0"/>
              <a:t>学生</a:t>
            </a:r>
            <a:r>
              <a:rPr lang="zh-CN" altLang="zh-CN" sz="3200" dirty="0"/>
              <a:t>一起朗读课文</a:t>
            </a:r>
          </a:p>
          <a:p>
            <a:r>
              <a:rPr lang="zh-CN" altLang="en-US" sz="3200" dirty="0" smtClean="0"/>
              <a:t>二、</a:t>
            </a:r>
            <a:r>
              <a:rPr lang="zh-CN" altLang="zh-CN" sz="3200" dirty="0" smtClean="0"/>
              <a:t>分析</a:t>
            </a:r>
            <a:r>
              <a:rPr lang="zh-CN" altLang="zh-CN" sz="3200" dirty="0"/>
              <a:t>课文</a:t>
            </a:r>
          </a:p>
          <a:p>
            <a:r>
              <a:rPr lang="zh-CN" altLang="en-US" sz="3200" dirty="0" smtClean="0"/>
              <a:t>第</a:t>
            </a:r>
            <a:r>
              <a:rPr lang="en-US" altLang="zh-CN" sz="3200" dirty="0" smtClean="0"/>
              <a:t>1——2</a:t>
            </a:r>
            <a:r>
              <a:rPr lang="zh-CN" altLang="en-US" sz="3200" dirty="0" smtClean="0"/>
              <a:t>段</a:t>
            </a:r>
            <a:r>
              <a:rPr lang="zh-CN" altLang="en-US" sz="3200" dirty="0"/>
              <a:t>：</a:t>
            </a:r>
            <a:r>
              <a:rPr lang="zh-CN" altLang="zh-CN" sz="3200" dirty="0" smtClean="0"/>
              <a:t>作者</a:t>
            </a:r>
            <a:r>
              <a:rPr lang="zh-CN" altLang="zh-CN" sz="3200" dirty="0"/>
              <a:t>一来就写到“世上有两种人”，这两种人到底指的是哪两种人呢？</a:t>
            </a:r>
          </a:p>
          <a:p>
            <a:r>
              <a:rPr lang="zh-CN" altLang="zh-CN" sz="3200" dirty="0"/>
              <a:t>第一种就是为了过日子，对什么都不起劲。</a:t>
            </a:r>
            <a:r>
              <a:rPr lang="zh-CN" altLang="zh-CN" sz="3200" dirty="0" smtClean="0"/>
              <a:t>（就是</a:t>
            </a:r>
            <a:r>
              <a:rPr lang="zh-CN" altLang="zh-CN" sz="3200" dirty="0"/>
              <a:t>：没有理想和追求，虚度时光的人）</a:t>
            </a:r>
          </a:p>
          <a:p>
            <a:r>
              <a:rPr lang="zh-CN" altLang="zh-CN" sz="3200" dirty="0"/>
              <a:t>第二种就是对事认真，希望不浪费自己生命。</a:t>
            </a:r>
            <a:r>
              <a:rPr lang="zh-CN" altLang="zh-CN" sz="3200" dirty="0" smtClean="0"/>
              <a:t>（就是</a:t>
            </a:r>
            <a:r>
              <a:rPr lang="zh-CN" altLang="zh-CN" sz="3200" dirty="0"/>
              <a:t>：希望自己的生命不要浪费的人）</a:t>
            </a:r>
          </a:p>
          <a:p>
            <a:r>
              <a:rPr lang="zh-CN" altLang="zh-CN" sz="3200" dirty="0" smtClean="0"/>
              <a:t>第</a:t>
            </a:r>
            <a:r>
              <a:rPr lang="en-US" altLang="zh-CN" sz="3200" dirty="0" smtClean="0"/>
              <a:t>3</a:t>
            </a:r>
            <a:r>
              <a:rPr lang="zh-CN" altLang="zh-CN" sz="3200" dirty="0" smtClean="0"/>
              <a:t>段</a:t>
            </a:r>
            <a:r>
              <a:rPr lang="zh-CN" altLang="en-US" sz="3200" dirty="0" smtClean="0"/>
              <a:t>：</a:t>
            </a:r>
            <a:r>
              <a:rPr lang="zh-CN" altLang="zh-CN" sz="3200" dirty="0" smtClean="0"/>
              <a:t>用</a:t>
            </a:r>
            <a:r>
              <a:rPr lang="zh-CN" altLang="zh-CN" sz="3200" dirty="0"/>
              <a:t>设问引出对原因的分析</a:t>
            </a:r>
            <a:r>
              <a:rPr lang="zh-CN" altLang="zh-CN" sz="3200" dirty="0" smtClean="0"/>
              <a:t>。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0694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</TotalTime>
  <Words>1093</Words>
  <Application>Microsoft Office PowerPoint</Application>
  <PresentationFormat>全屏显示(4:3)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跋涉</vt:lpstr>
      <vt:lpstr>                            八年级汉语文</vt:lpstr>
      <vt:lpstr> 作者：罗兰</vt:lpstr>
      <vt:lpstr>   教学目标</vt:lpstr>
      <vt:lpstr>  教学重难点</vt:lpstr>
      <vt:lpstr>     作者简介</vt:lpstr>
      <vt:lpstr>                生字</vt:lpstr>
      <vt:lpstr> 词语例解</vt:lpstr>
      <vt:lpstr>导入课文</vt:lpstr>
      <vt:lpstr>分析课文</vt:lpstr>
      <vt:lpstr>PowerPoint 演示文稿</vt:lpstr>
      <vt:lpstr>PowerPoint 演示文稿</vt:lpstr>
      <vt:lpstr>读课文，回答下面的问题。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八年级汉语文</dc:title>
  <dc:creator>samsung</dc:creator>
  <cp:lastModifiedBy>samsung</cp:lastModifiedBy>
  <cp:revision>51</cp:revision>
  <dcterms:created xsi:type="dcterms:W3CDTF">2017-03-18T09:24:18Z</dcterms:created>
  <dcterms:modified xsi:type="dcterms:W3CDTF">2017-05-28T15:06:05Z</dcterms:modified>
</cp:coreProperties>
</file>