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7"/>
  </p:notesMasterIdLst>
  <p:sldIdLst>
    <p:sldId id="278" r:id="rId4"/>
    <p:sldId id="268" r:id="rId5"/>
    <p:sldId id="279" r:id="rId6"/>
    <p:sldId id="281" r:id="rId8"/>
    <p:sldId id="283" r:id="rId9"/>
    <p:sldId id="267" r:id="rId10"/>
    <p:sldId id="261" r:id="rId11"/>
    <p:sldId id="270" r:id="rId12"/>
    <p:sldId id="263" r:id="rId13"/>
    <p:sldId id="264" r:id="rId14"/>
    <p:sldId id="284" r:id="rId1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532A"/>
    <a:srgbClr val="D9E890"/>
    <a:srgbClr val="0F5922"/>
    <a:srgbClr val="FFFF99"/>
    <a:srgbClr val="BFD8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6504"/>
  </p:normalViewPr>
  <p:slideViewPr>
    <p:cSldViewPr showGuides="1">
      <p:cViewPr varScale="1">
        <p:scale>
          <a:sx n="58" d="100"/>
          <a:sy n="58" d="100"/>
        </p:scale>
        <p:origin x="-1506" y="-78"/>
      </p:cViewPr>
      <p:guideLst>
        <p:guide orient="horz" pos="2205"/>
        <p:guide pos="282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0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28651" y="4912392"/>
            <a:ext cx="7886700" cy="1021684"/>
          </a:xfrm>
        </p:spPr>
        <p:txBody>
          <a:bodyPr anchor="ctr">
            <a:normAutofit/>
          </a:bodyPr>
          <a:lstStyle>
            <a:lvl1pPr algn="ctr">
              <a:defRPr sz="2400" b="1">
                <a:solidFill>
                  <a:srgbClr val="3F3F4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078EAA22-54AB-40DB-8A25-835787F44F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93F089AE-56C3-4D26-8451-E43B213655D2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247168" y="2759741"/>
            <a:ext cx="1865892" cy="9233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chemeClr val="bg1"/>
                </a:solidFill>
                <a:ea typeface="方正兰亭超细黑简体" panose="02000000000000000000" pitchFamily="2" charset="-122"/>
                <a:cs typeface="Kartika" panose="02020503030404060203" pitchFamily="18" charset="0"/>
              </a:rPr>
              <a:t>2017</a:t>
            </a:r>
            <a:endParaRPr lang="zh-CN" altLang="en-US" sz="4800" b="1" dirty="0" smtClean="0">
              <a:solidFill>
                <a:schemeClr val="bg1"/>
              </a:solidFill>
              <a:ea typeface="方正兰亭超细黑简体" panose="02000000000000000000" pitchFamily="2" charset="-122"/>
              <a:cs typeface="Kartika" panose="02020503030404060203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078EAA22-54AB-40DB-8A25-835787F44F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93F089AE-56C3-4D26-8451-E43B213655D2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769939"/>
            <a:ext cx="7886700" cy="53990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57290" y="2143116"/>
            <a:ext cx="4786346" cy="785818"/>
          </a:xfrm>
        </p:spPr>
        <p:txBody>
          <a:bodyPr>
            <a:normAutofit/>
          </a:bodyPr>
          <a:lstStyle>
            <a:lvl1pPr>
              <a:defRPr sz="36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57290" y="3071810"/>
            <a:ext cx="4786346" cy="57150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28651" y="4912392"/>
            <a:ext cx="7886700" cy="1021684"/>
          </a:xfrm>
        </p:spPr>
        <p:txBody>
          <a:bodyPr anchor="ctr">
            <a:normAutofit/>
          </a:bodyPr>
          <a:lstStyle>
            <a:lvl1pPr algn="ctr">
              <a:defRPr sz="2400" b="1">
                <a:solidFill>
                  <a:srgbClr val="3F3F4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078EAA22-54AB-40DB-8A25-835787F44F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93F089AE-56C3-4D26-8451-E43B213655D2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247168" y="2760396"/>
            <a:ext cx="1865892" cy="92202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chemeClr val="bg1"/>
                </a:solidFill>
                <a:ea typeface="方正兰亭超细黑简体" panose="02000000000000000000" pitchFamily="2" charset="-122"/>
                <a:cs typeface="Kartika" panose="02020503030404060203" pitchFamily="18" charset="0"/>
              </a:rPr>
              <a:t>2017</a:t>
            </a:r>
            <a:endParaRPr lang="zh-CN" altLang="en-US" sz="4800" b="1" dirty="0" smtClean="0">
              <a:solidFill>
                <a:schemeClr val="bg1"/>
              </a:solidFill>
              <a:ea typeface="方正兰亭超细黑简体" panose="02000000000000000000" pitchFamily="2" charset="-122"/>
              <a:cs typeface="Kartika" panose="02020503030404060203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078EAA22-54AB-40DB-8A25-835787F44F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93F089AE-56C3-4D26-8451-E43B213655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078EAA22-54AB-40DB-8A25-835787F44F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93F089AE-56C3-4D26-8451-E43B213655D2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692150" y="4830601"/>
            <a:ext cx="7759700" cy="1149286"/>
          </a:xfrm>
        </p:spPr>
        <p:txBody>
          <a:bodyPr anchor="ctr">
            <a:normAutofit/>
          </a:bodyPr>
          <a:lstStyle>
            <a:lvl1pPr algn="ctr">
              <a:defRPr sz="2400" b="1">
                <a:solidFill>
                  <a:srgbClr val="3F3F40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078EAA22-54AB-40DB-8A25-835787F44F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93F089AE-56C3-4D26-8451-E43B213655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14326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078EAA22-54AB-40DB-8A25-835787F44F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93F089AE-56C3-4D26-8451-E43B213655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078EAA22-54AB-40DB-8A25-835787F44F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93F089AE-56C3-4D26-8451-E43B213655D2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628650" y="5073734"/>
            <a:ext cx="7886700" cy="828386"/>
          </a:xfrm>
        </p:spPr>
        <p:txBody>
          <a:bodyPr anchor="ctr">
            <a:normAutofit/>
          </a:bodyPr>
          <a:lstStyle>
            <a:lvl1pPr algn="ctr">
              <a:defRPr sz="3300" b="1">
                <a:solidFill>
                  <a:srgbClr val="3F3F40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3247168" y="2760396"/>
            <a:ext cx="1865892" cy="92202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chemeClr val="bg1"/>
                </a:solidFill>
                <a:ea typeface="方正兰亭超细黑简体" panose="02000000000000000000" pitchFamily="2" charset="-122"/>
                <a:cs typeface="Kartika" panose="02020503030404060203" pitchFamily="18" charset="0"/>
              </a:rPr>
              <a:t>2017</a:t>
            </a:r>
            <a:endParaRPr lang="zh-CN" altLang="en-US" sz="4800" b="1" dirty="0" smtClean="0">
              <a:solidFill>
                <a:schemeClr val="bg1"/>
              </a:solidFill>
              <a:ea typeface="方正兰亭超细黑简体" panose="02000000000000000000" pitchFamily="2" charset="-122"/>
              <a:cs typeface="Kartika" panose="02020503030404060203" pitchFamily="18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078EAA22-54AB-40DB-8A25-835787F44F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93F089AE-56C3-4D26-8451-E43B213655D2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8539056">
            <a:off x="-515145" y="-319967"/>
            <a:ext cx="2276444" cy="1636441"/>
          </a:xfrm>
          <a:custGeom>
            <a:avLst/>
            <a:gdLst>
              <a:gd name="connsiteX0" fmla="*/ 1483545 w 3035258"/>
              <a:gd name="connsiteY0" fmla="*/ 0 h 2181921"/>
              <a:gd name="connsiteX1" fmla="*/ 3035258 w 3035258"/>
              <a:gd name="connsiteY1" fmla="*/ 1917282 h 2181921"/>
              <a:gd name="connsiteX2" fmla="*/ 3035258 w 3035258"/>
              <a:gd name="connsiteY2" fmla="*/ 2181921 h 2181921"/>
              <a:gd name="connsiteX3" fmla="*/ 0 w 3035258"/>
              <a:gd name="connsiteY3" fmla="*/ 2181921 h 2181921"/>
              <a:gd name="connsiteX4" fmla="*/ 0 w 3035258"/>
              <a:gd name="connsiteY4" fmla="*/ 1200676 h 218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5258" h="2181921">
                <a:moveTo>
                  <a:pt x="1483545" y="0"/>
                </a:moveTo>
                <a:lnTo>
                  <a:pt x="3035258" y="1917282"/>
                </a:lnTo>
                <a:lnTo>
                  <a:pt x="3035258" y="2181921"/>
                </a:lnTo>
                <a:lnTo>
                  <a:pt x="0" y="2181921"/>
                </a:lnTo>
                <a:lnTo>
                  <a:pt x="0" y="1200676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838366">
            <a:off x="8217719" y="-341290"/>
            <a:ext cx="1068063" cy="1455381"/>
          </a:xfrm>
          <a:custGeom>
            <a:avLst/>
            <a:gdLst>
              <a:gd name="connsiteX0" fmla="*/ 53162 w 1424084"/>
              <a:gd name="connsiteY0" fmla="*/ 0 h 1940508"/>
              <a:gd name="connsiteX1" fmla="*/ 1424084 w 1424084"/>
              <a:gd name="connsiteY1" fmla="*/ 771232 h 1940508"/>
              <a:gd name="connsiteX2" fmla="*/ 766291 w 1424084"/>
              <a:gd name="connsiteY2" fmla="*/ 1940508 h 1940508"/>
              <a:gd name="connsiteX3" fmla="*/ 0 w 1424084"/>
              <a:gd name="connsiteY3" fmla="*/ 1940508 h 1940508"/>
              <a:gd name="connsiteX4" fmla="*/ 0 w 1424084"/>
              <a:gd name="connsiteY4" fmla="*/ 0 h 1940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084" h="1940508">
                <a:moveTo>
                  <a:pt x="53162" y="0"/>
                </a:moveTo>
                <a:lnTo>
                  <a:pt x="1424084" y="771232"/>
                </a:lnTo>
                <a:lnTo>
                  <a:pt x="766291" y="1940508"/>
                </a:lnTo>
                <a:lnTo>
                  <a:pt x="0" y="1940508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9841" y="711199"/>
            <a:ext cx="3196800" cy="1600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 hasCustomPrompt="1"/>
          </p:nvPr>
        </p:nvSpPr>
        <p:spPr>
          <a:xfrm>
            <a:off x="4014391" y="733424"/>
            <a:ext cx="4478400" cy="54036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078EAA22-54AB-40DB-8A25-835787F44F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93F089AE-56C3-4D26-8451-E43B213655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078EAA22-54AB-40DB-8A25-835787F44F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93F089AE-56C3-4D26-8451-E43B213655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554685" y="365125"/>
            <a:ext cx="960665" cy="5811838"/>
          </a:xfrm>
        </p:spPr>
        <p:txBody>
          <a:bodyPr vert="eaVer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795407" cy="5811838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078EAA22-54AB-40DB-8A25-835787F44F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93F089AE-56C3-4D26-8451-E43B213655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078EAA22-54AB-40DB-8A25-835787F44F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93F089AE-56C3-4D26-8451-E43B213655D2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769939"/>
            <a:ext cx="7886700" cy="53990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078EAA22-54AB-40DB-8A25-835787F44F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93F089AE-56C3-4D26-8451-E43B213655D2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692150" y="4830601"/>
            <a:ext cx="7759700" cy="1149286"/>
          </a:xfrm>
        </p:spPr>
        <p:txBody>
          <a:bodyPr anchor="ctr">
            <a:normAutofit/>
          </a:bodyPr>
          <a:lstStyle>
            <a:lvl1pPr algn="ctr">
              <a:defRPr sz="2400" b="1">
                <a:solidFill>
                  <a:srgbClr val="3F3F40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078EAA22-54AB-40DB-8A25-835787F44F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93F089AE-56C3-4D26-8451-E43B213655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14326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078EAA22-54AB-40DB-8A25-835787F44F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93F089AE-56C3-4D26-8451-E43B213655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078EAA22-54AB-40DB-8A25-835787F44F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93F089AE-56C3-4D26-8451-E43B213655D2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628650" y="5073734"/>
            <a:ext cx="7886700" cy="828386"/>
          </a:xfrm>
        </p:spPr>
        <p:txBody>
          <a:bodyPr anchor="ctr">
            <a:normAutofit/>
          </a:bodyPr>
          <a:lstStyle>
            <a:lvl1pPr algn="ctr">
              <a:defRPr sz="3300" b="1">
                <a:solidFill>
                  <a:srgbClr val="3F3F40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3247168" y="2759741"/>
            <a:ext cx="1865892" cy="9233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5400" b="1" dirty="0" smtClean="0">
                <a:solidFill>
                  <a:schemeClr val="bg1"/>
                </a:solidFill>
                <a:ea typeface="方正兰亭超细黑简体" panose="02000000000000000000" pitchFamily="2" charset="-122"/>
                <a:cs typeface="Kartika" panose="02020503030404060203" pitchFamily="18" charset="0"/>
              </a:rPr>
              <a:t>2017</a:t>
            </a:r>
            <a:endParaRPr lang="zh-CN" altLang="en-US" sz="4800" b="1" dirty="0" smtClean="0">
              <a:solidFill>
                <a:schemeClr val="bg1"/>
              </a:solidFill>
              <a:ea typeface="方正兰亭超细黑简体" panose="02000000000000000000" pitchFamily="2" charset="-122"/>
              <a:cs typeface="Kartika" panose="02020503030404060203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078EAA22-54AB-40DB-8A25-835787F44F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93F089AE-56C3-4D26-8451-E43B213655D2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8539056">
            <a:off x="-515145" y="-319967"/>
            <a:ext cx="2276444" cy="1636441"/>
          </a:xfrm>
          <a:custGeom>
            <a:avLst/>
            <a:gdLst>
              <a:gd name="connsiteX0" fmla="*/ 1483545 w 3035258"/>
              <a:gd name="connsiteY0" fmla="*/ 0 h 2181921"/>
              <a:gd name="connsiteX1" fmla="*/ 3035258 w 3035258"/>
              <a:gd name="connsiteY1" fmla="*/ 1917282 h 2181921"/>
              <a:gd name="connsiteX2" fmla="*/ 3035258 w 3035258"/>
              <a:gd name="connsiteY2" fmla="*/ 2181921 h 2181921"/>
              <a:gd name="connsiteX3" fmla="*/ 0 w 3035258"/>
              <a:gd name="connsiteY3" fmla="*/ 2181921 h 2181921"/>
              <a:gd name="connsiteX4" fmla="*/ 0 w 3035258"/>
              <a:gd name="connsiteY4" fmla="*/ 1200676 h 218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5258" h="2181921">
                <a:moveTo>
                  <a:pt x="1483545" y="0"/>
                </a:moveTo>
                <a:lnTo>
                  <a:pt x="3035258" y="1917282"/>
                </a:lnTo>
                <a:lnTo>
                  <a:pt x="3035258" y="2181921"/>
                </a:lnTo>
                <a:lnTo>
                  <a:pt x="0" y="2181921"/>
                </a:lnTo>
                <a:lnTo>
                  <a:pt x="0" y="1200676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838366">
            <a:off x="8217719" y="-341290"/>
            <a:ext cx="1068063" cy="1455381"/>
          </a:xfrm>
          <a:custGeom>
            <a:avLst/>
            <a:gdLst>
              <a:gd name="connsiteX0" fmla="*/ 53162 w 1424084"/>
              <a:gd name="connsiteY0" fmla="*/ 0 h 1940508"/>
              <a:gd name="connsiteX1" fmla="*/ 1424084 w 1424084"/>
              <a:gd name="connsiteY1" fmla="*/ 771232 h 1940508"/>
              <a:gd name="connsiteX2" fmla="*/ 766291 w 1424084"/>
              <a:gd name="connsiteY2" fmla="*/ 1940508 h 1940508"/>
              <a:gd name="connsiteX3" fmla="*/ 0 w 1424084"/>
              <a:gd name="connsiteY3" fmla="*/ 1940508 h 1940508"/>
              <a:gd name="connsiteX4" fmla="*/ 0 w 1424084"/>
              <a:gd name="connsiteY4" fmla="*/ 0 h 1940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084" h="1940508">
                <a:moveTo>
                  <a:pt x="53162" y="0"/>
                </a:moveTo>
                <a:lnTo>
                  <a:pt x="1424084" y="771232"/>
                </a:lnTo>
                <a:lnTo>
                  <a:pt x="766291" y="1940508"/>
                </a:lnTo>
                <a:lnTo>
                  <a:pt x="0" y="1940508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9841" y="711199"/>
            <a:ext cx="3196800" cy="1600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 hasCustomPrompt="1"/>
          </p:nvPr>
        </p:nvSpPr>
        <p:spPr>
          <a:xfrm>
            <a:off x="4014391" y="733424"/>
            <a:ext cx="4478400" cy="54036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078EAA22-54AB-40DB-8A25-835787F44F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93F089AE-56C3-4D26-8451-E43B213655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554685" y="365125"/>
            <a:ext cx="960665" cy="5811838"/>
          </a:xfrm>
        </p:spPr>
        <p:txBody>
          <a:bodyPr vert="eaVer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795407" cy="5811838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078EAA22-54AB-40DB-8A25-835787F44F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93F089AE-56C3-4D26-8451-E43B213655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tags" Target="../tags/tag6.xml"/><Relationship Id="rId12" Type="http://schemas.openxmlformats.org/officeDocument/2006/relationships/tags" Target="../tags/tag5.xml"/><Relationship Id="rId11" Type="http://schemas.openxmlformats.org/officeDocument/2006/relationships/tags" Target="../tags/tag4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EAA22-54AB-40DB-8A25-835787F44F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089AE-56C3-4D26-8451-E43B213655D2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12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EAA22-54AB-40DB-8A25-835787F44F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089AE-56C3-4D26-8451-E43B213655D2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685800" rtl="0" eaLnBrk="1" latinLnBrk="0" hangingPunct="1">
        <a:lnSpc>
          <a:spcPct val="12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628651" y="5483257"/>
            <a:ext cx="7886700" cy="1021684"/>
          </a:xfrm>
        </p:spPr>
        <p:txBody>
          <a:bodyPr lIns="90000" tIns="46800" rIns="90000" bIns="46800">
            <a:no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******班</a:t>
            </a:r>
            <a:b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学习简报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第*期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)</a:t>
            </a:r>
            <a:b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r>
              <a:rPr lang="zh-CN" altLang="en-US" sz="2800" noProof="0" dirty="0" smtClean="0">
                <a:ln>
                  <a:noFill/>
                </a:ln>
                <a:solidFill>
                  <a:srgbClr val="09532A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主编：***    ****年**月**日</a:t>
            </a:r>
            <a:b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9532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b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矩形 5"/>
          <p:cNvSpPr/>
          <p:nvPr/>
        </p:nvSpPr>
        <p:spPr>
          <a:xfrm>
            <a:off x="2411413" y="1557338"/>
            <a:ext cx="5910262" cy="1338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只要您按照考核方案，针对目前您成绩中的薄弱项，及还未学习提交的项目，合理安排，及时积极提交作业和研修日志，参与论坛交流，定能步步为赢，取得好成绩。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流程图: 终止 8"/>
          <p:cNvSpPr/>
          <p:nvPr/>
        </p:nvSpPr>
        <p:spPr>
          <a:xfrm>
            <a:off x="323850" y="1916113"/>
            <a:ext cx="2016125" cy="433388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寄语不合格学员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流程图: 终止 9"/>
          <p:cNvSpPr/>
          <p:nvPr/>
        </p:nvSpPr>
        <p:spPr>
          <a:xfrm>
            <a:off x="250825" y="3933825"/>
            <a:ext cx="2017713" cy="431800"/>
          </a:xfrm>
          <a:prstGeom prst="flowChartTerminator">
            <a:avLst/>
          </a:prstGeom>
          <a:solidFill>
            <a:srgbClr val="0953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寄语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已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合格学员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293" name="矩形 10"/>
          <p:cNvSpPr/>
          <p:nvPr/>
        </p:nvSpPr>
        <p:spPr>
          <a:xfrm>
            <a:off x="2411413" y="3500438"/>
            <a:ext cx="5946775" cy="1338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虽然目前您的成绩已经合格，但为了我们整体的学习率和合格率，我们的分数是否还可以再高点呢，那么，也请您结合考核方案，继续努力，争取大家都能是百分。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Sound"/>
          <p:cNvSpPr>
            <a:spLocks noEditPoints="1" noChangeArrowheads="1"/>
          </p:cNvSpPr>
          <p:nvPr/>
        </p:nvSpPr>
        <p:spPr bwMode="auto">
          <a:xfrm rot="840000">
            <a:off x="103188" y="138113"/>
            <a:ext cx="1263650" cy="1004888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295" name="标题 1"/>
          <p:cNvSpPr>
            <a:spLocks noGrp="1"/>
          </p:cNvSpPr>
          <p:nvPr>
            <p:ph type="title"/>
          </p:nvPr>
        </p:nvSpPr>
        <p:spPr>
          <a:xfrm>
            <a:off x="1835150" y="260350"/>
            <a:ext cx="6215063" cy="868363"/>
          </a:xfrm>
          <a:ln/>
        </p:spPr>
        <p:txBody>
          <a:bodyPr vert="horz" wrap="square" lIns="91440" tIns="45720" rIns="91440" bIns="45720" anchor="ctr"/>
          <a:p>
            <a:r>
              <a:rPr lang="zh-CN" altLang="en-US" sz="6000" b="1" dirty="0"/>
              <a:t>温馨提示</a:t>
            </a:r>
            <a:endParaRPr lang="zh-CN" altLang="en-US" sz="6000" b="1" dirty="0"/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322328" y="2772913"/>
            <a:ext cx="1127232" cy="1107996"/>
          </a:xfrm>
          <a:prstGeom prst="rect">
            <a:avLst/>
          </a:prstGeom>
          <a:noFill/>
          <a:effectLst/>
        </p:spPr>
        <p:txBody>
          <a:bodyPr wrap="none" lIns="90000" tIns="46800" rIns="90000" bIns="46800" rtlCol="0">
            <a:norm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ea typeface="方正兰亭超细黑简体" panose="02000000000000000000" pitchFamily="2" charset="-122"/>
                <a:cs typeface="Kartika" panose="02020503030404060203" pitchFamily="18" charset="0"/>
              </a:rPr>
              <a:t>Thank</a:t>
            </a:r>
            <a:endParaRPr lang="en-US" altLang="zh-CN" sz="6000" b="1" dirty="0">
              <a:solidFill>
                <a:schemeClr val="bg1"/>
              </a:solidFill>
              <a:ea typeface="方正兰亭超细黑简体" panose="02000000000000000000" pitchFamily="2" charset="-122"/>
              <a:cs typeface="Kartika" panose="02020503030404060203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 lIns="90000" tIns="46800" rIns="90000" bIns="46800">
            <a:normAutofit fontScale="90000"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每天的太阳都是新的！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用我们的笑容拥抱它！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谢谢你们，辛苦了！ 	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8"/>
          <p:cNvSpPr txBox="1"/>
          <p:nvPr/>
        </p:nvSpPr>
        <p:spPr>
          <a:xfrm>
            <a:off x="457200" y="1268413"/>
            <a:ext cx="8229600" cy="48577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4400" b="1" dirty="0">
                <a:solidFill>
                  <a:srgbClr val="CC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本期导读</a:t>
            </a:r>
            <a:endParaRPr lang="en-US" altLang="zh-CN" sz="4400" b="1" dirty="0">
              <a:solidFill>
                <a:srgbClr val="CC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zh-CN" altLang="en-US" sz="4400" b="1" dirty="0">
              <a:solidFill>
                <a:srgbClr val="CC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4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卷首寄语     班级之星</a:t>
            </a:r>
            <a:endParaRPr lang="zh-CN" altLang="en-US" sz="4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4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学情通报     精彩案例</a:t>
            </a:r>
            <a:endParaRPr lang="zh-CN" altLang="en-US" sz="4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4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我的感悟     温馨提示 </a:t>
            </a:r>
            <a:endParaRPr lang="zh-CN" altLang="en-US" sz="4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1654628" y="1830316"/>
            <a:ext cx="6038801" cy="0"/>
          </a:xfrm>
          <a:prstGeom prst="line">
            <a:avLst/>
          </a:prstGeom>
          <a:noFill/>
          <a:ln w="25400" cap="flat" cmpd="sng">
            <a:solidFill>
              <a:schemeClr val="bg1">
                <a:lumMod val="65000"/>
              </a:schemeClr>
            </a:solidFill>
            <a:prstDash val="solid"/>
            <a:round/>
          </a:ln>
          <a:effectLst/>
        </p:spPr>
        <p:txBody>
          <a:bodyPr lIns="90000" tIns="46800" rIns="90000" bIns="46800" anchor="ctr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s-ES" sz="150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panose="020B0604020202020204"/>
              <a:ea typeface="MS PGothic" panose="020B0600070205080204" pitchFamily="34" charset="-128"/>
              <a:sym typeface="Gill Sans" charset="0"/>
            </a:endParaRP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1141943" y="4425502"/>
            <a:ext cx="6129715" cy="0"/>
          </a:xfrm>
          <a:prstGeom prst="line">
            <a:avLst/>
          </a:prstGeom>
          <a:noFill/>
          <a:ln w="25400" cap="flat" cmpd="sng">
            <a:solidFill>
              <a:schemeClr val="bg1">
                <a:lumMod val="65000"/>
              </a:schemeClr>
            </a:solidFill>
            <a:prstDash val="solid"/>
            <a:round/>
          </a:ln>
          <a:effectLst/>
        </p:spPr>
        <p:txBody>
          <a:bodyPr lIns="90000" tIns="46800" rIns="90000" bIns="46800" anchor="ctr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defRPr/>
            </a:pPr>
            <a:endParaRPr lang="es-ES" sz="150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panose="020B0604020202020204"/>
              <a:ea typeface="MS PGothic" panose="020B0600070205080204" pitchFamily="34" charset="-128"/>
              <a:sym typeface="Gill Sans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62972" y="1624806"/>
            <a:ext cx="289723" cy="259770"/>
            <a:chOff x="2023840" y="-377671"/>
            <a:chExt cx="386297" cy="346360"/>
          </a:xfrm>
          <a:solidFill>
            <a:schemeClr val="tx1"/>
          </a:solidFill>
        </p:grpSpPr>
        <p:sp>
          <p:nvSpPr>
            <p:cNvPr id="21" name="文本框 20"/>
            <p:cNvSpPr txBox="1"/>
            <p:nvPr/>
          </p:nvSpPr>
          <p:spPr>
            <a:xfrm>
              <a:off x="2023840" y="-377671"/>
              <a:ext cx="163352" cy="346360"/>
            </a:xfrm>
            <a:custGeom>
              <a:avLst/>
              <a:gdLst/>
              <a:ahLst/>
              <a:cxnLst/>
              <a:rect l="l" t="t" r="r" b="b"/>
              <a:pathLst>
                <a:path w="163352" h="346360">
                  <a:moveTo>
                    <a:pt x="119560" y="0"/>
                  </a:moveTo>
                  <a:lnTo>
                    <a:pt x="159371" y="43792"/>
                  </a:lnTo>
                  <a:cubicBezTo>
                    <a:pt x="108943" y="80950"/>
                    <a:pt x="82402" y="126070"/>
                    <a:pt x="79748" y="179152"/>
                  </a:cubicBezTo>
                  <a:cubicBezTo>
                    <a:pt x="116906" y="179152"/>
                    <a:pt x="144774" y="179152"/>
                    <a:pt x="163352" y="179152"/>
                  </a:cubicBezTo>
                  <a:lnTo>
                    <a:pt x="163352" y="346360"/>
                  </a:lnTo>
                  <a:lnTo>
                    <a:pt x="125" y="346360"/>
                  </a:lnTo>
                  <a:lnTo>
                    <a:pt x="125" y="218963"/>
                  </a:lnTo>
                  <a:cubicBezTo>
                    <a:pt x="-2529" y="118107"/>
                    <a:pt x="37282" y="45119"/>
                    <a:pt x="11956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noAutofit/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6000">
                <a:solidFill>
                  <a:srgbClr val="000000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242807" y="-377671"/>
              <a:ext cx="167330" cy="346360"/>
            </a:xfrm>
            <a:custGeom>
              <a:avLst/>
              <a:gdLst/>
              <a:ahLst/>
              <a:cxnLst/>
              <a:rect l="l" t="t" r="r" b="b"/>
              <a:pathLst>
                <a:path w="167330" h="346360">
                  <a:moveTo>
                    <a:pt x="123537" y="0"/>
                  </a:moveTo>
                  <a:lnTo>
                    <a:pt x="163349" y="43792"/>
                  </a:lnTo>
                  <a:cubicBezTo>
                    <a:pt x="112921" y="80950"/>
                    <a:pt x="85053" y="126070"/>
                    <a:pt x="79745" y="179152"/>
                  </a:cubicBezTo>
                  <a:cubicBezTo>
                    <a:pt x="119556" y="179152"/>
                    <a:pt x="148751" y="179152"/>
                    <a:pt x="167330" y="179152"/>
                  </a:cubicBezTo>
                  <a:lnTo>
                    <a:pt x="167330" y="346360"/>
                  </a:lnTo>
                  <a:lnTo>
                    <a:pt x="121" y="346360"/>
                  </a:lnTo>
                  <a:lnTo>
                    <a:pt x="121" y="218963"/>
                  </a:lnTo>
                  <a:cubicBezTo>
                    <a:pt x="-2533" y="120761"/>
                    <a:pt x="38606" y="47774"/>
                    <a:pt x="123537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noAutofit/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6000">
                <a:solidFill>
                  <a:srgbClr val="000000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504450" y="4309990"/>
            <a:ext cx="289721" cy="259770"/>
            <a:chOff x="2533554" y="-373690"/>
            <a:chExt cx="386295" cy="346360"/>
          </a:xfrm>
          <a:solidFill>
            <a:schemeClr val="tx1"/>
          </a:solidFill>
        </p:grpSpPr>
        <p:sp>
          <p:nvSpPr>
            <p:cNvPr id="19" name="文本框 18"/>
            <p:cNvSpPr txBox="1"/>
            <p:nvPr/>
          </p:nvSpPr>
          <p:spPr>
            <a:xfrm>
              <a:off x="2533554" y="-373690"/>
              <a:ext cx="163351" cy="346360"/>
            </a:xfrm>
            <a:custGeom>
              <a:avLst/>
              <a:gdLst/>
              <a:ahLst/>
              <a:cxnLst/>
              <a:rect l="l" t="t" r="r" b="b"/>
              <a:pathLst>
                <a:path w="163351" h="346360">
                  <a:moveTo>
                    <a:pt x="0" y="0"/>
                  </a:moveTo>
                  <a:lnTo>
                    <a:pt x="163227" y="0"/>
                  </a:lnTo>
                  <a:lnTo>
                    <a:pt x="163227" y="131378"/>
                  </a:lnTo>
                  <a:cubicBezTo>
                    <a:pt x="165881" y="229580"/>
                    <a:pt x="126069" y="301240"/>
                    <a:pt x="43792" y="346360"/>
                  </a:cubicBezTo>
                  <a:lnTo>
                    <a:pt x="3981" y="306549"/>
                  </a:lnTo>
                  <a:cubicBezTo>
                    <a:pt x="57063" y="269391"/>
                    <a:pt x="83604" y="222944"/>
                    <a:pt x="83604" y="167208"/>
                  </a:cubicBezTo>
                  <a:cubicBezTo>
                    <a:pt x="49101" y="167208"/>
                    <a:pt x="21232" y="167208"/>
                    <a:pt x="0" y="16720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noAutofit/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6000">
                <a:solidFill>
                  <a:srgbClr val="000000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756498" y="-373690"/>
              <a:ext cx="163351" cy="346360"/>
            </a:xfrm>
            <a:custGeom>
              <a:avLst/>
              <a:gdLst/>
              <a:ahLst/>
              <a:cxnLst/>
              <a:rect l="l" t="t" r="r" b="b"/>
              <a:pathLst>
                <a:path w="163351" h="346360">
                  <a:moveTo>
                    <a:pt x="0" y="0"/>
                  </a:moveTo>
                  <a:lnTo>
                    <a:pt x="163227" y="0"/>
                  </a:lnTo>
                  <a:lnTo>
                    <a:pt x="163227" y="131378"/>
                  </a:lnTo>
                  <a:cubicBezTo>
                    <a:pt x="165882" y="229580"/>
                    <a:pt x="126070" y="301240"/>
                    <a:pt x="43793" y="346360"/>
                  </a:cubicBezTo>
                  <a:lnTo>
                    <a:pt x="0" y="306549"/>
                  </a:lnTo>
                  <a:cubicBezTo>
                    <a:pt x="50428" y="272045"/>
                    <a:pt x="78296" y="225599"/>
                    <a:pt x="83604" y="167208"/>
                  </a:cubicBezTo>
                  <a:cubicBezTo>
                    <a:pt x="49101" y="167208"/>
                    <a:pt x="21233" y="167208"/>
                    <a:pt x="0" y="16720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noAutofit/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6000">
                <a:solidFill>
                  <a:srgbClr val="000000"/>
                </a:solidFill>
                <a:latin typeface="方正兰亭粗黑_GBK" panose="02000000000000000000" pitchFamily="2" charset="-122"/>
                <a:ea typeface="方正兰亭粗黑_GBK" panose="02000000000000000000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185758" y="2401730"/>
            <a:ext cx="6551486" cy="1786370"/>
          </a:xfrm>
          <a:prstGeom prst="rect">
            <a:avLst/>
          </a:prstGeom>
        </p:spPr>
        <p:txBody>
          <a:bodyPr vert="horz" wrap="square" lIns="90000" tIns="46800" rIns="90000" bIns="46800" rtlCol="0" anchor="ctr">
            <a:normAutofit/>
          </a:bodyPr>
          <a:lstStyle>
            <a:defPPr>
              <a:defRPr lang="zh-CN"/>
            </a:defPPr>
            <a:lvl1pPr marR="0" lvl="0" indent="0" algn="just"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sz="24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eaLnBrk="0" hangingPunct="0"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教育是一条智慧的长河，它承载着知识、文明，它既是智慧的产物，又是智慧的载体与推进器。教育从来就是一个智慧的职业，教育需要智慧。智慧需要教育的传承，教育离不开智慧的滋养。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/>
            <a:endParaRPr lang="zh-CN" altLang="en-US" sz="1800" dirty="0"/>
          </a:p>
        </p:txBody>
      </p:sp>
      <p:sp>
        <p:nvSpPr>
          <p:cNvPr id="3" name="文本框 2"/>
          <p:cNvSpPr txBox="1"/>
          <p:nvPr/>
        </p:nvSpPr>
        <p:spPr>
          <a:xfrm>
            <a:off x="1526619" y="917787"/>
            <a:ext cx="3311809" cy="514350"/>
          </a:xfrm>
          <a:prstGeom prst="rect">
            <a:avLst/>
          </a:prstGeom>
          <a:ln w="12700">
            <a:miter lim="400000"/>
          </a:ln>
        </p:spPr>
        <p:txBody>
          <a:bodyPr lIns="90000" tIns="46800" rIns="90000" bIns="46800" anchor="t"/>
          <a:lstStyle>
            <a:defPPr>
              <a:defRPr lang="zh-CN"/>
            </a:defPPr>
            <a:lvl1pPr marR="0" lvl="0" indent="0" algn="r" defTabSz="72644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000" b="0" i="1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b="1" dirty="0">
                <a:sym typeface="+mn-ea"/>
              </a:rPr>
              <a:t>卷首寄语</a:t>
            </a:r>
            <a:endParaRPr lang="zh-CN" altLang="en-US" sz="2800" b="1" dirty="0"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82775" y="1856978"/>
            <a:ext cx="424569" cy="1067667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>
            <a:normAutofit/>
          </a:bodyPr>
          <a:lstStyle/>
          <a:p>
            <a:pPr algn="ctr" fontAlgn="auto"/>
            <a:endParaRPr lang="zh-CN" altLang="en-US" sz="1350" noProof="1"/>
          </a:p>
        </p:txBody>
      </p:sp>
      <p:sp>
        <p:nvSpPr>
          <p:cNvPr id="9" name="矩形 8"/>
          <p:cNvSpPr/>
          <p:nvPr/>
        </p:nvSpPr>
        <p:spPr>
          <a:xfrm>
            <a:off x="882775" y="2924645"/>
            <a:ext cx="424569" cy="106922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>
            <a:normAutofit/>
          </a:bodyPr>
          <a:lstStyle/>
          <a:p>
            <a:pPr algn="ctr" fontAlgn="auto"/>
            <a:endParaRPr lang="zh-CN" altLang="en-US" sz="1350" noProof="1"/>
          </a:p>
        </p:txBody>
      </p:sp>
      <p:sp>
        <p:nvSpPr>
          <p:cNvPr id="10" name="矩形 9"/>
          <p:cNvSpPr/>
          <p:nvPr/>
        </p:nvSpPr>
        <p:spPr>
          <a:xfrm>
            <a:off x="882775" y="3993872"/>
            <a:ext cx="424569" cy="10692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>
            <a:normAutofit/>
          </a:bodyPr>
          <a:lstStyle/>
          <a:p>
            <a:pPr algn="ctr" fontAlgn="auto"/>
            <a:endParaRPr lang="zh-CN" altLang="en-US" sz="1350" noProof="1"/>
          </a:p>
        </p:txBody>
      </p:sp>
      <p:pic>
        <p:nvPicPr>
          <p:cNvPr id="14" name="图片 1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75"/>
          <a:stretch>
            <a:fillRect/>
          </a:stretch>
        </p:blipFill>
        <p:spPr bwMode="auto">
          <a:xfrm flipH="1">
            <a:off x="704832" y="2930888"/>
            <a:ext cx="7433080" cy="14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75"/>
          <a:stretch>
            <a:fillRect/>
          </a:stretch>
        </p:blipFill>
        <p:spPr bwMode="auto">
          <a:xfrm flipH="1">
            <a:off x="704832" y="4001678"/>
            <a:ext cx="7433080" cy="14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75"/>
          <a:stretch>
            <a:fillRect/>
          </a:stretch>
        </p:blipFill>
        <p:spPr bwMode="auto">
          <a:xfrm flipH="1">
            <a:off x="764146" y="5047490"/>
            <a:ext cx="7434642" cy="14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本框 16"/>
          <p:cNvSpPr txBox="1">
            <a:spLocks noChangeArrowheads="1"/>
          </p:cNvSpPr>
          <p:nvPr/>
        </p:nvSpPr>
        <p:spPr bwMode="auto">
          <a:xfrm>
            <a:off x="820420" y="1941830"/>
            <a:ext cx="548640" cy="89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90000" tIns="46800" rIns="90000" bIns="46800">
            <a:normAutofit/>
          </a:bodyPr>
          <a:lstStyle/>
          <a:p>
            <a:pPr algn="l"/>
            <a:r>
              <a:rPr lang="zh-CN" altLang="en-US" sz="1800" b="1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研修日志</a:t>
            </a:r>
            <a:endParaRPr lang="en-US" altLang="zh-CN" sz="1800" b="1" dirty="0">
              <a:solidFill>
                <a:srgbClr val="3F3F4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2" name="文本框 17"/>
          <p:cNvSpPr txBox="1">
            <a:spLocks noChangeArrowheads="1"/>
          </p:cNvSpPr>
          <p:nvPr/>
        </p:nvSpPr>
        <p:spPr bwMode="auto">
          <a:xfrm>
            <a:off x="820732" y="3230637"/>
            <a:ext cx="548923" cy="48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90000" tIns="46800" rIns="90000" bIns="46800">
            <a:normAutofit/>
          </a:bodyPr>
          <a:lstStyle/>
          <a:p>
            <a:pPr algn="l"/>
            <a:r>
              <a:rPr lang="zh-CN" altLang="en-US" sz="1800" b="1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发帖</a:t>
            </a:r>
            <a:endParaRPr lang="en-US" altLang="zh-CN" sz="1800" b="1" dirty="0">
              <a:solidFill>
                <a:srgbClr val="3F3F4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3" name="文本框 18"/>
          <p:cNvSpPr txBox="1">
            <a:spLocks noChangeArrowheads="1"/>
          </p:cNvSpPr>
          <p:nvPr/>
        </p:nvSpPr>
        <p:spPr bwMode="auto">
          <a:xfrm>
            <a:off x="821367" y="4278274"/>
            <a:ext cx="548923" cy="48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90000" tIns="46800" rIns="90000" bIns="46800">
            <a:normAutofit/>
          </a:bodyPr>
          <a:lstStyle/>
          <a:p>
            <a:pPr algn="l"/>
            <a:r>
              <a:rPr lang="zh-CN" altLang="en-US" sz="1800" b="1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回帖</a:t>
            </a:r>
            <a:endParaRPr lang="en-US" altLang="zh-CN" sz="1800" b="1" dirty="0">
              <a:solidFill>
                <a:srgbClr val="3F3F4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4" name="文本框 39"/>
          <p:cNvSpPr txBox="1">
            <a:spLocks noChangeArrowheads="1"/>
          </p:cNvSpPr>
          <p:nvPr/>
        </p:nvSpPr>
        <p:spPr bwMode="auto">
          <a:xfrm>
            <a:off x="2496763" y="2148869"/>
            <a:ext cx="3652906" cy="60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endParaRPr lang="en-US" altLang="zh-CN" sz="150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5" name="文本框 40"/>
          <p:cNvSpPr txBox="1">
            <a:spLocks noChangeArrowheads="1"/>
          </p:cNvSpPr>
          <p:nvPr/>
        </p:nvSpPr>
        <p:spPr bwMode="auto">
          <a:xfrm>
            <a:off x="2496763" y="3199366"/>
            <a:ext cx="3652906" cy="60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endParaRPr lang="en-US" altLang="zh-CN" sz="150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6" name="文本框 41"/>
          <p:cNvSpPr txBox="1">
            <a:spLocks noChangeArrowheads="1"/>
          </p:cNvSpPr>
          <p:nvPr/>
        </p:nvSpPr>
        <p:spPr bwMode="auto">
          <a:xfrm>
            <a:off x="2498323" y="4232692"/>
            <a:ext cx="3652906" cy="60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endParaRPr lang="en-US" altLang="zh-CN" sz="150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8" name="文本框 43"/>
          <p:cNvSpPr txBox="1">
            <a:spLocks noChangeArrowheads="1"/>
          </p:cNvSpPr>
          <p:nvPr/>
        </p:nvSpPr>
        <p:spPr bwMode="auto">
          <a:xfrm>
            <a:off x="6052570" y="1211318"/>
            <a:ext cx="1606001" cy="36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sz="16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  <a:sym typeface="+mn-e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09836" y="478424"/>
            <a:ext cx="1059906" cy="553998"/>
          </a:xfrm>
          <a:prstGeom prst="rect">
            <a:avLst/>
          </a:prstGeom>
          <a:noFill/>
          <a:effectLst/>
        </p:spPr>
        <p:txBody>
          <a:bodyPr wrap="none" lIns="90000" tIns="46800" rIns="90000" bIns="46800" rtlCol="0">
            <a:normAutofit/>
          </a:bodyPr>
          <a:lstStyle/>
          <a:p>
            <a:r>
              <a:rPr lang="en-US" altLang="zh-CN" sz="1500" b="1" dirty="0">
                <a:solidFill>
                  <a:srgbClr val="0DEFFA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        </a:t>
            </a:r>
            <a:endParaRPr lang="zh-CN" altLang="en-US" sz="2700" b="1" dirty="0">
              <a:solidFill>
                <a:schemeClr val="bg1"/>
              </a:solidFill>
              <a:latin typeface="Kartika" panose="02020503030404060203" pitchFamily="18" charset="0"/>
              <a:ea typeface="方正兰亭超细黑简体" panose="02000000000000000000" pitchFamily="2" charset="-122"/>
              <a:cs typeface="Kartika" panose="02020503030404060203" pitchFamily="18" charset="0"/>
            </a:endParaRPr>
          </a:p>
        </p:txBody>
      </p:sp>
      <p:sp>
        <p:nvSpPr>
          <p:cNvPr id="53" name="文本框 21"/>
          <p:cNvSpPr>
            <a:spLocks noChangeArrowheads="1"/>
          </p:cNvSpPr>
          <p:nvPr/>
        </p:nvSpPr>
        <p:spPr bwMode="auto">
          <a:xfrm>
            <a:off x="2447861" y="381001"/>
            <a:ext cx="4248279" cy="68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/>
          <a:p>
            <a:pPr algn="l"/>
            <a:endParaRPr lang="en-US" sz="2100" dirty="0">
              <a:solidFill>
                <a:srgbClr val="414042"/>
              </a:solidFill>
              <a:latin typeface="Kartika" panose="02020503030404060203" pitchFamily="18" charset="0"/>
              <a:cs typeface="Kartika" panose="02020503030404060203" pitchFamily="18" charset="0"/>
              <a:sym typeface="方正姚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16050" y="487045"/>
            <a:ext cx="264668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 dirty="0">
                <a:sym typeface="+mn-ea"/>
              </a:rPr>
              <a:t>班级之星</a:t>
            </a:r>
            <a:endParaRPr lang="zh-CN" altLang="en-US" sz="3200" b="1" dirty="0"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5"/>
            </p:custDataLst>
          </p:nvPr>
        </p:nvGrpSpPr>
        <p:grpSpPr>
          <a:xfrm>
            <a:off x="6025515" y="625475"/>
            <a:ext cx="2422680" cy="1604010"/>
            <a:chOff x="1309009" y="2216165"/>
            <a:chExt cx="889080" cy="978506"/>
          </a:xfrm>
        </p:grpSpPr>
        <p:sp>
          <p:nvSpPr>
            <p:cNvPr id="4" name="矩形 3"/>
            <p:cNvSpPr/>
            <p:nvPr>
              <p:custDataLst>
                <p:tags r:id="rId6"/>
              </p:custDataLst>
            </p:nvPr>
          </p:nvSpPr>
          <p:spPr>
            <a:xfrm>
              <a:off x="1309010" y="2216165"/>
              <a:ext cx="889079" cy="6898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备注：根据班级情况添加要表扬的项和学员姓名。</a:t>
              </a:r>
              <a:endParaRPr lang="zh-CN" altLang="en-US" sz="1400" b="1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5" name="等腰三角形 4"/>
            <p:cNvSpPr/>
            <p:nvPr>
              <p:custDataLst>
                <p:tags r:id="rId7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8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434" name="Group 1762"/>
          <p:cNvGraphicFramePr>
            <a:graphicFrameLocks noGrp="1"/>
          </p:cNvGraphicFramePr>
          <p:nvPr>
            <p:ph sz="quarter" idx="13"/>
          </p:nvPr>
        </p:nvGraphicFramePr>
        <p:xfrm>
          <a:off x="628650" y="1833564"/>
          <a:ext cx="7886700" cy="4274185"/>
        </p:xfrm>
        <a:graphic>
          <a:graphicData uri="http://schemas.openxmlformats.org/drawingml/2006/table">
            <a:tbl>
              <a:tblPr/>
              <a:tblGrid>
                <a:gridCol w="1183640"/>
                <a:gridCol w="1184275"/>
                <a:gridCol w="1202690"/>
                <a:gridCol w="875665"/>
                <a:gridCol w="673735"/>
                <a:gridCol w="673735"/>
                <a:gridCol w="1144905"/>
                <a:gridCol w="948055"/>
              </a:tblGrid>
              <a:tr h="518160"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姓 名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研修日志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园本资源分享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发帖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回帖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总学习时间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成绩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327"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学员一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327"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学员二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327"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学员三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327"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学员四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327"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学员五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327"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学员六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327"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学员七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327"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学员八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327"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学员九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423035" y="361315"/>
            <a:ext cx="35991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 dirty="0">
                <a:sym typeface="+mn-ea"/>
              </a:rPr>
              <a:t>学员阶段考核成绩合格学员名单</a:t>
            </a:r>
            <a:br>
              <a:rPr lang="zh-CN" altLang="en-US" dirty="0">
                <a:sym typeface="+mn-ea"/>
              </a:rPr>
            </a:br>
            <a:r>
              <a:rPr lang="zh-CN" altLang="en-US" dirty="0">
                <a:sym typeface="+mn-ea"/>
              </a:rPr>
              <a:t>（截止</a:t>
            </a:r>
            <a:r>
              <a:rPr lang="en-US" altLang="zh-CN" dirty="0">
                <a:sym typeface="+mn-ea"/>
              </a:rPr>
              <a:t>2013</a:t>
            </a:r>
            <a:r>
              <a:rPr lang="zh-CN" altLang="en-US" dirty="0">
                <a:sym typeface="+mn-ea"/>
              </a:rPr>
              <a:t>年</a:t>
            </a:r>
            <a:r>
              <a:rPr lang="en-US" altLang="zh-CN" dirty="0">
                <a:sym typeface="+mn-ea"/>
              </a:rPr>
              <a:t>12</a:t>
            </a:r>
            <a:r>
              <a:rPr lang="zh-CN" altLang="en-US" dirty="0">
                <a:sym typeface="+mn-ea"/>
              </a:rPr>
              <a:t>月</a:t>
            </a:r>
            <a:r>
              <a:rPr lang="en-US" altLang="zh-CN" dirty="0">
                <a:sym typeface="+mn-ea"/>
              </a:rPr>
              <a:t>10</a:t>
            </a:r>
            <a:r>
              <a:rPr lang="zh-CN" altLang="en-US" dirty="0">
                <a:sym typeface="+mn-ea"/>
              </a:rPr>
              <a:t>日</a:t>
            </a:r>
            <a:r>
              <a:rPr lang="en-US" altLang="zh-CN" dirty="0">
                <a:sym typeface="+mn-ea"/>
              </a:rPr>
              <a:t>24:00</a:t>
            </a:r>
            <a:r>
              <a:rPr lang="zh-CN" altLang="en-US" dirty="0">
                <a:sym typeface="+mn-ea"/>
              </a:rPr>
              <a:t>时）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742690" y="1006475"/>
            <a:ext cx="140716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48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sym typeface="+mn-ea"/>
              </a:rPr>
              <a:t>喜讯</a:t>
            </a:r>
            <a:endParaRPr lang="zh-CN" altLang="en-US" sz="4800" b="1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3"/>
          <p:cNvSpPr>
            <a:spLocks noGrp="1"/>
          </p:cNvSpPr>
          <p:nvPr>
            <p:ph idx="1"/>
          </p:nvPr>
        </p:nvSpPr>
        <p:spPr>
          <a:xfrm>
            <a:off x="395288" y="1125538"/>
            <a:ext cx="8229600" cy="4625975"/>
          </a:xfrm>
          <a:ln/>
        </p:spPr>
        <p:txBody>
          <a:bodyPr vert="horz" wrap="square" lIns="91440" tIns="45720" rIns="91440" bIns="45720" anchor="t"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下表中老师们可以看出，经过大家这段时间的努力，我们班的学习率有所上升，达到了****，在**个班中排名第**！祝贺大家！不过还有部分老师的成绩来没有达到合格线，尤其是还有**位老师还没有开始学习。培训时间即将结束，老师们要抓紧最后的时间，加油哦！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95288" y="2852738"/>
          <a:ext cx="8424863" cy="3671888"/>
        </p:xfrm>
        <a:graphic>
          <a:graphicData uri="http://schemas.openxmlformats.org/drawingml/2006/table">
            <a:tbl>
              <a:tblPr/>
              <a:tblGrid>
                <a:gridCol w="1296146"/>
                <a:gridCol w="504056"/>
                <a:gridCol w="720080"/>
                <a:gridCol w="1152128"/>
                <a:gridCol w="1235615"/>
                <a:gridCol w="492577"/>
                <a:gridCol w="950705"/>
                <a:gridCol w="730336"/>
                <a:gridCol w="665126"/>
                <a:gridCol w="678168"/>
              </a:tblGrid>
              <a:tr h="116534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班级名称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上线人数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有学时人数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注册未学习人数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总学习时间</a:t>
                      </a:r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分钟</a:t>
                      </a:r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研修日志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园本资源分享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发帖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回帖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2376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********班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2376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********班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2376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********班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2376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********班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81221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合计</a:t>
                      </a:r>
                      <a:endParaRPr lang="zh-CN" altLang="en-US" sz="1600" b="1" i="0" u="none" strike="noStrike" kern="12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  <a:endParaRPr lang="zh-CN" altLang="en-US" sz="1600" b="1" i="0" u="none" strike="noStrike" kern="12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  <a:endParaRPr lang="zh-CN" altLang="en-US" sz="1600" b="1" i="0" u="none" strike="noStrike" kern="12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  <a:endParaRPr lang="zh-CN" altLang="en-US" sz="1600" b="1" i="0" u="none" strike="noStrike" kern="12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  <a:endParaRPr lang="zh-CN" altLang="en-US" sz="1600" b="1" i="0" u="none" strike="noStrike" kern="12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  <a:endParaRPr lang="zh-CN" altLang="en-US" sz="1600" b="1" i="0" u="none" strike="noStrike" kern="12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  <a:endParaRPr lang="zh-CN" altLang="en-US" sz="1600" b="1" i="0" u="none" strike="noStrike" kern="12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  <a:endParaRPr lang="zh-CN" altLang="en-US" sz="1600" b="1" i="0" u="none" strike="noStrike" kern="12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  <a:endParaRPr lang="zh-CN" altLang="en-US" sz="1600" b="1" i="0" u="none" strike="noStrike" kern="12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  <a:endParaRPr lang="zh-CN" altLang="en-US" sz="1600" b="1" i="0" u="none" strike="noStrike" kern="12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274" name="标题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6215062" cy="868362"/>
          </a:xfrm>
          <a:ln/>
        </p:spPr>
        <p:txBody>
          <a:bodyPr vert="horz" wrap="square" lIns="91440" tIns="45720" rIns="91440" bIns="45720" anchor="ctr">
            <a:noAutofit/>
          </a:bodyPr>
          <a:p>
            <a:r>
              <a:rPr lang="zh-CN" altLang="en-US" sz="4800" b="1" dirty="0"/>
              <a:t>请关注</a:t>
            </a:r>
            <a:endParaRPr lang="zh-CN" altLang="en-US" sz="4800" b="1" dirty="0"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428625" y="214313"/>
            <a:ext cx="3351213" cy="868362"/>
          </a:xfrm>
          <a:ln/>
        </p:spPr>
        <p:txBody>
          <a:bodyPr vert="horz" wrap="square" lIns="91440" tIns="45720" rIns="91440" bIns="45720" anchor="ctr">
            <a:noAutofit/>
          </a:bodyPr>
          <a:p>
            <a:r>
              <a:rPr lang="zh-CN" altLang="en-US" sz="4800" b="1" dirty="0"/>
              <a:t>精彩案例</a:t>
            </a:r>
            <a:endParaRPr lang="zh-CN" altLang="en-US" sz="4800" b="1" dirty="0"/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>
            <a:noAutofit/>
          </a:bodyPr>
          <a:p>
            <a:pPr algn="ctr">
              <a:lnSpc>
                <a:spcPct val="80000"/>
              </a:lnSpc>
            </a:pPr>
            <a:endParaRPr lang="en-US" altLang="zh-CN" sz="1800" b="1" dirty="0"/>
          </a:p>
          <a:p>
            <a:pPr algn="ctr">
              <a:lnSpc>
                <a:spcPct val="150000"/>
              </a:lnSpc>
              <a:buNone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世上只有妈妈好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发布者：符帼程  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None/>
            </a:pPr>
            <a:r>
              <a:rPr lang="zh-CN" altLang="en-US" sz="1600"/>
              <a:t>            在一次音乐活动里，我教小朋友们唱这首耳熟能响的儿童歌曲</a:t>
            </a:r>
            <a:r>
              <a:rPr lang="en-US" altLang="zh-CN" sz="1600"/>
              <a:t>《</a:t>
            </a:r>
            <a:r>
              <a:rPr lang="zh-CN" altLang="en-US" sz="1600"/>
              <a:t>世上只有妈妈好</a:t>
            </a:r>
            <a:r>
              <a:rPr lang="en-US" altLang="zh-CN" sz="1600"/>
              <a:t>》,</a:t>
            </a:r>
            <a:r>
              <a:rPr lang="zh-CN" altLang="en-US" sz="1600"/>
              <a:t>小朋友们唱得很好听也很喜欢参与到音乐活动中来，活动过后，小朋友们七嘴八舌地说出自己爱妈妈、喜欢妈妈等等的感言，这时，吴瑜嫚小朋友说：“老师！您给我们讲讲这首歌的故事吧”，小朋友一听到有故事听都兴奋起来，要知道，故事可是小朋友们最喜欢听的，我可不能让他们失望了，于是，我就大概把这部电影的故事情节加点生动的语气讲给小朋友们听</a:t>
            </a:r>
            <a:r>
              <a:rPr lang="en-US" altLang="zh-CN" sz="1600"/>
              <a:t>.. .. ..</a:t>
            </a:r>
            <a:endParaRPr lang="en-US" altLang="zh-CN" sz="1600"/>
          </a:p>
        </p:txBody>
      </p:sp>
      <p:sp>
        <p:nvSpPr>
          <p:cNvPr id="4" name="圆角矩形标注 3"/>
          <p:cNvSpPr/>
          <p:nvPr/>
        </p:nvSpPr>
        <p:spPr>
          <a:xfrm>
            <a:off x="4615498" y="565150"/>
            <a:ext cx="2305050" cy="1079500"/>
          </a:xfrm>
          <a:prstGeom prst="wedgeRoundRectCallout">
            <a:avLst>
              <a:gd name="adj1" fmla="val -87601"/>
              <a:gd name="adj2" fmla="val 1019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备注：分享班级学员的优秀作品。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2627313" y="188913"/>
            <a:ext cx="6215062" cy="868362"/>
          </a:xfrm>
          <a:ln/>
        </p:spPr>
        <p:txBody>
          <a:bodyPr vert="horz" wrap="square" lIns="91440" tIns="45720" rIns="91440" bIns="45720" anchor="ctr"/>
          <a:p>
            <a:r>
              <a:rPr lang="zh-CN" altLang="en-US" dirty="0">
                <a:ea typeface="华文新魏" panose="02010800040101010101" pitchFamily="2" charset="-122"/>
              </a:rPr>
              <a:t>                </a:t>
            </a:r>
            <a:endParaRPr lang="zh-CN" altLang="en-US" sz="1600" dirty="0">
              <a:solidFill>
                <a:srgbClr val="0000CC"/>
              </a:solidFill>
              <a:ea typeface="华文新魏" panose="02010800040101010101" pitchFamily="2" charset="-122"/>
            </a:endParaRPr>
          </a:p>
        </p:txBody>
      </p:sp>
      <p:sp>
        <p:nvSpPr>
          <p:cNvPr id="10243" name="Rectangle 6"/>
          <p:cNvSpPr>
            <a:spLocks noGrp="1"/>
          </p:cNvSpPr>
          <p:nvPr>
            <p:ph idx="1"/>
          </p:nvPr>
        </p:nvSpPr>
        <p:spPr>
          <a:xfrm>
            <a:off x="561975" y="1487805"/>
            <a:ext cx="7635875" cy="5039995"/>
          </a:xfrm>
          <a:ln/>
        </p:spPr>
        <p:txBody>
          <a:bodyPr vert="horz" wrap="square" lIns="91440" tIns="45720" rIns="91440" bIns="45720" anchor="t"/>
          <a:p>
            <a:pPr algn="ctr">
              <a:lnSpc>
                <a:spcPct val="150000"/>
              </a:lnSpc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心语（一）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发布者：邢巧敏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著名主持人鲁豫说过：“猫吃鱼，狗吃肉，奥特曼打小怪兽。”在我看来，这句话就是对幸福最好的诠释。说到底，对“幸福”的定义是由每个人对幸福的感受和态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度来决定的。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作为一名乡镇幼教，在这个领域的我一直在学习，在享受其中的酸甜苦辣，各种滋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味。幸福其实很简单，就看你怎么看待它。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有一份稳定又有规律的工作就是一种幸福。教师平时除了有双休之外，令人羡慕的要数寒暑假了。我会选择看书、上网、可以旅游等等，在工作之余还可以有更多时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间由自己支配，不断为自己充电。生活充实而幸福。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标题 1"/>
          <p:cNvSpPr txBox="1"/>
          <p:nvPr/>
        </p:nvSpPr>
        <p:spPr bwMode="auto">
          <a:xfrm>
            <a:off x="395605" y="506413"/>
            <a:ext cx="6215063" cy="868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4000" b="1" kern="1200" cap="none" spc="0" normalizeH="0" baseline="0" noProof="0">
                <a:solidFill>
                  <a:srgbClr val="09532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我的感悟</a:t>
            </a:r>
            <a:endParaRPr kumimoji="0" lang="zh-CN" altLang="en-US" sz="4000" b="1" kern="1200" cap="none" spc="0" normalizeH="0" baseline="0" noProof="0">
              <a:solidFill>
                <a:srgbClr val="09532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TextBox 7"/>
          <p:cNvSpPr txBox="1"/>
          <p:nvPr/>
        </p:nvSpPr>
        <p:spPr>
          <a:xfrm>
            <a:off x="144463" y="2636838"/>
            <a:ext cx="8748712" cy="410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zh-CN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老师们看这里啦！！！</a:t>
            </a:r>
            <a:endParaRPr lang="zh-CN" altLang="zh-CN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→课程学习时间达到或超过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1440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分钟，即可得满分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分；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→提交两篇课程作业，每篇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分；被批阅为优秀加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分，批阅为良好加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分，批阅为合格加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分，此项满分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分；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→提交两篇研修日志，每篇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分，此项满分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分；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→参与论坛交流，发布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个主题帖，每个得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分，发布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个回复贴，每个得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0.5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分，此项满分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分；</a:t>
            </a:r>
            <a:endParaRPr lang="en-US" altLang="zh-CN" u="sng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u="sng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寄语：亲爱的老师学员们，是不是很容易得分呢？</a:t>
            </a:r>
            <a:endParaRPr lang="zh-CN" altLang="zh-CN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Sound"/>
          <p:cNvSpPr>
            <a:spLocks noEditPoints="1" noChangeArrowheads="1"/>
          </p:cNvSpPr>
          <p:nvPr/>
        </p:nvSpPr>
        <p:spPr bwMode="auto">
          <a:xfrm rot="840000">
            <a:off x="103188" y="138113"/>
            <a:ext cx="1263650" cy="1004888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图片 9" descr="图_副本2.jpg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785255" y="1000108"/>
            <a:ext cx="2358777" cy="2135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圆角矩形标注 10"/>
          <p:cNvSpPr/>
          <p:nvPr/>
        </p:nvSpPr>
        <p:spPr>
          <a:xfrm>
            <a:off x="2916238" y="1268413"/>
            <a:ext cx="3743325" cy="1230313"/>
          </a:xfrm>
          <a:prstGeom prst="wedgeRoundRectCallout">
            <a:avLst>
              <a:gd name="adj1" fmla="val -54917"/>
              <a:gd name="adj2" fmla="val 6260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备注：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此版块可依据不同学习阶段进行不同的提示，可包含通知、安排等。右边的案例为</a:t>
            </a:r>
            <a:r>
              <a:rPr kumimoji="0" lang="zh-CN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某辅导教</a:t>
            </a: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师简报第一期的温馨提示。</a:t>
            </a:r>
            <a:endParaRPr kumimoji="0" lang="zh-CN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70" name="标题 1"/>
          <p:cNvSpPr>
            <a:spLocks noGrp="1"/>
          </p:cNvSpPr>
          <p:nvPr>
            <p:ph type="title"/>
          </p:nvPr>
        </p:nvSpPr>
        <p:spPr>
          <a:xfrm>
            <a:off x="1835150" y="260350"/>
            <a:ext cx="6215063" cy="868363"/>
          </a:xfrm>
          <a:ln/>
        </p:spPr>
        <p:txBody>
          <a:bodyPr vert="horz" wrap="square" lIns="91440" tIns="45720" rIns="91440" bIns="45720" anchor="ctr"/>
          <a:p>
            <a:r>
              <a:rPr lang="zh-CN" altLang="en-US" sz="6000" b="1" dirty="0"/>
              <a:t>温馨提示</a:t>
            </a:r>
            <a:endParaRPr lang="zh-CN" altLang="en-US" sz="6000" b="1" dirty="0"/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basetag"/>
  <p:tag name="KSO_WM_TEMPLATE_INDEX" val="20164062"/>
</p:tagLst>
</file>

<file path=ppt/tags/tag10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1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2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3.xml><?xml version="1.0" encoding="utf-8"?>
<p:tagLst xmlns:p="http://schemas.openxmlformats.org/presentationml/2006/main">
  <p:tag name="KSO_WM_TEMPLATE_CATEGORY" val="basetag"/>
  <p:tag name="KSO_WM_TEMPLATE_INDEX" val="20164062"/>
  <p:tag name="KSO_WM_TAG_VERSION" val="1.0"/>
  <p:tag name="KSO_WM_SLIDE_ID" val="basetag20164062_14"/>
  <p:tag name="KSO_WM_SLIDE_INDEX" val="14"/>
  <p:tag name="KSO_WM_SLIDE_ITEM_CNT" val="0"/>
  <p:tag name="KSO_WM_SLIDE_TYPE" val="text"/>
  <p:tag name="KSO_WM_BEAUTIFY_FLAG" val="#wm#"/>
</p:tagLst>
</file>

<file path=ppt/tags/tag14.xml><?xml version="1.0" encoding="utf-8"?>
<p:tagLst xmlns:p="http://schemas.openxmlformats.org/presentationml/2006/main">
  <p:tag name="KSO_WM_TEMPLATE_CATEGORY" val="basetag"/>
  <p:tag name="KSO_WM_TEMPLATE_INDEX" val="20164062"/>
  <p:tag name="KSO_WM_TAG_VERSION" val="1.0"/>
  <p:tag name="KSO_WM_SLIDE_ID" val="basetag20164062_16"/>
  <p:tag name="KSO_WM_SLIDE_INDEX" val="16"/>
  <p:tag name="KSO_WM_SLIDE_ITEM_CNT" val="0"/>
  <p:tag name="KSO_WM_SLIDE_TYPE" val="text"/>
  <p:tag name="KSO_WM_BEAUTIFY_FLAG" val="#wm#"/>
</p:tagLst>
</file>

<file path=ppt/tags/tag15.xml><?xml version="1.0" encoding="utf-8"?>
<p:tagLst xmlns:p="http://schemas.openxmlformats.org/presentationml/2006/main">
  <p:tag name="KSO_WM_TEMPLATE_CATEGORY" val="basetag"/>
  <p:tag name="KSO_WM_TEMPLATE_INDEX" val="20164062"/>
</p:tagLst>
</file>

<file path=ppt/tags/tag16.xml><?xml version="1.0" encoding="utf-8"?>
<p:tagLst xmlns:p="http://schemas.openxmlformats.org/presentationml/2006/main">
  <p:tag name="KSO_WM_TEMPLATE_CATEGORY" val="basetag"/>
  <p:tag name="KSO_WM_TEMPLATE_INDEX" val="20164062"/>
</p:tagLst>
</file>

<file path=ppt/tags/tag17.xml><?xml version="1.0" encoding="utf-8"?>
<p:tagLst xmlns:p="http://schemas.openxmlformats.org/presentationml/2006/main">
  <p:tag name="KSO_WM_TEMPLATE_CATEGORY" val="basetag"/>
  <p:tag name="KSO_WM_TEMPLATE_INDEX" val="20164062"/>
</p:tagLst>
</file>

<file path=ppt/tags/tag18.xml><?xml version="1.0" encoding="utf-8"?>
<p:tagLst xmlns:p="http://schemas.openxmlformats.org/presentationml/2006/main">
  <p:tag name="KSO_WM_TEMPLATE_CATEGORY" val="basetag"/>
  <p:tag name="KSO_WM_TEMPLATE_INDEX" val="20164062"/>
</p:tagLst>
</file>

<file path=ppt/tags/tag19.xml><?xml version="1.0" encoding="utf-8"?>
<p:tagLst xmlns:p="http://schemas.openxmlformats.org/presentationml/2006/main">
  <p:tag name="KSO_WM_TEMPLATE_CATEGORY" val="basetag"/>
  <p:tag name="KSO_WM_TEMPLATE_INDEX" val="20164062"/>
</p:tagLst>
</file>

<file path=ppt/tags/tag2.xml><?xml version="1.0" encoding="utf-8"?>
<p:tagLst xmlns:p="http://schemas.openxmlformats.org/presentationml/2006/main">
  <p:tag name="KSO_WM_TAG_VERSION" val="1.0"/>
  <p:tag name="KSO_WM_TEMPLATE_CATEGORY" val="basetag"/>
  <p:tag name="KSO_WM_TEMPLATE_INDEX" val="20164062"/>
</p:tagLst>
</file>

<file path=ppt/tags/tag20.xml><?xml version="1.0" encoding="utf-8"?>
<p:tagLst xmlns:p="http://schemas.openxmlformats.org/presentationml/2006/main">
  <p:tag name="KSO_WM_TEMPLATE_CATEGORY" val="basetag"/>
  <p:tag name="KSO_WM_TEMPLATE_INDEX" val="20164062"/>
  <p:tag name="KSO_WM_TAG_VERSION" val="1.0"/>
  <p:tag name="KSO_WM_SLIDE_ID" val="basetag20164062_7"/>
  <p:tag name="KSO_WM_SLIDE_INDEX" val="7"/>
  <p:tag name="KSO_WM_SLIDE_ITEM_CNT" val="0"/>
  <p:tag name="KSO_WM_SLIDE_TYPE" val="sectionTitle"/>
  <p:tag name="KSO_WM_BEAUTIFY_FLAG" val="#wm#"/>
</p:tagLst>
</file>

<file path=ppt/tags/tag3.xml><?xml version="1.0" encoding="utf-8"?>
<p:tagLst xmlns:p="http://schemas.openxmlformats.org/presentationml/2006/main">
  <p:tag name="KSO_WM_TEMPLATE_CATEGORY" val="basetag"/>
  <p:tag name="KSO_WM_TEMPLATE_INDEX" val="20164062"/>
  <p:tag name="KSO_WM_TAG_VERSION" val="1.0"/>
  <p:tag name="KSO_WM_TEMPLATE_THUMBS_INDEX" val="1、6、7、9、10、11、18、19、21、24、33、34、35、36、39"/>
  <p:tag name="KSO_WM_BEAUTIFY_FLAG" val="#wm#"/>
</p:tagLst>
</file>

<file path=ppt/tags/tag4.xml><?xml version="1.0" encoding="utf-8"?>
<p:tagLst xmlns:p="http://schemas.openxmlformats.org/presentationml/2006/main">
  <p:tag name="KSO_WM_TAG_VERSION" val="1.0"/>
  <p:tag name="KSO_WM_TEMPLATE_CATEGORY" val="basetag"/>
  <p:tag name="KSO_WM_TEMPLATE_INDEX" val="20164062"/>
</p:tagLst>
</file>

<file path=ppt/tags/tag5.xml><?xml version="1.0" encoding="utf-8"?>
<p:tagLst xmlns:p="http://schemas.openxmlformats.org/presentationml/2006/main">
  <p:tag name="KSO_WM_TAG_VERSION" val="1.0"/>
  <p:tag name="KSO_WM_TEMPLATE_CATEGORY" val="basetag"/>
  <p:tag name="KSO_WM_TEMPLATE_INDEX" val="20164062"/>
</p:tagLst>
</file>

<file path=ppt/tags/tag6.xml><?xml version="1.0" encoding="utf-8"?>
<p:tagLst xmlns:p="http://schemas.openxmlformats.org/presentationml/2006/main">
  <p:tag name="KSO_WM_TEMPLATE_CATEGORY" val="basetag"/>
  <p:tag name="KSO_WM_TEMPLATE_INDEX" val="20164062"/>
  <p:tag name="KSO_WM_TAG_VERSION" val="1.0"/>
  <p:tag name="KSO_WM_TEMPLATE_THUMBS_INDEX" val="1、6、7、9、10、11、18、19、21、24、33、34、35、36、39"/>
  <p:tag name="KSO_WM_BEAUTIFY_FLAG" val="#wm#"/>
</p:tagLst>
</file>

<file path=ppt/tags/tag7.xml><?xml version="1.0" encoding="utf-8"?>
<p:tagLst xmlns:p="http://schemas.openxmlformats.org/presentationml/2006/main">
  <p:tag name="KSO_WM_TEMPLATE_CATEGORY" val="basetag"/>
  <p:tag name="KSO_WM_TEMPLATE_INDEX" val="20164062"/>
  <p:tag name="KSO_WM_TAG_VERSION" val="1.0"/>
  <p:tag name="KSO_WM_SLIDE_ID" val="basetag20164062_1"/>
  <p:tag name="KSO_WM_SLIDE_INDEX" val="1"/>
  <p:tag name="KSO_WM_SLIDE_ITEM_CNT" val="0"/>
  <p:tag name="KSO_WM_SLIDE_TYPE" val="title"/>
  <p:tag name="KSO_WM_TEMPLATE_THUMBS_INDEX" val="1、6、7、9、10、11、18、19、21、24、33、34、35、36、39"/>
  <p:tag name="KSO_WM_BEAUTIFY_FLAG" val="#wm#"/>
</p:tagLst>
</file>

<file path=ppt/tags/tag8.xml><?xml version="1.0" encoding="utf-8"?>
<p:tagLst xmlns:p="http://schemas.openxmlformats.org/presentationml/2006/main">
  <p:tag name="KSO_WM_TEMPLATE_CATEGORY" val="basetag"/>
  <p:tag name="KSO_WM_TEMPLATE_INDEX" val="20164062"/>
</p:tagLst>
</file>

<file path=ppt/tags/tag9.xml><?xml version="1.0" encoding="utf-8"?>
<p:tagLst xmlns:p="http://schemas.openxmlformats.org/presentationml/2006/main">
  <p:tag name="KSO_WM_TEMPLATE_CATEGORY" val="basetag"/>
  <p:tag name="KSO_WM_TEMPLATE_INDEX" val="20164062"/>
  <p:tag name="KSO_WM_TAG_VERSION" val="1.0"/>
  <p:tag name="KSO_WM_SLIDE_ID" val="basetag20164062_17"/>
  <p:tag name="KSO_WM_SLIDE_INDEX" val="17"/>
  <p:tag name="KSO_WM_SLIDE_ITEM_CNT" val="0"/>
  <p:tag name="KSO_WM_SLIDE_TYPE" val="text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班级简报模版一</Template>
  <TotalTime>0</TotalTime>
  <Words>1529</Words>
  <Application>WPS 演示</Application>
  <PresentationFormat>全屏显示(4:3)</PresentationFormat>
  <Paragraphs>231</Paragraphs>
  <Slides>11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Calibri</vt:lpstr>
      <vt:lpstr>黑体</vt:lpstr>
      <vt:lpstr>华文新魏</vt:lpstr>
      <vt:lpstr>Arial Unicode MS</vt:lpstr>
      <vt:lpstr>方正兰亭超细黑简体</vt:lpstr>
      <vt:lpstr>Kartika</vt:lpstr>
      <vt:lpstr>方正姚体</vt:lpstr>
      <vt:lpstr>MS PGothic</vt:lpstr>
      <vt:lpstr>Aharoni</vt:lpstr>
      <vt:lpstr>Arial</vt:lpstr>
      <vt:lpstr>Gill Sans</vt:lpstr>
      <vt:lpstr>方正兰亭粗黑_GBK</vt:lpstr>
      <vt:lpstr>Gill Sans MT</vt:lpstr>
      <vt:lpstr>Office 主题</vt:lpstr>
      <vt:lpstr>1_Office 主题</vt:lpstr>
      <vt:lpstr> BUSINESS    ANNUAL    REPORT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MORE THEN  TEMPLATE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******班 学习简报(第*期)</dc:title>
  <dc:creator>ccc</dc:creator>
  <cp:lastModifiedBy>wuliang</cp:lastModifiedBy>
  <cp:revision>2</cp:revision>
  <dcterms:created xsi:type="dcterms:W3CDTF">2015-03-06T03:23:50Z</dcterms:created>
  <dcterms:modified xsi:type="dcterms:W3CDTF">2017-08-11T06:03:48Z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2052-10.1.0.6690</vt:lpwstr>
  </property>
</Properties>
</file>