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3"/>
    <p:sldId id="295" r:id="rId4"/>
    <p:sldId id="262" r:id="rId5"/>
    <p:sldId id="277" r:id="rId6"/>
    <p:sldId id="274" r:id="rId7"/>
    <p:sldId id="290" r:id="rId8"/>
    <p:sldId id="287" r:id="rId9"/>
    <p:sldId id="279" r:id="rId10"/>
    <p:sldId id="280" r:id="rId11"/>
    <p:sldId id="288" r:id="rId12"/>
    <p:sldId id="296" r:id="rId13"/>
    <p:sldId id="260" r:id="rId14"/>
    <p:sldId id="297" r:id="rId15"/>
    <p:sldId id="298" r:id="rId16"/>
    <p:sldId id="263" r:id="rId17"/>
    <p:sldId id="300" r:id="rId18"/>
    <p:sldId id="299" r:id="rId19"/>
    <p:sldId id="265" r:id="rId20"/>
    <p:sldId id="264" r:id="rId21"/>
    <p:sldId id="266" r:id="rId22"/>
    <p:sldId id="268" r:id="rId23"/>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CCCC"/>
    <a:srgbClr val="0099CC"/>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71" d="100"/>
          <a:sy n="71" d="100"/>
        </p:scale>
        <p:origin x="-480" y="-2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notesMaster" Target="notesMasters/notesMaster1.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页眉占位符 3073"/>
          <p:cNvSpPr>
            <a:spLocks noGrp="1"/>
          </p:cNvSpPr>
          <p:nvPr>
            <p:ph type="hdr" sz="quarter"/>
          </p:nvPr>
        </p:nvSpPr>
        <p:spPr>
          <a:xfrm>
            <a:off x="0" y="0"/>
            <a:ext cx="2971800" cy="457200"/>
          </a:xfrm>
          <a:prstGeom prst="rect">
            <a:avLst/>
          </a:prstGeom>
          <a:noFill/>
          <a:ln w="9525">
            <a:noFill/>
          </a:ln>
        </p:spPr>
        <p:txBody>
          <a:bodyPr/>
          <a:p>
            <a:pPr lvl="0" eaLnBrk="1" hangingPunct="1"/>
            <a:endParaRPr lang="zh-CN" altLang="en-US" sz="1200" dirty="0">
              <a:ea typeface="宋体" panose="02010600030101010101" pitchFamily="2" charset="-122"/>
            </a:endParaRPr>
          </a:p>
        </p:txBody>
      </p:sp>
      <p:sp>
        <p:nvSpPr>
          <p:cNvPr id="3075" name="日期占位符 3074"/>
          <p:cNvSpPr>
            <a:spLocks noGrp="1"/>
          </p:cNvSpPr>
          <p:nvPr>
            <p:ph type="dt" idx="1"/>
          </p:nvPr>
        </p:nvSpPr>
        <p:spPr>
          <a:xfrm>
            <a:off x="3884613" y="0"/>
            <a:ext cx="2971800" cy="457200"/>
          </a:xfrm>
          <a:prstGeom prst="rect">
            <a:avLst/>
          </a:prstGeom>
          <a:noFill/>
          <a:ln w="9525">
            <a:noFill/>
          </a:ln>
        </p:spPr>
        <p:txBody>
          <a:bodyPr/>
          <a:p>
            <a:pPr lvl="0" algn="r" eaLnBrk="1" hangingPunct="1"/>
            <a:endParaRPr lang="zh-CN" altLang="en-US" sz="1200" dirty="0">
              <a:ea typeface="宋体" panose="02010600030101010101" pitchFamily="2" charset="-122"/>
            </a:endParaRPr>
          </a:p>
        </p:txBody>
      </p:sp>
      <p:sp>
        <p:nvSpPr>
          <p:cNvPr id="3076" name="幻灯片图像占位符 3075"/>
          <p:cNvSpPr>
            <a:spLocks noRot="1"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3077" name="文本占位符 3076"/>
          <p:cNvSpPr>
            <a:spLocks noGrp="1"/>
          </p:cNvSpPr>
          <p:nvPr>
            <p:ph type="body" sz="quarter" idx="3"/>
          </p:nvPr>
        </p:nvSpPr>
        <p:spPr>
          <a:xfrm>
            <a:off x="685800" y="4343400"/>
            <a:ext cx="5486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078" name="页脚占位符 3077"/>
          <p:cNvSpPr>
            <a:spLocks noGrp="1"/>
          </p:cNvSpPr>
          <p:nvPr>
            <p:ph type="ftr" sz="quarter" idx="4"/>
          </p:nvPr>
        </p:nvSpPr>
        <p:spPr>
          <a:xfrm>
            <a:off x="0" y="8685213"/>
            <a:ext cx="2971800" cy="457200"/>
          </a:xfrm>
          <a:prstGeom prst="rect">
            <a:avLst/>
          </a:prstGeom>
          <a:noFill/>
          <a:ln w="9525">
            <a:noFill/>
          </a:ln>
        </p:spPr>
        <p:txBody>
          <a:bodyPr anchor="b"/>
          <a:p>
            <a:pPr lvl="0" eaLnBrk="1" hangingPunct="1"/>
            <a:endParaRPr lang="zh-CN" altLang="en-US" sz="1200" dirty="0">
              <a:ea typeface="宋体" panose="02010600030101010101" pitchFamily="2" charset="-122"/>
            </a:endParaRPr>
          </a:p>
        </p:txBody>
      </p:sp>
      <p:sp>
        <p:nvSpPr>
          <p:cNvPr id="3079" name="灯片编号占位符 3078"/>
          <p:cNvSpPr>
            <a:spLocks noGrp="1"/>
          </p:cNvSpPr>
          <p:nvPr>
            <p:ph type="sldNum" sz="quarter" idx="5"/>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ea typeface="宋体" panose="02010600030101010101" pitchFamily="2" charset="-122"/>
              </a:rPr>
            </a:fld>
            <a:endParaRPr lang="zh-CN" altLang="en-US" sz="1200" dirty="0">
              <a:ea typeface="宋体" panose="02010600030101010101" pitchFamily="2" charset="-122"/>
            </a:endParaRPr>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8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80604020202020204" pitchFamily="34"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80604020202020204" pitchFamily="34"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80604020202020204" pitchFamily="34"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80604020202020204" pitchFamily="3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80604020202020204" pitchFamily="3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80604020202020204" pitchFamily="3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80604020202020204" pitchFamily="3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8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pic>
        <p:nvPicPr>
          <p:cNvPr id="2050" name="图片 2049" descr="titlemaster_med"/>
          <p:cNvPicPr>
            <a:picLocks noChangeAspect="1"/>
          </p:cNvPicPr>
          <p:nvPr/>
        </p:nvPicPr>
        <p:blipFill>
          <a:blip r:embed="rId2"/>
          <a:stretch>
            <a:fillRect/>
          </a:stretch>
        </p:blipFill>
        <p:spPr>
          <a:xfrm>
            <a:off x="0" y="0"/>
            <a:ext cx="9144000" cy="6862763"/>
          </a:xfrm>
          <a:prstGeom prst="rect">
            <a:avLst/>
          </a:prstGeom>
          <a:noFill/>
          <a:ln w="9525">
            <a:noFill/>
          </a:ln>
        </p:spPr>
      </p:pic>
      <p:sp>
        <p:nvSpPr>
          <p:cNvPr id="2051" name="日期占位符 2050"/>
          <p:cNvSpPr>
            <a:spLocks noGrp="1"/>
          </p:cNvSpPr>
          <p:nvPr>
            <p:ph type="dt" sz="half" idx="2"/>
          </p:nvPr>
        </p:nvSpPr>
        <p:spPr>
          <a:xfrm>
            <a:off x="304800" y="6248400"/>
            <a:ext cx="1905000" cy="457200"/>
          </a:xfrm>
          <a:prstGeom prst="rect">
            <a:avLst/>
          </a:prstGeom>
          <a:noFill/>
          <a:ln w="9525">
            <a:noFill/>
          </a:ln>
        </p:spPr>
        <p:txBody>
          <a:bodyPr anchor="t"/>
          <a:lstStyle>
            <a:lvl1pPr>
              <a:defRPr sz="1000">
                <a:ea typeface="宋体" panose="02010600030101010101" pitchFamily="2" charset="-122"/>
              </a:defRPr>
            </a:lvl1pPr>
          </a:lstStyle>
          <a:p>
            <a:pPr eaLnBrk="1" hangingPunct="1"/>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
        <p:nvSpPr>
          <p:cNvPr id="2052" name="页脚占位符 2051"/>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000">
                <a:ea typeface="宋体" panose="02010600030101010101" pitchFamily="2" charset="-122"/>
              </a:defRPr>
            </a:lvl1pPr>
          </a:lstStyle>
          <a:p>
            <a:pPr eaLnBrk="1" hangingPunct="1"/>
            <a:endParaRPr lang="zh-CN" altLang="en-US" dirty="0">
              <a:effectLst>
                <a:outerShdw blurRad="38100" dist="38100" dir="2700000">
                  <a:srgbClr val="C0C0C0"/>
                </a:outerShdw>
              </a:effectLst>
              <a:latin typeface="Arial" panose="02080604020202020204" pitchFamily="34" charset="0"/>
            </a:endParaRPr>
          </a:p>
        </p:txBody>
      </p:sp>
      <p:sp>
        <p:nvSpPr>
          <p:cNvPr id="2053" name="灯片编号占位符 2052"/>
          <p:cNvSpPr>
            <a:spLocks noGrp="1"/>
          </p:cNvSpPr>
          <p:nvPr>
            <p:ph type="sldNum" sz="quarter" idx="4"/>
          </p:nvPr>
        </p:nvSpPr>
        <p:spPr>
          <a:xfrm>
            <a:off x="7010400" y="6248400"/>
            <a:ext cx="1905000" cy="457200"/>
          </a:xfrm>
          <a:prstGeom prst="rect">
            <a:avLst/>
          </a:prstGeom>
          <a:noFill/>
          <a:ln w="9525">
            <a:noFill/>
          </a:ln>
        </p:spPr>
        <p:txBody>
          <a:bodyPr anchor="t"/>
          <a:lstStyle>
            <a:lvl1pPr algn="r">
              <a:defRPr sz="1000">
                <a:ea typeface="宋体" panose="02010600030101010101" pitchFamily="2" charset="-122"/>
              </a:defRPr>
            </a:lvl1pPr>
          </a:lstStyle>
          <a:p>
            <a:pPr eaLnBrk="1" hangingPunct="1"/>
            <a:fld id="{9A0DB2DC-4C9A-4742-B13C-FB6460FD3503}" type="slidenum">
              <a:rPr lang="zh-CN" altLang="en-US" dirty="0">
                <a:effectLst>
                  <a:outerShdw blurRad="38100" dist="38100" dir="2700000">
                    <a:srgbClr val="C0C0C0"/>
                  </a:outerShdw>
                </a:effectLst>
                <a:latin typeface="Arial" panose="02080604020202020204" pitchFamily="34" charset="0"/>
              </a:rPr>
            </a:fld>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
        <p:nvSpPr>
          <p:cNvPr id="2054" name="副标题 2053"/>
          <p:cNvSpPr>
            <a:spLocks noGrp="1"/>
          </p:cNvSpPr>
          <p:nvPr>
            <p:ph type="subTitle" sz="quarter" idx="1"/>
          </p:nvPr>
        </p:nvSpPr>
        <p:spPr>
          <a:xfrm>
            <a:off x="2362200" y="3429000"/>
            <a:ext cx="6400800" cy="1447800"/>
          </a:xfrm>
          <a:prstGeom prst="rect">
            <a:avLst/>
          </a:prstGeom>
          <a:solidFill>
            <a:schemeClr val="bg1">
              <a:alpha val="50000"/>
            </a:schemeClr>
          </a:solidFill>
          <a:ln w="76200" cap="flat" cmpd="sng">
            <a:solidFill>
              <a:schemeClr val="tx1"/>
            </a:solidFill>
            <a:prstDash val="solid"/>
            <a:miter/>
            <a:headEnd type="none" w="med" len="med"/>
            <a:tailEnd type="none" w="med" len="med"/>
          </a:ln>
        </p:spPr>
        <p:txBody>
          <a:bodyPr anchor="ctr"/>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dirty="0"/>
              <a:t>单击此处编辑母版副标题样式</a:t>
            </a:r>
            <a:endParaRPr lang="zh-CN" altLang="en-US" dirty="0"/>
          </a:p>
        </p:txBody>
      </p:sp>
      <p:sp>
        <p:nvSpPr>
          <p:cNvPr id="2055" name="标题 2054"/>
          <p:cNvSpPr>
            <a:spLocks noGrp="1"/>
          </p:cNvSpPr>
          <p:nvPr>
            <p:ph type="ctrTitle" sz="quarter"/>
          </p:nvPr>
        </p:nvSpPr>
        <p:spPr>
          <a:xfrm>
            <a:off x="838200" y="1371600"/>
            <a:ext cx="7620000" cy="2057400"/>
          </a:xfrm>
          <a:prstGeom prst="rect">
            <a:avLst/>
          </a:prstGeom>
          <a:solidFill>
            <a:schemeClr val="bg1">
              <a:alpha val="50000"/>
            </a:schemeClr>
          </a:solidFill>
          <a:ln w="76200" cap="flat" cmpd="sng">
            <a:solidFill>
              <a:schemeClr val="tx1"/>
            </a:solidFill>
            <a:prstDash val="solid"/>
            <a:miter/>
            <a:headEnd type="none" w="med" len="med"/>
            <a:tailEnd type="none" w="med" len="med"/>
          </a:ln>
        </p:spPr>
        <p:txBody>
          <a:bodyPr anchor="ctr"/>
          <a:lstStyle>
            <a:lvl1pPr lvl="0" algn="ctr">
              <a:defRPr sz="5400">
                <a:solidFill>
                  <a:schemeClr val="tx1"/>
                </a:solidFill>
              </a:defRPr>
            </a:lvl1pPr>
          </a:lstStyle>
          <a:p>
            <a:pPr lvl="0"/>
            <a:r>
              <a:rPr lang="zh-CN" altLang="en-US" dirty="0"/>
              <a:t>单击此处编辑母版标题样式</a:t>
            </a:r>
            <a:endParaRPr lang="zh-CN" altLang="en-US" dirty="0"/>
          </a:p>
        </p:txBody>
      </p:sp>
    </p:spTree>
  </p:cSld>
  <p:clrMapOvr>
    <a:masterClrMapping/>
  </p:clrMapOvr>
  <p:transition spd="med">
    <p:cover dir="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effectLst>
                  <a:outerShdw blurRad="38100" dist="38100" dir="2700000">
                    <a:srgbClr val="C0C0C0"/>
                  </a:outerShdw>
                </a:effectLst>
                <a:latin typeface="Arial" panose="02080604020202020204" pitchFamily="34" charset="0"/>
              </a:rPr>
            </a:fld>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Tree>
  </p:cSld>
  <p:clrMapOvr>
    <a:masterClrMapping/>
  </p:clrMapOvr>
  <p:transition spd="med">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39000" y="228600"/>
            <a:ext cx="1600200" cy="5867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438400" y="228600"/>
            <a:ext cx="4707835" cy="5867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effectLst>
                  <a:outerShdw blurRad="38100" dist="38100" dir="2700000">
                    <a:srgbClr val="C0C0C0"/>
                  </a:outerShdw>
                </a:effectLst>
                <a:latin typeface="Arial" panose="02080604020202020204" pitchFamily="34" charset="0"/>
              </a:rPr>
            </a:fld>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Tree>
  </p:cSld>
  <p:clrMapOvr>
    <a:masterClrMapping/>
  </p:clrMapOvr>
  <p:transition spd="med">
    <p:cover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标题和两项内容在文本之上">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628650" y="1825625"/>
            <a:ext cx="38862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4629150" y="1825625"/>
            <a:ext cx="38862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half" idx="3"/>
          </p:nvPr>
        </p:nvSpPr>
        <p:spPr>
          <a:xfrm>
            <a:off x="628650" y="4076700"/>
            <a:ext cx="7886700" cy="21002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
        <p:nvSpPr>
          <p:cNvPr id="7" name="页脚占位符 6"/>
          <p:cNvSpPr>
            <a:spLocks noGrp="1"/>
          </p:cNvSpPr>
          <p:nvPr>
            <p:ph type="ftr" sz="quarter" idx="11"/>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ndParaRPr>
          </a:p>
        </p:txBody>
      </p:sp>
      <p:sp>
        <p:nvSpPr>
          <p:cNvPr id="8" name="灯片编号占位符 7"/>
          <p:cNvSpPr>
            <a:spLocks noGrp="1"/>
          </p:cNvSpPr>
          <p:nvPr>
            <p:ph type="sldNum" sz="quarter" idx="12"/>
          </p:nvPr>
        </p:nvSpPr>
        <p:spPr/>
        <p:txBody>
          <a:bodyPr/>
          <a:lstStyle/>
          <a:p>
            <a:pPr lvl="0" eaLnBrk="1" hangingPunct="1"/>
            <a:fld id="{9A0DB2DC-4C9A-4742-B13C-FB6460FD3503}" type="slidenum">
              <a:rPr lang="zh-CN" altLang="en-US" dirty="0">
                <a:effectLst>
                  <a:outerShdw blurRad="38100" dist="38100" dir="2700000">
                    <a:srgbClr val="C0C0C0"/>
                  </a:outerShdw>
                </a:effectLst>
                <a:latin typeface="Arial" panose="02080604020202020204" pitchFamily="34" charset="0"/>
              </a:rPr>
            </a:fld>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Tree>
  </p:cSld>
  <p:clrMapOvr>
    <a:masterClrMapping/>
  </p:clrMapOvr>
  <p:transition spd="med">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effectLst>
                  <a:outerShdw blurRad="38100" dist="38100" dir="2700000">
                    <a:srgbClr val="C0C0C0"/>
                  </a:outerShdw>
                </a:effectLst>
                <a:latin typeface="Arial" panose="02080604020202020204" pitchFamily="34" charset="0"/>
              </a:rPr>
            </a:fld>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Tree>
  </p:cSld>
  <p:clrMapOvr>
    <a:masterClrMapping/>
  </p:clrMapOvr>
  <p:transition spd="med">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effectLst>
                  <a:outerShdw blurRad="38100" dist="38100" dir="2700000">
                    <a:srgbClr val="C0C0C0"/>
                  </a:outerShdw>
                </a:effectLst>
                <a:latin typeface="Arial" panose="02080604020202020204" pitchFamily="34" charset="0"/>
              </a:rPr>
            </a:fld>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Tree>
  </p:cSld>
  <p:clrMapOvr>
    <a:masterClrMapping/>
  </p:clrMapOvr>
  <p:transition spd="med">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438400" y="1600200"/>
            <a:ext cx="3136392" cy="4495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702808" y="1600200"/>
            <a:ext cx="3136392" cy="4495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effectLst>
                  <a:outerShdw blurRad="38100" dist="38100" dir="2700000">
                    <a:srgbClr val="C0C0C0"/>
                  </a:outerShdw>
                </a:effectLst>
                <a:latin typeface="Arial" panose="02080604020202020204" pitchFamily="34" charset="0"/>
              </a:rPr>
            </a:fld>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Tree>
  </p:cSld>
  <p:clrMapOvr>
    <a:masterClrMapping/>
  </p:clrMapOvr>
  <p:transition spd="med">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ndParaRPr>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zh-CN" altLang="en-US" dirty="0">
                <a:effectLst>
                  <a:outerShdw blurRad="38100" dist="38100" dir="2700000">
                    <a:srgbClr val="C0C0C0"/>
                  </a:outerShdw>
                </a:effectLst>
                <a:latin typeface="Arial" panose="02080604020202020204" pitchFamily="34" charset="0"/>
              </a:rPr>
            </a:fld>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Tree>
  </p:cSld>
  <p:clrMapOvr>
    <a:masterClrMapping/>
  </p:clrMapOvr>
  <p:transition spd="med">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ndParaRPr>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zh-CN" altLang="en-US" dirty="0">
                <a:effectLst>
                  <a:outerShdw blurRad="38100" dist="38100" dir="2700000">
                    <a:srgbClr val="C0C0C0"/>
                  </a:outerShdw>
                </a:effectLst>
                <a:latin typeface="Arial" panose="02080604020202020204" pitchFamily="34" charset="0"/>
              </a:rPr>
            </a:fld>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Tree>
  </p:cSld>
  <p:clrMapOvr>
    <a:masterClrMapping/>
  </p:clrMapOvr>
  <p:transition spd="med">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ndParaRPr>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zh-CN" altLang="en-US" dirty="0">
                <a:effectLst>
                  <a:outerShdw blurRad="38100" dist="38100" dir="2700000">
                    <a:srgbClr val="C0C0C0"/>
                  </a:outerShdw>
                </a:effectLst>
                <a:latin typeface="Arial" panose="02080604020202020204" pitchFamily="34" charset="0"/>
              </a:rPr>
            </a:fld>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Tree>
  </p:cSld>
  <p:clrMapOvr>
    <a:masterClrMapping/>
  </p:clrMapOvr>
  <p:transition spd="med">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effectLst>
                  <a:outerShdw blurRad="38100" dist="38100" dir="2700000">
                    <a:srgbClr val="C0C0C0"/>
                  </a:outerShdw>
                </a:effectLst>
                <a:latin typeface="Arial" panose="02080604020202020204" pitchFamily="34" charset="0"/>
              </a:rPr>
            </a:fld>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Tree>
  </p:cSld>
  <p:clrMapOvr>
    <a:masterClrMapping/>
  </p:clrMapOvr>
  <p:transition spd="med">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eaLnBrk="1" hangingPunct="1"/>
            <a:endParaRPr lang="zh-CN" altLang="en-US" dirty="0">
              <a:effectLst>
                <a:outerShdw blurRad="38100" dist="38100" dir="2700000">
                  <a:srgbClr val="C0C0C0"/>
                </a:outerShdw>
              </a:effectLst>
              <a:latin typeface="Arial" panose="02080604020202020204" pitchFamily="34" charset="0"/>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effectLst>
                  <a:outerShdw blurRad="38100" dist="38100" dir="2700000">
                    <a:srgbClr val="C0C0C0"/>
                  </a:outerShdw>
                </a:effectLst>
                <a:latin typeface="Arial" panose="02080604020202020204" pitchFamily="34" charset="0"/>
              </a:rPr>
            </a:fld>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Tree>
  </p:cSld>
  <p:clrMapOvr>
    <a:masterClrMapping/>
  </p:clrMapOvr>
  <p:transition spd="med">
    <p:cover dir="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1026" name="组合 1025"/>
          <p:cNvGrpSpPr/>
          <p:nvPr/>
        </p:nvGrpSpPr>
        <p:grpSpPr>
          <a:xfrm>
            <a:off x="0" y="0"/>
            <a:ext cx="2667000" cy="6858000"/>
            <a:chOff x="0" y="0"/>
            <a:chExt cx="1680" cy="4320"/>
          </a:xfrm>
        </p:grpSpPr>
        <p:sp>
          <p:nvSpPr>
            <p:cNvPr id="1027" name="矩形 1026"/>
            <p:cNvSpPr/>
            <p:nvPr/>
          </p:nvSpPr>
          <p:spPr>
            <a:xfrm>
              <a:off x="1248" y="0"/>
              <a:ext cx="432" cy="4320"/>
            </a:xfrm>
            <a:prstGeom prst="rect">
              <a:avLst/>
            </a:prstGeom>
            <a:gradFill rotWithShape="0">
              <a:gsLst>
                <a:gs pos="0">
                  <a:schemeClr val="bg1">
                    <a:gamma/>
                    <a:shade val="45490"/>
                    <a:invGamma/>
                  </a:schemeClr>
                </a:gs>
                <a:gs pos="100000">
                  <a:schemeClr val="bg1"/>
                </a:gs>
              </a:gsLst>
              <a:lin ang="0" scaled="1"/>
              <a:tileRect/>
            </a:gradFill>
            <a:ln w="9525">
              <a:noFill/>
            </a:ln>
          </p:spPr>
          <p:txBody>
            <a:bodyPr wrap="none" anchor="ctr"/>
            <a:p>
              <a:pPr lvl="0" algn="ctr" eaLnBrk="1" hangingPunct="1"/>
              <a:endParaRPr sz="1800" dirty="0">
                <a:latin typeface="Arial" panose="02080604020202020204" pitchFamily="34" charset="0"/>
                <a:ea typeface="宋体" panose="02010600030101010101" pitchFamily="2" charset="-122"/>
              </a:endParaRPr>
            </a:p>
          </p:txBody>
        </p:sp>
        <p:pic>
          <p:nvPicPr>
            <p:cNvPr id="1028" name="图片 1027" descr="slidemaster_med3"/>
            <p:cNvPicPr>
              <a:picLocks noChangeAspect="1"/>
            </p:cNvPicPr>
            <p:nvPr/>
          </p:nvPicPr>
          <p:blipFill>
            <a:blip r:embed="rId13"/>
            <a:stretch>
              <a:fillRect/>
            </a:stretch>
          </p:blipFill>
          <p:spPr>
            <a:xfrm>
              <a:off x="0" y="0"/>
              <a:ext cx="1348" cy="4320"/>
            </a:xfrm>
            <a:prstGeom prst="rect">
              <a:avLst/>
            </a:prstGeom>
            <a:noFill/>
            <a:ln w="9525">
              <a:noFill/>
            </a:ln>
          </p:spPr>
        </p:pic>
      </p:grpSp>
      <p:sp>
        <p:nvSpPr>
          <p:cNvPr id="1029" name="标题 1028"/>
          <p:cNvSpPr>
            <a:spLocks noGrp="1"/>
          </p:cNvSpPr>
          <p:nvPr>
            <p:ph type="title"/>
          </p:nvPr>
        </p:nvSpPr>
        <p:spPr>
          <a:xfrm>
            <a:off x="2438400" y="228600"/>
            <a:ext cx="6400800" cy="1219200"/>
          </a:xfrm>
          <a:prstGeom prst="rect">
            <a:avLst/>
          </a:prstGeom>
          <a:noFill/>
          <a:ln w="9525">
            <a:noFill/>
          </a:ln>
        </p:spPr>
        <p:txBody>
          <a:bodyPr anchor="ctr"/>
          <a:p>
            <a:pPr lvl="0"/>
            <a:r>
              <a:rPr lang="zh-CN" altLang="en-US" dirty="0"/>
              <a:t>单击此处编辑母版标题样式</a:t>
            </a:r>
            <a:endParaRPr lang="zh-CN" altLang="en-US" dirty="0"/>
          </a:p>
        </p:txBody>
      </p:sp>
      <p:sp>
        <p:nvSpPr>
          <p:cNvPr id="1030" name="文本占位符 1029"/>
          <p:cNvSpPr>
            <a:spLocks noGrp="1"/>
          </p:cNvSpPr>
          <p:nvPr>
            <p:ph type="body" idx="1"/>
          </p:nvPr>
        </p:nvSpPr>
        <p:spPr>
          <a:xfrm>
            <a:off x="2438400" y="1600200"/>
            <a:ext cx="6400800" cy="4495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31" name="日期占位符 1030"/>
          <p:cNvSpPr>
            <a:spLocks noGrp="1"/>
          </p:cNvSpPr>
          <p:nvPr>
            <p:ph type="dt" sz="half" idx="2"/>
          </p:nvPr>
        </p:nvSpPr>
        <p:spPr>
          <a:xfrm>
            <a:off x="152400" y="6248400"/>
            <a:ext cx="1901825" cy="457200"/>
          </a:xfrm>
          <a:prstGeom prst="rect">
            <a:avLst/>
          </a:prstGeom>
          <a:noFill/>
          <a:ln w="9525">
            <a:noFill/>
          </a:ln>
        </p:spPr>
        <p:txBody>
          <a:bodyPr/>
          <a:lstStyle>
            <a:lvl1pPr>
              <a:defRPr sz="1000">
                <a:ea typeface="宋体" panose="02010600030101010101" pitchFamily="2" charset="-122"/>
              </a:defRPr>
            </a:lvl1pPr>
          </a:lstStyle>
          <a:p>
            <a:pPr lvl="0" eaLnBrk="1" hangingPunct="1"/>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
        <p:nvSpPr>
          <p:cNvPr id="1032" name="页脚占位符 1031"/>
          <p:cNvSpPr>
            <a:spLocks noGrp="1"/>
          </p:cNvSpPr>
          <p:nvPr>
            <p:ph type="ftr" sz="quarter" idx="3"/>
          </p:nvPr>
        </p:nvSpPr>
        <p:spPr>
          <a:xfrm>
            <a:off x="3124200" y="6248400"/>
            <a:ext cx="2895600" cy="457200"/>
          </a:xfrm>
          <a:prstGeom prst="rect">
            <a:avLst/>
          </a:prstGeom>
          <a:noFill/>
          <a:ln w="9525">
            <a:noFill/>
          </a:ln>
        </p:spPr>
        <p:txBody>
          <a:bodyPr/>
          <a:lstStyle>
            <a:lvl1pPr algn="ctr">
              <a:defRPr sz="1000">
                <a:ea typeface="宋体" panose="02010600030101010101" pitchFamily="2" charset="-122"/>
              </a:defRPr>
            </a:lvl1pPr>
          </a:lstStyle>
          <a:p>
            <a:pPr lvl="0" eaLnBrk="1" hangingPunct="1"/>
            <a:endParaRPr lang="zh-CN" altLang="en-US" dirty="0">
              <a:effectLst>
                <a:outerShdw blurRad="38100" dist="38100" dir="2700000">
                  <a:srgbClr val="C0C0C0"/>
                </a:outerShdw>
              </a:effectLst>
              <a:latin typeface="Arial" panose="02080604020202020204" pitchFamily="34" charset="0"/>
            </a:endParaRPr>
          </a:p>
        </p:txBody>
      </p:sp>
      <p:sp>
        <p:nvSpPr>
          <p:cNvPr id="1033" name="灯片编号占位符 1032"/>
          <p:cNvSpPr>
            <a:spLocks noGrp="1"/>
          </p:cNvSpPr>
          <p:nvPr>
            <p:ph type="sldNum" sz="quarter" idx="4"/>
          </p:nvPr>
        </p:nvSpPr>
        <p:spPr>
          <a:xfrm>
            <a:off x="6934200" y="6248400"/>
            <a:ext cx="1905000" cy="457200"/>
          </a:xfrm>
          <a:prstGeom prst="rect">
            <a:avLst/>
          </a:prstGeom>
          <a:noFill/>
          <a:ln w="9525">
            <a:noFill/>
          </a:ln>
        </p:spPr>
        <p:txBody>
          <a:bodyPr/>
          <a:lstStyle>
            <a:lvl1pPr algn="r">
              <a:defRPr sz="1000">
                <a:ea typeface="宋体" panose="02010600030101010101" pitchFamily="2" charset="-122"/>
              </a:defRPr>
            </a:lvl1pPr>
          </a:lstStyle>
          <a:p>
            <a:pPr lvl="0" eaLnBrk="1" hangingPunct="1"/>
            <a:fld id="{9A0DB2DC-4C9A-4742-B13C-FB6460FD3503}" type="slidenum">
              <a:rPr lang="zh-CN" altLang="en-US" dirty="0">
                <a:effectLst>
                  <a:outerShdw blurRad="38100" dist="38100" dir="2700000">
                    <a:srgbClr val="C0C0C0"/>
                  </a:outerShdw>
                </a:effectLst>
                <a:latin typeface="Arial" panose="02080604020202020204" pitchFamily="34" charset="0"/>
              </a:rPr>
            </a:fld>
            <a:endParaRPr lang="zh-CN" altLang="en-US" dirty="0">
              <a:effectLst>
                <a:outerShdw blurRad="38100" dist="38100" dir="2700000">
                  <a:srgbClr val="C0C0C0"/>
                </a:outerShdw>
              </a:effectLst>
              <a:latin typeface="Arial" panose="0208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cover dir="r"/>
  </p:transition>
  <p:hf sldNum="0" hdr="0" ftr="0" dt="0"/>
  <p:txStyles>
    <p:titleStyle>
      <a:lvl1pPr marL="0" lvl="0" indent="0" algn="l" defTabSz="914400" rtl="0" eaLnBrk="1" fontAlgn="base" latinLnBrk="0" hangingPunct="1">
        <a:lnSpc>
          <a:spcPct val="100000"/>
        </a:lnSpc>
        <a:spcBef>
          <a:spcPct val="0"/>
        </a:spcBef>
        <a:spcAft>
          <a:spcPct val="0"/>
        </a:spcAft>
        <a:buNone/>
        <a:defRPr sz="36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3200" b="0" i="0" u="none" kern="1200" baseline="0">
          <a:solidFill>
            <a:schemeClr val="tx1"/>
          </a:solidFill>
          <a:effectLst>
            <a:outerShdw blurRad="38100" dist="38100" dir="2700000">
              <a:srgbClr val="C0C0C0"/>
            </a:outerShdw>
          </a:effectLst>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folHlink"/>
        </a:buClr>
        <a:buSzPct val="70000"/>
        <a:buFont typeface="Wingdings" panose="05000000000000000000" pitchFamily="2" charset="2"/>
        <a:buChar char="l"/>
        <a:defRPr sz="2800" b="0" i="0" u="none" kern="1200" baseline="0">
          <a:solidFill>
            <a:schemeClr val="tx1"/>
          </a:solidFill>
          <a:effectLst>
            <a:outerShdw blurRad="38100" dist="38100" dir="2700000">
              <a:srgbClr val="C0C0C0"/>
            </a:outerShdw>
          </a:effectLst>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400" b="0" i="0" u="none" kern="1200" baseline="0">
          <a:solidFill>
            <a:schemeClr val="tx1"/>
          </a:solidFill>
          <a:effectLst>
            <a:outerShdw blurRad="38100" dist="38100" dir="2700000">
              <a:srgbClr val="C0C0C0"/>
            </a:outerShdw>
          </a:effectLst>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folHlink"/>
        </a:buClr>
        <a:buSzPct val="70000"/>
        <a:buFont typeface="Wingdings" panose="05000000000000000000" pitchFamily="2" charset="2"/>
        <a:buChar char="l"/>
        <a:defRPr sz="2000" b="0" i="0" u="none" kern="1200" baseline="0">
          <a:solidFill>
            <a:schemeClr val="tx1"/>
          </a:solidFill>
          <a:effectLst>
            <a:outerShdw blurRad="38100" dist="38100" dir="2700000">
              <a:srgbClr val="C0C0C0"/>
            </a:outerShdw>
          </a:effectLst>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9pPr>
    </p:bodyStyle>
    <p:other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Arial" panose="0208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GIF"/></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slide" Target="slide12.xml"/><Relationship Id="rId3" Type="http://schemas.openxmlformats.org/officeDocument/2006/relationships/slide" Target="slide11.xml"/><Relationship Id="rId2" Type="http://schemas.openxmlformats.org/officeDocument/2006/relationships/image" Target="../media/image15.GIF"/><Relationship Id="rId1" Type="http://schemas.openxmlformats.org/officeDocument/2006/relationships/image" Target="../media/image14.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10.xml"/></Relationships>
</file>

<file path=ppt/slides/_rels/slide12.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slide" Target="slide15.xml"/><Relationship Id="rId4" Type="http://schemas.openxmlformats.org/officeDocument/2006/relationships/image" Target="../media/image19.GIF"/><Relationship Id="rId3" Type="http://schemas.openxmlformats.org/officeDocument/2006/relationships/slide" Target="slide13.xml"/><Relationship Id="rId2" Type="http://schemas.openxmlformats.org/officeDocument/2006/relationships/image" Target="../media/image18.GIF"/><Relationship Id="rId1" Type="http://schemas.openxmlformats.org/officeDocument/2006/relationships/image" Target="../media/image17.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0.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1.jpeg"/><Relationship Id="rId1" Type="http://schemas.openxmlformats.org/officeDocument/2006/relationships/slide" Target="slide12.xml"/></Relationships>
</file>

<file path=ppt/slides/_rels/slide15.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image" Target="../media/image22.png"/><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9.GIF"/><Relationship Id="rId2" Type="http://schemas.openxmlformats.org/officeDocument/2006/relationships/image" Target="../media/image23.png"/><Relationship Id="rId1" Type="http://schemas.openxmlformats.org/officeDocument/2006/relationships/image" Target="../media/image14.jpeg"/></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6.GIF"/><Relationship Id="rId2" Type="http://schemas.openxmlformats.org/officeDocument/2006/relationships/image" Target="../media/image25.GIF"/><Relationship Id="rId1" Type="http://schemas.openxmlformats.org/officeDocument/2006/relationships/image" Target="../media/image24.jpe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slide" Target="slide9.xml"/><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 Target="slide6.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7.GIF"/></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png"/><Relationship Id="rId1"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 Target="slide2.xml"/><Relationship Id="rId1" Type="http://schemas.openxmlformats.org/officeDocument/2006/relationships/image" Target="../media/image9.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2.xml"/><Relationship Id="rId2" Type="http://schemas.openxmlformats.org/officeDocument/2006/relationships/image" Target="../media/image5.GIF"/><Relationship Id="rId1"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 Target="slide2.xml"/><Relationship Id="rId1" Type="http://schemas.openxmlformats.org/officeDocument/2006/relationships/image" Target="../media/image10.pn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slide" Target="slide2.xml"/><Relationship Id="rId2" Type="http://schemas.openxmlformats.org/officeDocument/2006/relationships/image" Target="../media/image12.GIF"/><Relationship Id="rId1"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标题 4097"/>
          <p:cNvSpPr>
            <a:spLocks noGrp="1"/>
          </p:cNvSpPr>
          <p:nvPr>
            <p:ph type="ctrTitle"/>
          </p:nvPr>
        </p:nvSpPr>
        <p:spPr>
          <a:ln/>
        </p:spPr>
        <p:txBody>
          <a:bodyPr anchor="ctr"/>
          <a:p>
            <a:pPr defTabSz="914400">
              <a:buSzPct val="100000"/>
            </a:pPr>
            <a:endParaRPr kern="1200" baseline="0" dirty="0">
              <a:latin typeface="Arial" panose="02080604020202020204" pitchFamily="34" charset="0"/>
              <a:ea typeface="宋体" panose="02010600030101010101" pitchFamily="2" charset="-122"/>
            </a:endParaRPr>
          </a:p>
        </p:txBody>
      </p:sp>
      <p:sp>
        <p:nvSpPr>
          <p:cNvPr id="4099" name="副标题 4098"/>
          <p:cNvSpPr>
            <a:spLocks noGrp="1"/>
          </p:cNvSpPr>
          <p:nvPr>
            <p:ph type="subTitle" idx="1"/>
          </p:nvPr>
        </p:nvSpPr>
        <p:spPr>
          <a:ln/>
        </p:spPr>
        <p:txBody>
          <a:bodyPr anchor="ctr"/>
          <a:p>
            <a:pPr defTabSz="914400">
              <a:buSzPct val="70000"/>
            </a:pPr>
            <a:endParaRPr kern="1200" baseline="0" dirty="0">
              <a:latin typeface="Arial" panose="02080604020202020204" pitchFamily="34" charset="0"/>
              <a:ea typeface="宋体" panose="02010600030101010101" pitchFamily="2" charset="-122"/>
            </a:endParaRPr>
          </a:p>
        </p:txBody>
      </p:sp>
      <p:pic>
        <p:nvPicPr>
          <p:cNvPr id="4100" name="图片 4099" descr="2006730_a395d6f51a0cb292d4949fe61513d8c7"/>
          <p:cNvPicPr>
            <a:picLocks noChangeAspect="1"/>
          </p:cNvPicPr>
          <p:nvPr/>
        </p:nvPicPr>
        <p:blipFill>
          <a:blip r:embed="rId1"/>
          <a:stretch>
            <a:fillRect/>
          </a:stretch>
        </p:blipFill>
        <p:spPr>
          <a:xfrm>
            <a:off x="0" y="0"/>
            <a:ext cx="9612313" cy="6858000"/>
          </a:xfrm>
          <a:prstGeom prst="rect">
            <a:avLst/>
          </a:prstGeom>
          <a:noFill/>
          <a:ln w="9525">
            <a:noFill/>
          </a:ln>
        </p:spPr>
      </p:pic>
      <p:sp>
        <p:nvSpPr>
          <p:cNvPr id="4102" name="文本框 4101"/>
          <p:cNvSpPr txBox="1"/>
          <p:nvPr/>
        </p:nvSpPr>
        <p:spPr>
          <a:xfrm>
            <a:off x="5083175" y="5734050"/>
            <a:ext cx="2726055" cy="460375"/>
          </a:xfrm>
          <a:prstGeom prst="rect">
            <a:avLst/>
          </a:prstGeom>
          <a:noFill/>
          <a:ln w="9525">
            <a:noFill/>
          </a:ln>
        </p:spPr>
        <p:txBody>
          <a:bodyPr wrap="square">
            <a:spAutoFit/>
          </a:bodyPr>
          <a:p>
            <a:r>
              <a:rPr lang="zh-CN" altLang="en-US" b="1" dirty="0">
                <a:solidFill>
                  <a:srgbClr val="0000FF"/>
                </a:solidFill>
                <a:latin typeface="Arial" panose="02080604020202020204" pitchFamily="34" charset="0"/>
                <a:ea typeface="宋体" panose="02010600030101010101" pitchFamily="2" charset="-122"/>
              </a:rPr>
              <a:t>说课人陈允铁</a:t>
            </a:r>
            <a:endParaRPr lang="zh-CN" altLang="en-US" b="1" dirty="0">
              <a:solidFill>
                <a:srgbClr val="0000FF"/>
              </a:solidFill>
              <a:latin typeface="Arial" panose="02080604020202020204" pitchFamily="34" charset="0"/>
              <a:ea typeface="宋体" panose="02010600030101010101" pitchFamily="2" charset="-122"/>
            </a:endParaRPr>
          </a:p>
        </p:txBody>
      </p:sp>
      <p:sp>
        <p:nvSpPr>
          <p:cNvPr id="4103" name="文本框 4102"/>
          <p:cNvSpPr txBox="1"/>
          <p:nvPr/>
        </p:nvSpPr>
        <p:spPr>
          <a:xfrm>
            <a:off x="2484438" y="404813"/>
            <a:ext cx="4751387" cy="1311275"/>
          </a:xfrm>
          <a:prstGeom prst="rect">
            <a:avLst/>
          </a:prstGeom>
          <a:noFill/>
          <a:ln w="9525">
            <a:noFill/>
          </a:ln>
        </p:spPr>
        <p:txBody>
          <a:bodyPr>
            <a:spAutoFit/>
          </a:bodyPr>
          <a:p>
            <a:r>
              <a:rPr lang="zh-CN" altLang="en-US" sz="8000" b="1" dirty="0">
                <a:solidFill>
                  <a:srgbClr val="0000FF"/>
                </a:solidFill>
                <a:latin typeface="Arial" panose="02080604020202020204" pitchFamily="34" charset="0"/>
                <a:ea typeface="宋体" panose="02010600030101010101" pitchFamily="2" charset="-122"/>
              </a:rPr>
              <a:t>田忌赛马</a:t>
            </a:r>
            <a:endParaRPr lang="zh-CN" altLang="en-US" sz="8000" b="1" dirty="0">
              <a:solidFill>
                <a:srgbClr val="0000FF"/>
              </a:solidFill>
              <a:latin typeface="Arial" panose="02080604020202020204" pitchFamily="34" charset="0"/>
              <a:ea typeface="宋体" panose="02010600030101010101" pitchFamily="2" charset="-122"/>
            </a:endParaRPr>
          </a:p>
        </p:txBody>
      </p:sp>
    </p:spTree>
  </p:cSld>
  <p:clrMapOvr>
    <a:masterClrMapping/>
  </p:clrMapOvr>
  <p:transition spd="med">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图片 13313" descr="151"/>
          <p:cNvPicPr>
            <a:picLocks noChangeAspect="1"/>
          </p:cNvPicPr>
          <p:nvPr/>
        </p:nvPicPr>
        <p:blipFill>
          <a:blip r:embed="rId1"/>
          <a:stretch>
            <a:fillRect/>
          </a:stretch>
        </p:blipFill>
        <p:spPr>
          <a:xfrm>
            <a:off x="0" y="-46037"/>
            <a:ext cx="9144000" cy="6904037"/>
          </a:xfrm>
          <a:prstGeom prst="rect">
            <a:avLst/>
          </a:prstGeom>
          <a:noFill/>
          <a:ln w="9525">
            <a:noFill/>
          </a:ln>
        </p:spPr>
      </p:pic>
      <p:pic>
        <p:nvPicPr>
          <p:cNvPr id="13315" name="图片 13314" descr="cc_gutt2"/>
          <p:cNvPicPr>
            <a:picLocks noChangeAspect="1"/>
          </p:cNvPicPr>
          <p:nvPr/>
        </p:nvPicPr>
        <p:blipFill>
          <a:blip r:embed="rId2"/>
          <a:stretch>
            <a:fillRect/>
          </a:stretch>
        </p:blipFill>
        <p:spPr>
          <a:xfrm>
            <a:off x="250825" y="3357563"/>
            <a:ext cx="2214563" cy="3313112"/>
          </a:xfrm>
          <a:prstGeom prst="rect">
            <a:avLst/>
          </a:prstGeom>
          <a:noFill/>
          <a:ln w="9525">
            <a:noFill/>
          </a:ln>
        </p:spPr>
      </p:pic>
      <p:sp>
        <p:nvSpPr>
          <p:cNvPr id="13316" name="文本框 13315"/>
          <p:cNvSpPr txBox="1"/>
          <p:nvPr/>
        </p:nvSpPr>
        <p:spPr>
          <a:xfrm>
            <a:off x="2051050" y="749300"/>
            <a:ext cx="184150" cy="579438"/>
          </a:xfrm>
          <a:prstGeom prst="rect">
            <a:avLst/>
          </a:prstGeom>
          <a:noFill/>
          <a:ln w="9525">
            <a:noFill/>
          </a:ln>
        </p:spPr>
        <p:txBody>
          <a:bodyPr wrap="none" anchor="t">
            <a:spAutoFit/>
          </a:bodyPr>
          <a:p>
            <a:endParaRPr sz="3200" b="1" dirty="0">
              <a:solidFill>
                <a:srgbClr val="FF0000"/>
              </a:solidFill>
              <a:latin typeface="Arial" panose="02080604020202020204" pitchFamily="34" charset="0"/>
              <a:ea typeface="宋体" panose="02010600030101010101" pitchFamily="2" charset="-122"/>
            </a:endParaRPr>
          </a:p>
        </p:txBody>
      </p:sp>
      <p:sp>
        <p:nvSpPr>
          <p:cNvPr id="13317" name="矩形 13316"/>
          <p:cNvSpPr/>
          <p:nvPr/>
        </p:nvSpPr>
        <p:spPr>
          <a:xfrm>
            <a:off x="2124075" y="2054225"/>
            <a:ext cx="6696075" cy="2654300"/>
          </a:xfrm>
          <a:prstGeom prst="rect">
            <a:avLst/>
          </a:prstGeom>
          <a:noFill/>
          <a:ln w="9525">
            <a:noFill/>
          </a:ln>
        </p:spPr>
        <p:txBody>
          <a:bodyPr anchor="ctr">
            <a:spAutoFit/>
          </a:bodyPr>
          <a:p>
            <a:r>
              <a:rPr lang="zh-CN" altLang="en-US" sz="2800" dirty="0">
                <a:latin typeface="Arial" panose="02080604020202020204" pitchFamily="34" charset="0"/>
                <a:ea typeface="宋体" panose="02010600030101010101" pitchFamily="2" charset="-122"/>
              </a:rPr>
              <a:t>复习导入，齐读课文再次对课文加深印象并让学生快速找出两次赛马的内容，并自学这两部分。</a:t>
            </a:r>
            <a:r>
              <a:rPr lang="zh-CN" altLang="en-US" sz="2800" b="1" dirty="0">
                <a:latin typeface="Arial" panose="02080604020202020204" pitchFamily="34" charset="0"/>
                <a:ea typeface="宋体" panose="02010600030101010101" pitchFamily="2" charset="-122"/>
                <a:hlinkClick r:id="rId3" action="ppaction://hlinksldjump"/>
              </a:rPr>
              <a:t>课件出示学习要求</a:t>
            </a:r>
            <a:r>
              <a:rPr lang="zh-CN" altLang="en-US" sz="2800" dirty="0">
                <a:latin typeface="Arial" panose="02080604020202020204" pitchFamily="34" charset="0"/>
                <a:ea typeface="宋体" panose="02010600030101010101" pitchFamily="2" charset="-122"/>
                <a:hlinkClick r:id="rId3" action="ppaction://hlinksldjump"/>
              </a:rPr>
              <a:t>，</a:t>
            </a:r>
            <a:r>
              <a:rPr lang="zh-CN" altLang="en-US" sz="2800" dirty="0">
                <a:latin typeface="Arial" panose="02080604020202020204" pitchFamily="34" charset="0"/>
                <a:ea typeface="宋体" panose="02010600030101010101" pitchFamily="2" charset="-122"/>
              </a:rPr>
              <a:t>让学生带着问题来学习课文，既调动了学生的主动性和积极性，又锻炼了学生的语言表达能力。</a:t>
            </a:r>
            <a:endParaRPr lang="zh-CN" altLang="en-US" sz="2800" dirty="0">
              <a:latin typeface="Arial" panose="02080604020202020204" pitchFamily="34" charset="0"/>
              <a:ea typeface="宋体" panose="02010600030101010101" pitchFamily="2" charset="-122"/>
            </a:endParaRPr>
          </a:p>
        </p:txBody>
      </p:sp>
      <p:sp>
        <p:nvSpPr>
          <p:cNvPr id="13318" name="文本框 13317"/>
          <p:cNvSpPr txBox="1"/>
          <p:nvPr/>
        </p:nvSpPr>
        <p:spPr>
          <a:xfrm>
            <a:off x="2051050" y="784225"/>
            <a:ext cx="6602413" cy="519113"/>
          </a:xfrm>
          <a:prstGeom prst="rect">
            <a:avLst/>
          </a:prstGeom>
          <a:noFill/>
          <a:ln w="9525">
            <a:noFill/>
          </a:ln>
        </p:spPr>
        <p:txBody>
          <a:bodyPr>
            <a:spAutoFit/>
          </a:bodyPr>
          <a:p>
            <a:r>
              <a:rPr lang="zh-CN" altLang="en-US" sz="2800" b="1" dirty="0">
                <a:solidFill>
                  <a:srgbClr val="FF0000"/>
                </a:solidFill>
                <a:latin typeface="Arial" panose="02080604020202020204" pitchFamily="34" charset="0"/>
                <a:ea typeface="宋体" panose="02010600030101010101" pitchFamily="2" charset="-122"/>
              </a:rPr>
              <a:t>一、读课文，自学两次赛马内容</a:t>
            </a:r>
            <a:endParaRPr lang="zh-CN" altLang="en-US" sz="2800" b="1" dirty="0">
              <a:solidFill>
                <a:srgbClr val="FF0000"/>
              </a:solidFill>
              <a:latin typeface="Arial" panose="02080604020202020204" pitchFamily="34" charset="0"/>
              <a:ea typeface="宋体" panose="02010600030101010101" pitchFamily="2" charset="-122"/>
            </a:endParaRPr>
          </a:p>
        </p:txBody>
      </p:sp>
      <p:pic>
        <p:nvPicPr>
          <p:cNvPr id="13319" name="图片 13318">
            <a:hlinkClick r:id="rId4" action="ppaction://hlinksldjump"/>
          </p:cNvPr>
          <p:cNvPicPr>
            <a:picLocks noChangeAspect="1"/>
          </p:cNvPicPr>
          <p:nvPr/>
        </p:nvPicPr>
        <p:blipFill>
          <a:blip r:embed="rId5"/>
          <a:stretch>
            <a:fillRect/>
          </a:stretch>
        </p:blipFill>
        <p:spPr>
          <a:xfrm>
            <a:off x="7667625" y="5876925"/>
            <a:ext cx="1009650" cy="619125"/>
          </a:xfrm>
          <a:prstGeom prst="rect">
            <a:avLst/>
          </a:prstGeom>
          <a:noFill/>
          <a:ln w="9525">
            <a:noFill/>
          </a:ln>
        </p:spPr>
      </p:pic>
    </p:spTree>
  </p:cSld>
  <p:clrMapOvr>
    <a:masterClrMapping/>
  </p:clrMapOvr>
  <p:transition spd="med">
    <p:cover dir="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6626" name="TextBox 3"/>
          <p:cNvSpPr txBox="1"/>
          <p:nvPr/>
        </p:nvSpPr>
        <p:spPr>
          <a:xfrm>
            <a:off x="214313" y="571500"/>
            <a:ext cx="8643937" cy="5830888"/>
          </a:xfrm>
          <a:prstGeom prst="rect">
            <a:avLst/>
          </a:prstGeom>
          <a:noFill/>
          <a:ln w="9525" cap="flat" cmpd="sng">
            <a:solidFill>
              <a:schemeClr val="tx1"/>
            </a:solidFill>
            <a:prstDash val="solid"/>
            <a:miter/>
            <a:headEnd type="none" w="med" len="med"/>
            <a:tailEnd type="none" w="med" len="med"/>
          </a:ln>
        </p:spPr>
        <p:txBody>
          <a:bodyPr>
            <a:spAutoFit/>
          </a:bodyPr>
          <a:p>
            <a:r>
              <a:rPr lang="zh-CN" altLang="en-US" sz="3600" dirty="0">
                <a:latin typeface="Calibri" pitchFamily="34" charset="0"/>
                <a:ea typeface="宋体" panose="02010600030101010101" pitchFamily="2" charset="-122"/>
                <a:hlinkClick r:id="rId1" action="ppaction://hlinksldjump"/>
              </a:rPr>
              <a:t>学习建议：</a:t>
            </a:r>
            <a:endParaRPr lang="zh-CN" altLang="en-US" sz="3600">
              <a:latin typeface="Calibri" pitchFamily="34" charset="0"/>
              <a:ea typeface="宋体" panose="02010600030101010101" pitchFamily="2" charset="-122"/>
            </a:endParaRPr>
          </a:p>
          <a:p>
            <a:endParaRPr lang="zh-CN" altLang="en-US" sz="3600">
              <a:latin typeface="Calibri" pitchFamily="34" charset="0"/>
              <a:ea typeface="宋体" panose="02010600030101010101" pitchFamily="2" charset="-122"/>
            </a:endParaRPr>
          </a:p>
          <a:p>
            <a:r>
              <a:rPr lang="en-US" altLang="zh-CN" sz="3200" dirty="0">
                <a:latin typeface="Calibri" pitchFamily="34" charset="0"/>
                <a:ea typeface="宋体" panose="02010600030101010101" pitchFamily="2" charset="-122"/>
              </a:rPr>
              <a:t>1</a:t>
            </a:r>
            <a:r>
              <a:rPr lang="zh-CN" altLang="en-US" sz="3200" dirty="0">
                <a:latin typeface="Calibri" pitchFamily="34" charset="0"/>
                <a:ea typeface="宋体" panose="02010600030101010101" pitchFamily="2" charset="-122"/>
              </a:rPr>
              <a:t>、大声朗读</a:t>
            </a:r>
            <a:r>
              <a:rPr lang="en-US" altLang="zh-CN" sz="3200" dirty="0">
                <a:latin typeface="Calibri" pitchFamily="34" charset="0"/>
                <a:ea typeface="宋体" panose="02010600030101010101" pitchFamily="2" charset="-122"/>
              </a:rPr>
              <a:t>1-2</a:t>
            </a:r>
            <a:r>
              <a:rPr lang="zh-CN" altLang="en-US" sz="3200" dirty="0">
                <a:latin typeface="Calibri" pitchFamily="34" charset="0"/>
                <a:ea typeface="宋体" panose="02010600030101010101" pitchFamily="2" charset="-122"/>
              </a:rPr>
              <a:t>自然段，</a:t>
            </a:r>
            <a:r>
              <a:rPr lang="en-US" altLang="zh-CN" sz="3200" dirty="0">
                <a:latin typeface="Calibri" pitchFamily="34" charset="0"/>
                <a:ea typeface="宋体" panose="02010600030101010101" pitchFamily="2" charset="-122"/>
              </a:rPr>
              <a:t>13-17</a:t>
            </a:r>
            <a:r>
              <a:rPr lang="zh-CN" altLang="en-US" sz="3200" dirty="0">
                <a:latin typeface="Calibri" pitchFamily="34" charset="0"/>
                <a:ea typeface="宋体" panose="02010600030101010101" pitchFamily="2" charset="-122"/>
              </a:rPr>
              <a:t>自然段。</a:t>
            </a:r>
            <a:endParaRPr lang="zh-CN" altLang="en-US" sz="3200">
              <a:latin typeface="Calibri" pitchFamily="34" charset="0"/>
              <a:ea typeface="宋体" panose="02010600030101010101" pitchFamily="2" charset="-122"/>
            </a:endParaRPr>
          </a:p>
          <a:p>
            <a:r>
              <a:rPr lang="en-US" altLang="zh-CN" sz="3200" dirty="0">
                <a:latin typeface="Calibri" pitchFamily="34" charset="0"/>
                <a:ea typeface="宋体" panose="02010600030101010101" pitchFamily="2" charset="-122"/>
              </a:rPr>
              <a:t>2</a:t>
            </a:r>
            <a:r>
              <a:rPr lang="zh-CN" altLang="en-US" sz="3200" dirty="0">
                <a:latin typeface="Calibri" pitchFamily="34" charset="0"/>
                <a:ea typeface="宋体" panose="02010600030101010101" pitchFamily="2" charset="-122"/>
              </a:rPr>
              <a:t>、按下面的句式，说一说田忌两次赛马的经过。</a:t>
            </a:r>
            <a:endParaRPr lang="zh-CN" altLang="en-US" sz="3200">
              <a:latin typeface="Calibri" pitchFamily="34" charset="0"/>
              <a:ea typeface="宋体" panose="02010600030101010101" pitchFamily="2" charset="-122"/>
            </a:endParaRPr>
          </a:p>
          <a:p>
            <a:endParaRPr lang="zh-CN" altLang="en-US" sz="800">
              <a:latin typeface="Calibri" pitchFamily="34" charset="0"/>
              <a:ea typeface="宋体" panose="02010600030101010101" pitchFamily="2" charset="-122"/>
            </a:endParaRPr>
          </a:p>
          <a:p>
            <a:r>
              <a:rPr lang="zh-CN" altLang="en-US" sz="3200" dirty="0">
                <a:latin typeface="Calibri" pitchFamily="34" charset="0"/>
                <a:ea typeface="宋体" panose="02010600030101010101" pitchFamily="2" charset="-122"/>
              </a:rPr>
              <a:t>第＿次赛马的时候，田忌先用</a:t>
            </a:r>
            <a:r>
              <a:rPr lang="en-US" altLang="zh-CN" sz="3200" dirty="0">
                <a:latin typeface="Calibri" pitchFamily="34" charset="0"/>
                <a:ea typeface="宋体" panose="02010600030101010101" pitchFamily="2" charset="-122"/>
              </a:rPr>
              <a:t>__________</a:t>
            </a:r>
            <a:r>
              <a:rPr lang="zh-CN" altLang="en-US" sz="3200" dirty="0">
                <a:latin typeface="Calibri" pitchFamily="34" charset="0"/>
                <a:ea typeface="宋体" panose="02010600030101010101" pitchFamily="2" charset="-122"/>
              </a:rPr>
              <a:t>对齐威王的</a:t>
            </a:r>
            <a:r>
              <a:rPr lang="en-US" altLang="zh-CN" sz="3200" dirty="0">
                <a:latin typeface="Calibri" pitchFamily="34" charset="0"/>
                <a:ea typeface="宋体" panose="02010600030101010101" pitchFamily="2" charset="-122"/>
              </a:rPr>
              <a:t>__________</a:t>
            </a:r>
            <a:r>
              <a:rPr lang="zh-CN" altLang="en-US" sz="3200" dirty="0">
                <a:latin typeface="Calibri" pitchFamily="34" charset="0"/>
                <a:ea typeface="宋体" panose="02010600030101010101" pitchFamily="2" charset="-122"/>
              </a:rPr>
              <a:t>，接着用</a:t>
            </a:r>
            <a:r>
              <a:rPr lang="en-US" altLang="zh-CN" sz="3200" dirty="0">
                <a:latin typeface="Calibri" pitchFamily="34" charset="0"/>
                <a:ea typeface="宋体" panose="02010600030101010101" pitchFamily="2" charset="-122"/>
              </a:rPr>
              <a:t>__________</a:t>
            </a:r>
            <a:r>
              <a:rPr lang="zh-CN" altLang="en-US" sz="3200" dirty="0">
                <a:latin typeface="Calibri" pitchFamily="34" charset="0"/>
                <a:ea typeface="宋体" panose="02010600030101010101" pitchFamily="2" charset="-122"/>
              </a:rPr>
              <a:t>对齐威王的</a:t>
            </a:r>
            <a:r>
              <a:rPr lang="en-US" altLang="zh-CN" sz="3200" dirty="0">
                <a:latin typeface="Calibri" pitchFamily="34" charset="0"/>
                <a:ea typeface="宋体" panose="02010600030101010101" pitchFamily="2" charset="-122"/>
              </a:rPr>
              <a:t>__________</a:t>
            </a:r>
            <a:r>
              <a:rPr lang="zh-CN" altLang="en-US" sz="3200" dirty="0">
                <a:latin typeface="Calibri" pitchFamily="34" charset="0"/>
                <a:ea typeface="宋体" panose="02010600030101010101" pitchFamily="2" charset="-122"/>
              </a:rPr>
              <a:t>，最后用</a:t>
            </a:r>
            <a:r>
              <a:rPr lang="en-US" altLang="zh-CN" sz="3200" dirty="0">
                <a:latin typeface="Calibri" pitchFamily="34" charset="0"/>
                <a:ea typeface="宋体" panose="02010600030101010101" pitchFamily="2" charset="-122"/>
              </a:rPr>
              <a:t>__________</a:t>
            </a:r>
            <a:r>
              <a:rPr lang="zh-CN" altLang="en-US" sz="3200" dirty="0">
                <a:latin typeface="Calibri" pitchFamily="34" charset="0"/>
                <a:ea typeface="宋体" panose="02010600030101010101" pitchFamily="2" charset="-122"/>
              </a:rPr>
              <a:t>对齐威王的</a:t>
            </a:r>
            <a:r>
              <a:rPr lang="en-US" altLang="zh-CN" sz="3200" dirty="0">
                <a:latin typeface="Calibri" pitchFamily="34" charset="0"/>
                <a:ea typeface="宋体" panose="02010600030101010101" pitchFamily="2" charset="-122"/>
              </a:rPr>
              <a:t>__________</a:t>
            </a:r>
            <a:r>
              <a:rPr lang="zh-CN" altLang="en-US" sz="3200" dirty="0">
                <a:latin typeface="Calibri" pitchFamily="34" charset="0"/>
                <a:ea typeface="宋体" panose="02010600030101010101" pitchFamily="2" charset="-122"/>
              </a:rPr>
              <a:t>。由于</a:t>
            </a:r>
            <a:r>
              <a:rPr lang="en-US" altLang="zh-CN" sz="3200" dirty="0">
                <a:latin typeface="Calibri" pitchFamily="34" charset="0"/>
                <a:ea typeface="宋体" panose="02010600030101010101" pitchFamily="2" charset="-122"/>
              </a:rPr>
              <a:t>__________</a:t>
            </a:r>
            <a:r>
              <a:rPr lang="zh-CN" altLang="en-US" sz="3200" dirty="0">
                <a:latin typeface="Calibri" pitchFamily="34" charset="0"/>
                <a:ea typeface="宋体" panose="02010600030101010101" pitchFamily="2" charset="-122"/>
              </a:rPr>
              <a:t>，所以田忌</a:t>
            </a:r>
            <a:r>
              <a:rPr lang="en-US" altLang="zh-CN" sz="3200" dirty="0">
                <a:latin typeface="Calibri" pitchFamily="34" charset="0"/>
                <a:ea typeface="宋体" panose="02010600030101010101" pitchFamily="2" charset="-122"/>
              </a:rPr>
              <a:t>__________</a:t>
            </a:r>
            <a:r>
              <a:rPr lang="zh-CN" altLang="en-US" sz="3200" dirty="0">
                <a:latin typeface="Calibri" pitchFamily="34" charset="0"/>
                <a:ea typeface="宋体" panose="02010600030101010101" pitchFamily="2" charset="-122"/>
              </a:rPr>
              <a:t>。</a:t>
            </a:r>
            <a:endParaRPr lang="zh-CN" altLang="en-US" sz="3200">
              <a:latin typeface="Calibri" pitchFamily="34" charset="0"/>
              <a:ea typeface="宋体" panose="02010600030101010101" pitchFamily="2" charset="-122"/>
            </a:endParaRPr>
          </a:p>
          <a:p>
            <a:endParaRPr lang="zh-CN" altLang="en-US" sz="800">
              <a:latin typeface="Calibri" pitchFamily="34" charset="0"/>
              <a:ea typeface="宋体" panose="02010600030101010101" pitchFamily="2" charset="-122"/>
            </a:endParaRPr>
          </a:p>
          <a:p>
            <a:r>
              <a:rPr lang="en-US" altLang="zh-CN" sz="3200" dirty="0">
                <a:latin typeface="Calibri" pitchFamily="34" charset="0"/>
                <a:ea typeface="宋体" panose="02010600030101010101" pitchFamily="2" charset="-122"/>
              </a:rPr>
              <a:t>3</a:t>
            </a:r>
            <a:r>
              <a:rPr lang="zh-CN" altLang="en-US" sz="3200" dirty="0">
                <a:latin typeface="Calibri" pitchFamily="34" charset="0"/>
                <a:ea typeface="宋体" panose="02010600030101010101" pitchFamily="2" charset="-122"/>
              </a:rPr>
              <a:t>、选一人说，另选一人用纸马演示两次比赛过程。</a:t>
            </a:r>
            <a:endParaRPr lang="zh-CN" altLang="en-US" sz="3200" dirty="0">
              <a:latin typeface="Calibri" pitchFamily="34" charset="0"/>
              <a:ea typeface="宋体" panose="02010600030101010101" pitchFamily="2" charset="-122"/>
            </a:endParaRPr>
          </a:p>
        </p:txBody>
      </p:sp>
    </p:spTree>
  </p:cSld>
  <p:clrMapOvr>
    <a:masterClrMapping/>
  </p:clrMapOvr>
  <p:transition spd="med">
    <p:cover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4338" name="图片 14337" descr="12"/>
          <p:cNvPicPr>
            <a:picLocks noChangeAspect="1"/>
          </p:cNvPicPr>
          <p:nvPr/>
        </p:nvPicPr>
        <p:blipFill>
          <a:blip r:embed="rId1"/>
          <a:stretch>
            <a:fillRect/>
          </a:stretch>
        </p:blipFill>
        <p:spPr>
          <a:xfrm>
            <a:off x="0" y="-100012"/>
            <a:ext cx="9144000" cy="6958012"/>
          </a:xfrm>
          <a:prstGeom prst="rect">
            <a:avLst/>
          </a:prstGeom>
          <a:noFill/>
          <a:ln w="9525">
            <a:noFill/>
          </a:ln>
        </p:spPr>
      </p:pic>
      <p:pic>
        <p:nvPicPr>
          <p:cNvPr id="14339" name="图片 14338" descr="52_186896"/>
          <p:cNvPicPr>
            <a:picLocks noChangeAspect="1"/>
          </p:cNvPicPr>
          <p:nvPr/>
        </p:nvPicPr>
        <p:blipFill>
          <a:blip r:embed="rId2"/>
          <a:stretch>
            <a:fillRect/>
          </a:stretch>
        </p:blipFill>
        <p:spPr>
          <a:xfrm rot="5400000">
            <a:off x="5094288" y="2474913"/>
            <a:ext cx="1439862" cy="6659562"/>
          </a:xfrm>
          <a:prstGeom prst="rect">
            <a:avLst/>
          </a:prstGeom>
          <a:noFill/>
          <a:ln w="9525">
            <a:noFill/>
          </a:ln>
        </p:spPr>
      </p:pic>
      <p:sp>
        <p:nvSpPr>
          <p:cNvPr id="14340" name="矩形 14339"/>
          <p:cNvSpPr/>
          <p:nvPr/>
        </p:nvSpPr>
        <p:spPr>
          <a:xfrm>
            <a:off x="1371600" y="549275"/>
            <a:ext cx="6715125" cy="579438"/>
          </a:xfrm>
          <a:prstGeom prst="rect">
            <a:avLst/>
          </a:prstGeom>
          <a:noFill/>
          <a:ln w="9525">
            <a:noFill/>
          </a:ln>
        </p:spPr>
        <p:txBody>
          <a:bodyPr wrap="none" anchor="ctr">
            <a:spAutoFit/>
          </a:bodyPr>
          <a:p>
            <a:pPr algn="r"/>
            <a:r>
              <a:rPr lang="zh-CN" altLang="en-US" sz="3200" b="1" dirty="0">
                <a:solidFill>
                  <a:srgbClr val="FF0000"/>
                </a:solidFill>
                <a:latin typeface="Arial" panose="02080604020202020204" pitchFamily="34" charset="0"/>
                <a:ea typeface="宋体" panose="02010600030101010101" pitchFamily="2" charset="-122"/>
              </a:rPr>
              <a:t>二、</a:t>
            </a:r>
            <a:r>
              <a:rPr lang="zh-CN" altLang="en-US" sz="2800" b="1" dirty="0">
                <a:solidFill>
                  <a:srgbClr val="FF0000"/>
                </a:solidFill>
                <a:latin typeface="Arial" panose="02080604020202020204" pitchFamily="34" charset="0"/>
                <a:ea typeface="宋体" panose="02010600030101010101" pitchFamily="2" charset="-122"/>
              </a:rPr>
              <a:t>出示两次对阵图，动手操作引发思考</a:t>
            </a:r>
            <a:endParaRPr lang="zh-CN" altLang="en-US" sz="3200" b="1" dirty="0">
              <a:solidFill>
                <a:srgbClr val="FF0000"/>
              </a:solidFill>
              <a:latin typeface="Arial" panose="02080604020202020204" pitchFamily="34" charset="0"/>
              <a:ea typeface="宋体" panose="02010600030101010101" pitchFamily="2" charset="-122"/>
            </a:endParaRPr>
          </a:p>
        </p:txBody>
      </p:sp>
      <p:sp>
        <p:nvSpPr>
          <p:cNvPr id="14341" name="矩形 14340"/>
          <p:cNvSpPr/>
          <p:nvPr/>
        </p:nvSpPr>
        <p:spPr>
          <a:xfrm>
            <a:off x="1116013" y="1844675"/>
            <a:ext cx="7632700" cy="3935413"/>
          </a:xfrm>
          <a:prstGeom prst="rect">
            <a:avLst/>
          </a:prstGeom>
          <a:noFill/>
          <a:ln w="9525">
            <a:noFill/>
          </a:ln>
        </p:spPr>
        <p:txBody>
          <a:bodyPr anchor="ctr">
            <a:spAutoFit/>
          </a:bodyPr>
          <a:p>
            <a:r>
              <a:rPr lang="zh-CN" altLang="en-US" sz="2800" b="1" dirty="0">
                <a:latin typeface="Arial" panose="02080604020202020204" pitchFamily="34" charset="0"/>
                <a:ea typeface="宋体" panose="02010600030101010101" pitchFamily="2" charset="-122"/>
                <a:hlinkClick r:id="rId3" action="ppaction://hlinksldjump"/>
              </a:rPr>
              <a:t>课件出示两次比赛的对阵图</a:t>
            </a:r>
            <a:r>
              <a:rPr lang="zh-CN" altLang="en-US" sz="2800" dirty="0">
                <a:latin typeface="Arial" panose="02080604020202020204" pitchFamily="34" charset="0"/>
                <a:ea typeface="宋体" panose="02010600030101010101" pitchFamily="2" charset="-122"/>
              </a:rPr>
              <a:t>，让学生分析田忌是转败为胜的原因（掉换马的出场顺序），接着让学生动手操作其他掉换顺序的方法，这一设计可以给学生广阔的思维空间，通过摆、推敲、比较、联系等方法，训练学生的思维能力。通过实验证明，孙膑安排的这个顺序不是乱调的。得出结论孙膑想出的这种出场顺序是田忌能赢得唯一办法，表现孙膑的善于思考，感受孙膑的智慧。</a:t>
            </a:r>
            <a:endParaRPr lang="zh-CN" altLang="en-US" sz="2800" dirty="0">
              <a:latin typeface="Arial" panose="02080604020202020204" pitchFamily="34" charset="0"/>
              <a:ea typeface="宋体" panose="02010600030101010101" pitchFamily="2" charset="-122"/>
            </a:endParaRPr>
          </a:p>
        </p:txBody>
      </p:sp>
      <p:pic>
        <p:nvPicPr>
          <p:cNvPr id="14342" name="图片 14341" descr="200510214430446"/>
          <p:cNvPicPr>
            <a:picLocks noChangeAspect="1"/>
          </p:cNvPicPr>
          <p:nvPr/>
        </p:nvPicPr>
        <p:blipFill>
          <a:blip r:embed="rId4"/>
          <a:stretch>
            <a:fillRect/>
          </a:stretch>
        </p:blipFill>
        <p:spPr>
          <a:xfrm>
            <a:off x="-468312" y="-315912"/>
            <a:ext cx="2305050" cy="2647950"/>
          </a:xfrm>
          <a:prstGeom prst="rect">
            <a:avLst/>
          </a:prstGeom>
          <a:noFill/>
          <a:ln w="9525">
            <a:noFill/>
          </a:ln>
        </p:spPr>
      </p:pic>
      <p:pic>
        <p:nvPicPr>
          <p:cNvPr id="14347" name="图片 14346">
            <a:hlinkClick r:id="rId5" action="ppaction://hlinksldjump"/>
          </p:cNvPr>
          <p:cNvPicPr>
            <a:picLocks noChangeAspect="1"/>
          </p:cNvPicPr>
          <p:nvPr/>
        </p:nvPicPr>
        <p:blipFill>
          <a:blip r:embed="rId6"/>
          <a:stretch>
            <a:fillRect/>
          </a:stretch>
        </p:blipFill>
        <p:spPr>
          <a:xfrm>
            <a:off x="7524750" y="5661025"/>
            <a:ext cx="1009650" cy="619125"/>
          </a:xfrm>
          <a:prstGeom prst="rect">
            <a:avLst/>
          </a:prstGeom>
          <a:noFill/>
          <a:ln w="9525">
            <a:noFill/>
          </a:ln>
        </p:spPr>
      </p:pic>
    </p:spTree>
  </p:cSld>
  <p:clrMapOvr>
    <a:masterClrMapping/>
  </p:clrMapOvr>
  <p:transition spd="med">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标题 27649"/>
          <p:cNvSpPr>
            <a:spLocks noGrp="1"/>
          </p:cNvSpPr>
          <p:nvPr>
            <p:ph type="title"/>
          </p:nvPr>
        </p:nvSpPr>
        <p:spPr>
          <a:ln/>
        </p:spPr>
        <p:txBody>
          <a:bodyPr anchor="ctr"/>
          <a:p>
            <a:endParaRPr dirty="0"/>
          </a:p>
        </p:txBody>
      </p:sp>
      <p:sp>
        <p:nvSpPr>
          <p:cNvPr id="27651" name="文本占位符 27650"/>
          <p:cNvSpPr>
            <a:spLocks noGrp="1"/>
          </p:cNvSpPr>
          <p:nvPr>
            <p:ph type="body" idx="1"/>
          </p:nvPr>
        </p:nvSpPr>
        <p:spPr>
          <a:ln/>
        </p:spPr>
        <p:txBody>
          <a:bodyPr/>
          <a:p>
            <a:endParaRPr dirty="0"/>
          </a:p>
        </p:txBody>
      </p:sp>
      <p:pic>
        <p:nvPicPr>
          <p:cNvPr id="27652" name="图片 27651" descr="第一次"/>
          <p:cNvPicPr>
            <a:picLocks noChangeAspect="1"/>
          </p:cNvPicPr>
          <p:nvPr/>
        </p:nvPicPr>
        <p:blipFill>
          <a:blip r:embed="rId1"/>
          <a:stretch>
            <a:fillRect/>
          </a:stretch>
        </p:blipFill>
        <p:spPr>
          <a:xfrm>
            <a:off x="0" y="14288"/>
            <a:ext cx="9144000" cy="6843712"/>
          </a:xfrm>
          <a:prstGeom prst="rect">
            <a:avLst/>
          </a:prstGeom>
          <a:noFill/>
          <a:ln w="9525">
            <a:noFill/>
          </a:ln>
        </p:spPr>
      </p:pic>
    </p:spTree>
  </p:cSld>
  <p:clrMapOvr>
    <a:masterClrMapping/>
  </p:clrMapOvr>
  <p:transition spd="med">
    <p:cover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标题 28673"/>
          <p:cNvSpPr>
            <a:spLocks noGrp="1"/>
          </p:cNvSpPr>
          <p:nvPr>
            <p:ph type="title"/>
          </p:nvPr>
        </p:nvSpPr>
        <p:spPr>
          <a:ln/>
        </p:spPr>
        <p:txBody>
          <a:bodyPr anchor="ctr"/>
          <a:p>
            <a:endParaRPr dirty="0"/>
          </a:p>
        </p:txBody>
      </p:sp>
      <p:sp>
        <p:nvSpPr>
          <p:cNvPr id="28675" name="文本占位符 28674"/>
          <p:cNvSpPr>
            <a:spLocks noGrp="1"/>
          </p:cNvSpPr>
          <p:nvPr>
            <p:ph type="body" idx="1"/>
          </p:nvPr>
        </p:nvSpPr>
        <p:spPr>
          <a:ln/>
        </p:spPr>
        <p:txBody>
          <a:bodyPr/>
          <a:p>
            <a:endParaRPr dirty="0"/>
          </a:p>
        </p:txBody>
      </p:sp>
      <p:pic>
        <p:nvPicPr>
          <p:cNvPr id="28676" name="图片 28675" descr="第二次">
            <a:hlinkClick r:id="rId1" action="ppaction://hlinksldjump"/>
          </p:cNvPr>
          <p:cNvPicPr>
            <a:picLocks noChangeAspect="1"/>
          </p:cNvPicPr>
          <p:nvPr/>
        </p:nvPicPr>
        <p:blipFill>
          <a:blip r:embed="rId2"/>
          <a:stretch>
            <a:fillRect/>
          </a:stretch>
        </p:blipFill>
        <p:spPr>
          <a:xfrm>
            <a:off x="0" y="0"/>
            <a:ext cx="9144000" cy="6858000"/>
          </a:xfrm>
          <a:prstGeom prst="rect">
            <a:avLst/>
          </a:prstGeom>
          <a:noFill/>
          <a:ln w="9525">
            <a:noFill/>
          </a:ln>
        </p:spPr>
      </p:pic>
    </p:spTree>
  </p:cSld>
  <p:clrMapOvr>
    <a:masterClrMapping/>
  </p:clrMapOvr>
  <p:transition spd="med">
    <p:cover dir="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rotWithShape="0">
          <a:blip r:embed="rId1"/>
          <a:stretch>
            <a:fillRect/>
          </a:stretch>
        </a:blipFill>
        <a:effectLst/>
      </p:bgPr>
    </p:bg>
    <p:spTree>
      <p:nvGrpSpPr>
        <p:cNvPr id="1" name=""/>
        <p:cNvGrpSpPr/>
        <p:nvPr/>
      </p:nvGrpSpPr>
      <p:grpSpPr/>
      <p:sp>
        <p:nvSpPr>
          <p:cNvPr id="16387" name="矩形 16386"/>
          <p:cNvSpPr/>
          <p:nvPr/>
        </p:nvSpPr>
        <p:spPr>
          <a:xfrm>
            <a:off x="1331913" y="1484313"/>
            <a:ext cx="6913562" cy="4108450"/>
          </a:xfrm>
          <a:prstGeom prst="rect">
            <a:avLst/>
          </a:prstGeom>
          <a:noFill/>
          <a:ln w="9525">
            <a:noFill/>
          </a:ln>
        </p:spPr>
        <p:txBody>
          <a:bodyPr anchor="ctr">
            <a:spAutoFit/>
          </a:bodyPr>
          <a:p>
            <a:r>
              <a:rPr lang="zh-CN" altLang="en-US" dirty="0">
                <a:latin typeface="Arial" panose="02080604020202020204" pitchFamily="34" charset="0"/>
                <a:ea typeface="宋体" panose="02010600030101010101" pitchFamily="2" charset="-122"/>
              </a:rPr>
              <a:t>学习课文的第二部分，围绕重点，研读探究，分析孙膑为什么能想出这样的好办法。</a:t>
            </a:r>
            <a:endParaRPr lang="zh-CN" altLang="en-US" dirty="0">
              <a:latin typeface="Arial" panose="02080604020202020204" pitchFamily="34" charset="0"/>
              <a:ea typeface="宋体" panose="02010600030101010101" pitchFamily="2" charset="-122"/>
            </a:endParaRPr>
          </a:p>
          <a:p>
            <a:r>
              <a:rPr lang="zh-CN" altLang="en-US" dirty="0">
                <a:latin typeface="Arial" panose="02080604020202020204" pitchFamily="34" charset="0"/>
                <a:ea typeface="宋体" panose="02010600030101010101" pitchFamily="2" charset="-122"/>
              </a:rPr>
              <a:t>首先</a:t>
            </a:r>
            <a:r>
              <a:rPr lang="zh-CN" altLang="en-US" b="1" dirty="0">
                <a:latin typeface="Arial" panose="02080604020202020204" pitchFamily="34" charset="0"/>
                <a:ea typeface="宋体" panose="02010600030101010101" pitchFamily="2" charset="-122"/>
                <a:hlinkClick r:id="rId2" action="ppaction://hlinksldjump"/>
              </a:rPr>
              <a:t>课件出示学习提示</a:t>
            </a:r>
            <a:r>
              <a:rPr lang="zh-CN" altLang="en-US" dirty="0">
                <a:latin typeface="Arial" panose="02080604020202020204" pitchFamily="34" charset="0"/>
                <a:ea typeface="宋体" panose="02010600030101010101" pitchFamily="2" charset="-122"/>
              </a:rPr>
              <a:t>，进行小组合作学习，接着进行小组汇报孙膑想出这样的好主意的原因，弄清孙膑能想出好办法主要得益于他能认真观察、仔细分析，让学生在文中找出有关句子，并体会“齐威王的马比你的马快不了多少呀”这句话，通过马速排行理解“快不了多少”是第二次比赛胜利的</a:t>
            </a:r>
            <a:r>
              <a:rPr lang="zh-CN" altLang="en-US" b="1" dirty="0">
                <a:latin typeface="Arial" panose="02080604020202020204" pitchFamily="34" charset="0"/>
                <a:ea typeface="宋体" panose="02010600030101010101" pitchFamily="2" charset="-122"/>
              </a:rPr>
              <a:t>关键</a:t>
            </a:r>
            <a:r>
              <a:rPr lang="zh-CN" altLang="en-US" dirty="0">
                <a:latin typeface="Arial" panose="02080604020202020204" pitchFamily="34" charset="0"/>
                <a:ea typeface="宋体" panose="02010600030101010101" pitchFamily="2" charset="-122"/>
              </a:rPr>
              <a:t>。通过这一设计我想能达到两个目的，一是突破了课文的难点，二是使学生懂得，只有仔细观察，才能想出正确的方法。</a:t>
            </a:r>
            <a:endParaRPr lang="zh-CN" altLang="en-US" dirty="0">
              <a:latin typeface="Arial" panose="02080604020202020204" pitchFamily="34" charset="0"/>
              <a:ea typeface="宋体" panose="02010600030101010101" pitchFamily="2" charset="-122"/>
            </a:endParaRPr>
          </a:p>
        </p:txBody>
      </p:sp>
      <p:sp>
        <p:nvSpPr>
          <p:cNvPr id="16388" name="标题 16387"/>
          <p:cNvSpPr>
            <a:spLocks noGrp="1" noRot="1"/>
          </p:cNvSpPr>
          <p:nvPr>
            <p:ph type="title"/>
          </p:nvPr>
        </p:nvSpPr>
        <p:spPr>
          <a:xfrm>
            <a:off x="1476375" y="0"/>
            <a:ext cx="6688138" cy="1219200"/>
          </a:xfrm>
          <a:ln/>
        </p:spPr>
        <p:txBody>
          <a:bodyPr vert="horz" wrap="square" lIns="91440" tIns="45720" rIns="91440" bIns="45720" anchor="ctr"/>
          <a:p>
            <a:r>
              <a:rPr lang="en-US" altLang="zh-CN" b="1" dirty="0">
                <a:solidFill>
                  <a:srgbClr val="FF0000"/>
                </a:solidFill>
                <a:effectLst/>
              </a:rPr>
              <a:t>(</a:t>
            </a:r>
            <a:r>
              <a:rPr lang="zh-CN" altLang="en-US" b="1" dirty="0">
                <a:solidFill>
                  <a:srgbClr val="FF0000"/>
                </a:solidFill>
                <a:effectLst/>
              </a:rPr>
              <a:t>三</a:t>
            </a:r>
            <a:r>
              <a:rPr lang="en-US" altLang="zh-CN" b="1" dirty="0">
                <a:solidFill>
                  <a:srgbClr val="FF0000"/>
                </a:solidFill>
                <a:effectLst/>
              </a:rPr>
              <a:t>)</a:t>
            </a:r>
            <a:r>
              <a:rPr lang="zh-CN" altLang="en-US" b="1" dirty="0">
                <a:solidFill>
                  <a:srgbClr val="FF0000"/>
                </a:solidFill>
                <a:effectLst/>
              </a:rPr>
              <a:t>合作探究，学习孙膑献计</a:t>
            </a:r>
            <a:endParaRPr lang="zh-CN" altLang="en-US" b="1" dirty="0">
              <a:solidFill>
                <a:srgbClr val="FF0000"/>
              </a:solidFill>
              <a:effectLst/>
            </a:endParaRPr>
          </a:p>
        </p:txBody>
      </p:sp>
      <p:pic>
        <p:nvPicPr>
          <p:cNvPr id="16391" name="图片 16390">
            <a:hlinkClick r:id="rId3" action="ppaction://hlinksldjump"/>
          </p:cNvPr>
          <p:cNvPicPr>
            <a:picLocks noChangeAspect="1"/>
          </p:cNvPicPr>
          <p:nvPr/>
        </p:nvPicPr>
        <p:blipFill>
          <a:blip r:embed="rId4"/>
          <a:stretch>
            <a:fillRect/>
          </a:stretch>
        </p:blipFill>
        <p:spPr>
          <a:xfrm>
            <a:off x="7451725" y="5661025"/>
            <a:ext cx="1019175" cy="638175"/>
          </a:xfrm>
          <a:prstGeom prst="rect">
            <a:avLst/>
          </a:prstGeom>
          <a:noFill/>
          <a:ln w="9525">
            <a:noFill/>
          </a:ln>
        </p:spPr>
      </p:pic>
    </p:spTree>
  </p:cSld>
  <p:clrMapOvr>
    <a:masterClrMapping/>
  </p:clrMapOvr>
  <p:transition spd="med">
    <p:cover dir="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0723" name="文本占位符 30722"/>
          <p:cNvSpPr>
            <a:spLocks noGrp="1"/>
          </p:cNvSpPr>
          <p:nvPr>
            <p:ph type="body" idx="1"/>
          </p:nvPr>
        </p:nvSpPr>
        <p:spPr>
          <a:xfrm>
            <a:off x="755650" y="1268413"/>
            <a:ext cx="7704138" cy="4681537"/>
          </a:xfrm>
          <a:ln/>
        </p:spPr>
        <p:txBody>
          <a:bodyPr/>
          <a:p>
            <a:r>
              <a:rPr lang="zh-CN" altLang="en-US" sz="4000" dirty="0">
                <a:hlinkClick r:id="rId1" action="ppaction://hlinksldjump"/>
              </a:rPr>
              <a:t>学习建议：</a:t>
            </a:r>
            <a:endParaRPr lang="zh-CN" altLang="en-US" sz="4000" dirty="0"/>
          </a:p>
          <a:p>
            <a:r>
              <a:rPr lang="en-US" altLang="zh-CN" sz="4000" dirty="0"/>
              <a:t>1</a:t>
            </a:r>
            <a:r>
              <a:rPr lang="zh-CN" altLang="en-US" sz="4000" dirty="0"/>
              <a:t>、第一次赛马后，三个人有什么不同表现？</a:t>
            </a:r>
            <a:endParaRPr lang="zh-CN" altLang="en-US" sz="4000" dirty="0"/>
          </a:p>
          <a:p>
            <a:r>
              <a:rPr lang="en-US" altLang="zh-CN" sz="4000" dirty="0"/>
              <a:t>2</a:t>
            </a:r>
            <a:r>
              <a:rPr lang="zh-CN" altLang="en-US" sz="4000" dirty="0"/>
              <a:t>、为什么孙膑能想出这个好主意呢？在文中找一找有关句子，划出来，想一想。</a:t>
            </a:r>
            <a:endParaRPr lang="zh-CN" altLang="en-US" sz="4000" dirty="0"/>
          </a:p>
        </p:txBody>
      </p:sp>
    </p:spTree>
  </p:cSld>
  <p:clrMapOvr>
    <a:masterClrMapping/>
  </p:clrMapOvr>
  <p:transition spd="med">
    <p:cover dir="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rotWithShape="0">
          <a:blip r:embed="rId1"/>
          <a:stretch>
            <a:fillRect/>
          </a:stretch>
        </a:blipFill>
        <a:effectLst/>
      </p:bgPr>
    </p:bg>
    <p:spTree>
      <p:nvGrpSpPr>
        <p:cNvPr id="1" name=""/>
        <p:cNvGrpSpPr/>
        <p:nvPr/>
      </p:nvGrpSpPr>
      <p:grpSpPr/>
      <p:sp>
        <p:nvSpPr>
          <p:cNvPr id="29699" name="文本占位符 29698"/>
          <p:cNvSpPr>
            <a:spLocks noGrp="1"/>
          </p:cNvSpPr>
          <p:nvPr>
            <p:ph type="body" idx="1"/>
          </p:nvPr>
        </p:nvSpPr>
        <p:spPr>
          <a:xfrm>
            <a:off x="179388" y="260350"/>
            <a:ext cx="8964612" cy="6381750"/>
          </a:xfrm>
          <a:ln/>
        </p:spPr>
        <p:txBody>
          <a:bodyPr/>
          <a:p>
            <a:r>
              <a:rPr lang="zh-CN" altLang="en-US" sz="2800" dirty="0">
                <a:effectLst/>
              </a:rPr>
              <a:t>接着让学生汇报田忌和齐威王为什么没有想出这样的好主意？引导学生抓重点词去理解人物的心理。</a:t>
            </a:r>
            <a:endParaRPr lang="zh-CN" altLang="en-US" sz="2800" dirty="0">
              <a:effectLst/>
            </a:endParaRPr>
          </a:p>
          <a:p>
            <a:r>
              <a:rPr lang="zh-CN" altLang="en-US" sz="2800" dirty="0">
                <a:effectLst/>
              </a:rPr>
              <a:t>两次赛马中间的</a:t>
            </a:r>
            <a:r>
              <a:rPr lang="zh-CN" altLang="en-US" sz="2800" b="1" dirty="0">
                <a:effectLst/>
              </a:rPr>
              <a:t>对话部分</a:t>
            </a:r>
            <a:r>
              <a:rPr lang="zh-CN" altLang="en-US" sz="2800" dirty="0">
                <a:effectLst/>
              </a:rPr>
              <a:t>是教学的重点。田忌、孙膑、齐威王不同的神态、表情、语气激发了学生朗读的兴趣。对于这样对话多的段落，我让学生充分朗读，学生在充分感悟文本的基础上平等对话，以读悟情，在感悟语言中积累语言，陶冶情操，让学生通过人物的神态、语言来感悟人物的情感及性格特点，使学生受到情感的熏陶，感受孙膑的足智多谋。</a:t>
            </a:r>
            <a:endParaRPr lang="zh-CN" altLang="en-US" sz="2800" dirty="0">
              <a:effectLst/>
            </a:endParaRPr>
          </a:p>
          <a:p>
            <a:r>
              <a:rPr lang="zh-CN" altLang="en-US" sz="2800" dirty="0">
                <a:effectLst/>
              </a:rPr>
              <a:t>最后让学生</a:t>
            </a:r>
            <a:r>
              <a:rPr lang="zh-CN" altLang="en-US" sz="2800" b="1" dirty="0">
                <a:effectLst/>
              </a:rPr>
              <a:t>分角色朗读</a:t>
            </a:r>
            <a:r>
              <a:rPr lang="zh-CN" altLang="en-US" sz="2800" dirty="0">
                <a:effectLst/>
              </a:rPr>
              <a:t>课文，加深对文章的理解。这一设计我想引导学生通过朗读进一步领会这段的内容和人物的想法，并且培养学生的朗读能力。</a:t>
            </a:r>
            <a:endParaRPr lang="zh-CN" altLang="en-US" sz="2800" dirty="0">
              <a:effectLst/>
            </a:endParaRPr>
          </a:p>
          <a:p>
            <a:endParaRPr lang="zh-CN" altLang="en-US" sz="2800" dirty="0"/>
          </a:p>
        </p:txBody>
      </p:sp>
    </p:spTree>
  </p:cSld>
  <p:clrMapOvr>
    <a:masterClrMapping/>
  </p:clrMapOvr>
  <p:transition spd="med">
    <p:cover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7410" name="图片 17409" descr="151"/>
          <p:cNvPicPr>
            <a:picLocks noChangeAspect="1"/>
          </p:cNvPicPr>
          <p:nvPr/>
        </p:nvPicPr>
        <p:blipFill>
          <a:blip r:embed="rId1"/>
          <a:stretch>
            <a:fillRect/>
          </a:stretch>
        </p:blipFill>
        <p:spPr>
          <a:xfrm>
            <a:off x="0" y="-387350"/>
            <a:ext cx="9144000" cy="7245350"/>
          </a:xfrm>
          <a:prstGeom prst="rect">
            <a:avLst/>
          </a:prstGeom>
          <a:noFill/>
          <a:ln w="9525">
            <a:noFill/>
          </a:ln>
        </p:spPr>
      </p:pic>
      <p:pic>
        <p:nvPicPr>
          <p:cNvPr id="17411" name="图片 17410" descr="timkarr"/>
          <p:cNvPicPr>
            <a:picLocks noChangeAspect="1"/>
          </p:cNvPicPr>
          <p:nvPr/>
        </p:nvPicPr>
        <p:blipFill>
          <a:blip r:embed="rId2"/>
          <a:stretch>
            <a:fillRect/>
          </a:stretch>
        </p:blipFill>
        <p:spPr>
          <a:xfrm>
            <a:off x="6588125" y="4652963"/>
            <a:ext cx="2843213" cy="2728912"/>
          </a:xfrm>
          <a:prstGeom prst="rect">
            <a:avLst/>
          </a:prstGeom>
          <a:noFill/>
          <a:ln w="9525">
            <a:noFill/>
          </a:ln>
        </p:spPr>
      </p:pic>
      <p:sp>
        <p:nvSpPr>
          <p:cNvPr id="17412" name="矩形 17411"/>
          <p:cNvSpPr/>
          <p:nvPr/>
        </p:nvSpPr>
        <p:spPr>
          <a:xfrm>
            <a:off x="2771775" y="469900"/>
            <a:ext cx="3529013" cy="366713"/>
          </a:xfrm>
          <a:prstGeom prst="rect">
            <a:avLst/>
          </a:prstGeom>
          <a:noFill/>
          <a:ln w="9525">
            <a:noFill/>
          </a:ln>
        </p:spPr>
        <p:txBody>
          <a:bodyPr anchor="ctr">
            <a:spAutoFit/>
          </a:bodyPr>
          <a:p>
            <a:pPr algn="ctr"/>
            <a:endParaRPr sz="1800" dirty="0">
              <a:latin typeface="Arial" panose="02080604020202020204" pitchFamily="34" charset="0"/>
              <a:ea typeface="Dotum" panose="020B0600000101010101" pitchFamily="34" charset="-127"/>
            </a:endParaRPr>
          </a:p>
        </p:txBody>
      </p:sp>
      <p:sp>
        <p:nvSpPr>
          <p:cNvPr id="17413" name="矩形 17412"/>
          <p:cNvSpPr/>
          <p:nvPr/>
        </p:nvSpPr>
        <p:spPr>
          <a:xfrm>
            <a:off x="1187450" y="1268413"/>
            <a:ext cx="6264275" cy="2647950"/>
          </a:xfrm>
          <a:prstGeom prst="rect">
            <a:avLst/>
          </a:prstGeom>
          <a:noFill/>
          <a:ln w="9525">
            <a:noFill/>
          </a:ln>
        </p:spPr>
        <p:txBody>
          <a:bodyPr anchor="ctr">
            <a:spAutoFit/>
          </a:bodyPr>
          <a:p>
            <a:pPr algn="ctr"/>
            <a:r>
              <a:rPr lang="zh-CN" altLang="en-US" b="1" dirty="0">
                <a:latin typeface="Arial" panose="02080604020202020204" pitchFamily="34" charset="0"/>
                <a:ea typeface="宋体" panose="02010600030101010101" pitchFamily="2" charset="-122"/>
              </a:rPr>
              <a:t>做齐威王的谋</a:t>
            </a:r>
            <a:r>
              <a:rPr lang="zh-CN" altLang="en-US" dirty="0">
                <a:latin typeface="Arial" panose="02080604020202020204" pitchFamily="34" charset="0"/>
                <a:ea typeface="宋体" panose="02010600030101010101" pitchFamily="2" charset="-122"/>
              </a:rPr>
              <a:t>士。</a:t>
            </a:r>
            <a:endParaRPr lang="zh-CN" altLang="en-US" dirty="0">
              <a:latin typeface="Arial" panose="02080604020202020204" pitchFamily="34" charset="0"/>
              <a:ea typeface="宋体" panose="02010600030101010101" pitchFamily="2" charset="-122"/>
            </a:endParaRPr>
          </a:p>
          <a:p>
            <a:r>
              <a:rPr lang="zh-CN" altLang="en-US" dirty="0">
                <a:latin typeface="Arial" panose="02080604020202020204" pitchFamily="34" charset="0"/>
                <a:ea typeface="宋体" panose="02010600030101010101" pitchFamily="2" charset="-122"/>
              </a:rPr>
              <a:t>同学们，如果你是齐威王的谋士，在第二次比赛中途对于田忌掉换了马的顺序，你有所警觉的话，你有办法帮助齐威王取胜吗？设计这一环节意在训练学生的思维能力，提高学生的兴趣，并让学生知道要用智慧去解决问题。 </a:t>
            </a:r>
            <a:endParaRPr lang="zh-CN" altLang="en-US" dirty="0">
              <a:latin typeface="Arial" panose="02080604020202020204" pitchFamily="34" charset="0"/>
              <a:ea typeface="宋体" panose="02010600030101010101" pitchFamily="2" charset="-122"/>
            </a:endParaRPr>
          </a:p>
        </p:txBody>
      </p:sp>
      <p:pic>
        <p:nvPicPr>
          <p:cNvPr id="17414" name="图片 17413" descr="200510214430446"/>
          <p:cNvPicPr>
            <a:picLocks noChangeAspect="1"/>
          </p:cNvPicPr>
          <p:nvPr/>
        </p:nvPicPr>
        <p:blipFill>
          <a:blip r:embed="rId3"/>
          <a:stretch>
            <a:fillRect/>
          </a:stretch>
        </p:blipFill>
        <p:spPr>
          <a:xfrm>
            <a:off x="-252412" y="0"/>
            <a:ext cx="2305050" cy="2647950"/>
          </a:xfrm>
          <a:prstGeom prst="rect">
            <a:avLst/>
          </a:prstGeom>
          <a:noFill/>
          <a:ln w="9525">
            <a:noFill/>
          </a:ln>
        </p:spPr>
      </p:pic>
      <p:sp>
        <p:nvSpPr>
          <p:cNvPr id="17416" name="矩形 17415"/>
          <p:cNvSpPr/>
          <p:nvPr/>
        </p:nvSpPr>
        <p:spPr>
          <a:xfrm>
            <a:off x="2916238" y="320675"/>
            <a:ext cx="2735262" cy="457200"/>
          </a:xfrm>
          <a:prstGeom prst="rect">
            <a:avLst/>
          </a:prstGeom>
          <a:noFill/>
          <a:ln w="9525">
            <a:noFill/>
          </a:ln>
        </p:spPr>
        <p:txBody>
          <a:bodyPr>
            <a:spAutoFit/>
          </a:bodyPr>
          <a:p>
            <a:r>
              <a:rPr lang="zh-CN" altLang="en-US" b="1" dirty="0">
                <a:solidFill>
                  <a:srgbClr val="FF0000"/>
                </a:solidFill>
                <a:latin typeface="Arial" panose="02080604020202020204" pitchFamily="34" charset="0"/>
                <a:ea typeface="宋体" panose="02010600030101010101" pitchFamily="2" charset="-122"/>
              </a:rPr>
              <a:t>四、拓展</a:t>
            </a:r>
            <a:endParaRPr lang="zh-CN" altLang="en-US" b="1" dirty="0">
              <a:solidFill>
                <a:srgbClr val="FF0000"/>
              </a:solidFill>
              <a:latin typeface="Arial" panose="02080604020202020204" pitchFamily="34" charset="0"/>
              <a:ea typeface="宋体" panose="02010600030101010101" pitchFamily="2" charset="-122"/>
            </a:endParaRPr>
          </a:p>
        </p:txBody>
      </p:sp>
    </p:spTree>
  </p:cSld>
  <p:clrMapOvr>
    <a:masterClrMapping/>
  </p:clrMapOvr>
  <p:transition spd="med">
    <p:cover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8434" name="图片 18433" descr="142"/>
          <p:cNvPicPr>
            <a:picLocks noChangeAspect="1"/>
          </p:cNvPicPr>
          <p:nvPr/>
        </p:nvPicPr>
        <p:blipFill>
          <a:blip r:embed="rId1"/>
          <a:stretch>
            <a:fillRect/>
          </a:stretch>
        </p:blipFill>
        <p:spPr>
          <a:xfrm>
            <a:off x="0" y="-46037"/>
            <a:ext cx="9144000" cy="6904037"/>
          </a:xfrm>
          <a:prstGeom prst="rect">
            <a:avLst/>
          </a:prstGeom>
          <a:noFill/>
          <a:ln w="9525">
            <a:noFill/>
          </a:ln>
        </p:spPr>
      </p:pic>
      <p:pic>
        <p:nvPicPr>
          <p:cNvPr id="18435" name="图片 18434" descr="gif001"/>
          <p:cNvPicPr>
            <a:picLocks noChangeAspect="1"/>
          </p:cNvPicPr>
          <p:nvPr/>
        </p:nvPicPr>
        <p:blipFill>
          <a:blip r:embed="rId2"/>
          <a:stretch>
            <a:fillRect/>
          </a:stretch>
        </p:blipFill>
        <p:spPr>
          <a:xfrm>
            <a:off x="468313" y="476250"/>
            <a:ext cx="863600" cy="1098550"/>
          </a:xfrm>
          <a:prstGeom prst="rect">
            <a:avLst/>
          </a:prstGeom>
          <a:noFill/>
          <a:ln w="9525">
            <a:noFill/>
          </a:ln>
        </p:spPr>
      </p:pic>
      <p:pic>
        <p:nvPicPr>
          <p:cNvPr id="18436" name="图片 18435" descr="569"/>
          <p:cNvPicPr>
            <a:picLocks noChangeAspect="1"/>
          </p:cNvPicPr>
          <p:nvPr/>
        </p:nvPicPr>
        <p:blipFill>
          <a:blip r:embed="rId3"/>
          <a:stretch>
            <a:fillRect/>
          </a:stretch>
        </p:blipFill>
        <p:spPr>
          <a:xfrm>
            <a:off x="179388" y="5949950"/>
            <a:ext cx="8964612" cy="908050"/>
          </a:xfrm>
          <a:prstGeom prst="rect">
            <a:avLst/>
          </a:prstGeom>
          <a:noFill/>
          <a:ln w="9525">
            <a:noFill/>
          </a:ln>
        </p:spPr>
      </p:pic>
      <p:sp>
        <p:nvSpPr>
          <p:cNvPr id="18437" name="矩形 18436"/>
          <p:cNvSpPr/>
          <p:nvPr/>
        </p:nvSpPr>
        <p:spPr>
          <a:xfrm>
            <a:off x="1763713" y="801688"/>
            <a:ext cx="1793875" cy="579437"/>
          </a:xfrm>
          <a:prstGeom prst="rect">
            <a:avLst/>
          </a:prstGeom>
          <a:noFill/>
          <a:ln w="9525">
            <a:noFill/>
          </a:ln>
        </p:spPr>
        <p:txBody>
          <a:bodyPr wrap="none" anchor="ctr">
            <a:spAutoFit/>
          </a:bodyPr>
          <a:p>
            <a:r>
              <a:rPr lang="zh-CN" altLang="en-US" sz="3200" b="1" dirty="0">
                <a:latin typeface="Arial" panose="02080604020202020204" pitchFamily="34" charset="0"/>
                <a:ea typeface="Dotum" panose="020B0600000101010101" pitchFamily="34" charset="-127"/>
              </a:rPr>
              <a:t>五、总结</a:t>
            </a:r>
            <a:endParaRPr lang="zh-CN" altLang="en-US" sz="3200" b="1" dirty="0">
              <a:latin typeface="Arial" panose="02080604020202020204" pitchFamily="34" charset="0"/>
              <a:ea typeface="Dotum" panose="020B0600000101010101" pitchFamily="34" charset="-127"/>
            </a:endParaRPr>
          </a:p>
        </p:txBody>
      </p:sp>
      <p:sp>
        <p:nvSpPr>
          <p:cNvPr id="18438" name="矩形 18437"/>
          <p:cNvSpPr/>
          <p:nvPr/>
        </p:nvSpPr>
        <p:spPr>
          <a:xfrm>
            <a:off x="1547813" y="2320925"/>
            <a:ext cx="5976937" cy="2466975"/>
          </a:xfrm>
          <a:prstGeom prst="rect">
            <a:avLst/>
          </a:prstGeom>
          <a:noFill/>
          <a:ln w="9525">
            <a:noFill/>
          </a:ln>
        </p:spPr>
        <p:txBody>
          <a:bodyPr anchor="ctr">
            <a:spAutoFit/>
          </a:bodyPr>
          <a:p>
            <a:r>
              <a:rPr lang="zh-CN" altLang="en-US" dirty="0">
                <a:latin typeface="Arial" panose="02080604020202020204" pitchFamily="34" charset="0"/>
                <a:ea typeface="宋体" panose="02010600030101010101" pitchFamily="2" charset="-122"/>
              </a:rPr>
              <a:t>学了这篇课文，你有什么启示和收获呢？（学生自由读文后发言）这一设计我想可以让学生在充分理解课文内容的基础上，结合已有认知水平，展开合理、大胆的想象，并把所想的用自己的语言流畅地说出来，这是培养学生词语组织运用能力的很好的方法。</a:t>
            </a:r>
            <a:r>
              <a:rPr lang="zh-CN" altLang="en-US" sz="3600" dirty="0">
                <a:latin typeface="Arial" panose="02080604020202020204" pitchFamily="34" charset="0"/>
                <a:ea typeface="宋体" panose="02010600030101010101" pitchFamily="2" charset="-122"/>
              </a:rPr>
              <a:t>      </a:t>
            </a:r>
            <a:endParaRPr lang="zh-CN" altLang="en-US" sz="3600" dirty="0">
              <a:latin typeface="Arial" panose="02080604020202020204" pitchFamily="34" charset="0"/>
              <a:ea typeface="宋体" panose="02010600030101010101" pitchFamily="2" charset="-122"/>
            </a:endParaRPr>
          </a:p>
        </p:txBody>
      </p:sp>
    </p:spTree>
  </p:cSld>
  <p:clrMapOvr>
    <a:masterClrMapping/>
  </p:clrMapOvr>
  <p:transition spd="med">
    <p:cover dir="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2" name="文本框 5121"/>
          <p:cNvSpPr txBox="1"/>
          <p:nvPr/>
        </p:nvSpPr>
        <p:spPr>
          <a:xfrm>
            <a:off x="2627313" y="692150"/>
            <a:ext cx="4465637" cy="641350"/>
          </a:xfrm>
          <a:prstGeom prst="rect">
            <a:avLst/>
          </a:prstGeom>
          <a:noFill/>
          <a:ln w="9525">
            <a:noFill/>
          </a:ln>
        </p:spPr>
        <p:txBody>
          <a:bodyPr>
            <a:spAutoFit/>
          </a:bodyPr>
          <a:p>
            <a:pPr>
              <a:spcBef>
                <a:spcPct val="50000"/>
              </a:spcBef>
            </a:pPr>
            <a:r>
              <a:rPr lang="zh-CN" altLang="en-US" sz="3600" b="1" dirty="0">
                <a:latin typeface="Arial" panose="02080604020202020204" pitchFamily="34" charset="0"/>
                <a:ea typeface="宋体" panose="02010600030101010101" pitchFamily="2" charset="-122"/>
              </a:rPr>
              <a:t>一、说教材</a:t>
            </a:r>
            <a:endParaRPr lang="zh-CN" altLang="en-US" sz="3600" b="1">
              <a:latin typeface="Arial" panose="02080604020202020204" pitchFamily="34" charset="0"/>
              <a:ea typeface="宋体" panose="02010600030101010101" pitchFamily="2" charset="-122"/>
            </a:endParaRPr>
          </a:p>
        </p:txBody>
      </p:sp>
      <p:sp>
        <p:nvSpPr>
          <p:cNvPr id="5123" name="文本框 5122"/>
          <p:cNvSpPr txBox="1"/>
          <p:nvPr/>
        </p:nvSpPr>
        <p:spPr>
          <a:xfrm>
            <a:off x="2627313" y="1773238"/>
            <a:ext cx="3600450" cy="641350"/>
          </a:xfrm>
          <a:prstGeom prst="rect">
            <a:avLst/>
          </a:prstGeom>
          <a:noFill/>
          <a:ln w="9525">
            <a:noFill/>
          </a:ln>
        </p:spPr>
        <p:txBody>
          <a:bodyPr>
            <a:spAutoFit/>
          </a:bodyPr>
          <a:p>
            <a:pPr>
              <a:spcBef>
                <a:spcPct val="50000"/>
              </a:spcBef>
            </a:pPr>
            <a:r>
              <a:rPr lang="zh-CN" altLang="en-US" sz="3600" b="1" dirty="0">
                <a:latin typeface="Arial" panose="02080604020202020204" pitchFamily="34" charset="0"/>
                <a:ea typeface="宋体" panose="02010600030101010101" pitchFamily="2" charset="-122"/>
              </a:rPr>
              <a:t>二、说教法学法</a:t>
            </a:r>
            <a:endParaRPr lang="zh-CN" altLang="en-US" sz="3600" b="1" dirty="0">
              <a:latin typeface="Arial" panose="02080604020202020204" pitchFamily="34" charset="0"/>
              <a:ea typeface="宋体" panose="02010600030101010101" pitchFamily="2" charset="-122"/>
            </a:endParaRPr>
          </a:p>
        </p:txBody>
      </p:sp>
      <p:sp>
        <p:nvSpPr>
          <p:cNvPr id="5124" name="文本框 5123"/>
          <p:cNvSpPr txBox="1"/>
          <p:nvPr/>
        </p:nvSpPr>
        <p:spPr>
          <a:xfrm>
            <a:off x="2627313" y="2565400"/>
            <a:ext cx="2951162" cy="641350"/>
          </a:xfrm>
          <a:prstGeom prst="rect">
            <a:avLst/>
          </a:prstGeom>
          <a:noFill/>
          <a:ln w="9525">
            <a:noFill/>
          </a:ln>
        </p:spPr>
        <p:txBody>
          <a:bodyPr>
            <a:spAutoFit/>
          </a:bodyPr>
          <a:p>
            <a:pPr>
              <a:spcBef>
                <a:spcPct val="50000"/>
              </a:spcBef>
            </a:pPr>
            <a:r>
              <a:rPr lang="zh-CN" altLang="en-US" sz="3600" b="1" dirty="0">
                <a:latin typeface="Arial" panose="02080604020202020204" pitchFamily="34" charset="0"/>
                <a:ea typeface="宋体" panose="02010600030101010101" pitchFamily="2" charset="-122"/>
              </a:rPr>
              <a:t>三、教学理念</a:t>
            </a:r>
            <a:endParaRPr lang="zh-CN" altLang="en-US" sz="3600" b="1">
              <a:latin typeface="Arial" panose="02080604020202020204" pitchFamily="34" charset="0"/>
              <a:ea typeface="宋体" panose="02010600030101010101" pitchFamily="2" charset="-122"/>
            </a:endParaRPr>
          </a:p>
        </p:txBody>
      </p:sp>
      <p:sp>
        <p:nvSpPr>
          <p:cNvPr id="5125" name="文本框 5124"/>
          <p:cNvSpPr txBox="1"/>
          <p:nvPr/>
        </p:nvSpPr>
        <p:spPr>
          <a:xfrm>
            <a:off x="2627313" y="3292475"/>
            <a:ext cx="5399087" cy="641350"/>
          </a:xfrm>
          <a:prstGeom prst="rect">
            <a:avLst/>
          </a:prstGeom>
          <a:noFill/>
          <a:ln w="9525">
            <a:noFill/>
          </a:ln>
        </p:spPr>
        <p:txBody>
          <a:bodyPr>
            <a:spAutoFit/>
          </a:bodyPr>
          <a:p>
            <a:pPr>
              <a:spcBef>
                <a:spcPct val="50000"/>
              </a:spcBef>
            </a:pPr>
            <a:r>
              <a:rPr lang="zh-CN" altLang="en-US" sz="3600" b="1" dirty="0">
                <a:latin typeface="Arial" panose="02080604020202020204" pitchFamily="34" charset="0"/>
                <a:ea typeface="宋体" panose="02010600030101010101" pitchFamily="2" charset="-122"/>
              </a:rPr>
              <a:t>四、教学手段及评价方式</a:t>
            </a:r>
            <a:endParaRPr lang="zh-CN" altLang="en-US" sz="3600" b="1" dirty="0">
              <a:latin typeface="Arial" panose="02080604020202020204" pitchFamily="34" charset="0"/>
              <a:ea typeface="宋体" panose="02010600030101010101" pitchFamily="2" charset="-122"/>
            </a:endParaRPr>
          </a:p>
        </p:txBody>
      </p:sp>
      <p:sp>
        <p:nvSpPr>
          <p:cNvPr id="5126" name="文本框 5125"/>
          <p:cNvSpPr txBox="1"/>
          <p:nvPr/>
        </p:nvSpPr>
        <p:spPr>
          <a:xfrm>
            <a:off x="2627313" y="4083050"/>
            <a:ext cx="4103687" cy="641350"/>
          </a:xfrm>
          <a:prstGeom prst="rect">
            <a:avLst/>
          </a:prstGeom>
          <a:noFill/>
          <a:ln w="9525">
            <a:noFill/>
          </a:ln>
        </p:spPr>
        <p:txBody>
          <a:bodyPr>
            <a:spAutoFit/>
          </a:bodyPr>
          <a:p>
            <a:pPr>
              <a:spcBef>
                <a:spcPct val="50000"/>
              </a:spcBef>
            </a:pPr>
            <a:r>
              <a:rPr lang="zh-CN" altLang="en-US" sz="3600" b="1" dirty="0">
                <a:latin typeface="Arial" panose="02080604020202020204" pitchFamily="34" charset="0"/>
                <a:ea typeface="宋体" panose="02010600030101010101" pitchFamily="2" charset="-122"/>
              </a:rPr>
              <a:t>五、说教学过程</a:t>
            </a:r>
            <a:endParaRPr lang="zh-CN" altLang="en-US" sz="3600" b="1" dirty="0">
              <a:latin typeface="Arial" panose="02080604020202020204" pitchFamily="34" charset="0"/>
              <a:ea typeface="宋体" panose="02010600030101010101" pitchFamily="2" charset="-122"/>
            </a:endParaRPr>
          </a:p>
        </p:txBody>
      </p:sp>
      <p:sp>
        <p:nvSpPr>
          <p:cNvPr id="5127" name="文本框 5126"/>
          <p:cNvSpPr txBox="1"/>
          <p:nvPr/>
        </p:nvSpPr>
        <p:spPr>
          <a:xfrm>
            <a:off x="2700338" y="4868863"/>
            <a:ext cx="3671887" cy="641350"/>
          </a:xfrm>
          <a:prstGeom prst="rect">
            <a:avLst/>
          </a:prstGeom>
          <a:noFill/>
          <a:ln w="9525">
            <a:noFill/>
          </a:ln>
        </p:spPr>
        <p:txBody>
          <a:bodyPr>
            <a:spAutoFit/>
          </a:bodyPr>
          <a:p>
            <a:pPr>
              <a:spcBef>
                <a:spcPct val="50000"/>
              </a:spcBef>
            </a:pPr>
            <a:r>
              <a:rPr lang="zh-CN" altLang="en-US" sz="3600" b="1" dirty="0">
                <a:latin typeface="Arial" panose="02080604020202020204" pitchFamily="34" charset="0"/>
                <a:ea typeface="宋体" panose="02010600030101010101" pitchFamily="2" charset="-122"/>
              </a:rPr>
              <a:t>六、板书设计</a:t>
            </a:r>
            <a:endParaRPr lang="zh-CN" altLang="en-US" sz="3600" b="1">
              <a:latin typeface="Arial" panose="02080604020202020204" pitchFamily="34" charset="0"/>
              <a:ea typeface="宋体" panose="02010600030101010101" pitchFamily="2" charset="-122"/>
            </a:endParaRPr>
          </a:p>
        </p:txBody>
      </p:sp>
      <p:sp>
        <p:nvSpPr>
          <p:cNvPr id="5128" name="动作按钮: 自定义 5127">
            <a:hlinkClick r:id="" action="ppaction://hlinkshowjump?jump=nextslide"/>
          </p:cNvPr>
          <p:cNvSpPr/>
          <p:nvPr/>
        </p:nvSpPr>
        <p:spPr>
          <a:xfrm>
            <a:off x="5148263" y="836613"/>
            <a:ext cx="719137" cy="431800"/>
          </a:xfrm>
          <a:prstGeom prst="actionButtonBlank">
            <a:avLst/>
          </a:prstGeom>
          <a:solidFill>
            <a:schemeClr val="accent1"/>
          </a:solidFill>
          <a:ln w="9525">
            <a:noFill/>
          </a:ln>
        </p:spPr>
        <p:txBody>
          <a:bodyPr/>
          <a:p>
            <a:endParaRPr lang="zh-CN" altLang="en-US"/>
          </a:p>
        </p:txBody>
      </p:sp>
      <p:sp>
        <p:nvSpPr>
          <p:cNvPr id="5129" name="动作按钮: 自定义 5128">
            <a:hlinkClick r:id="rId1" action="ppaction://hlinksldjump"/>
          </p:cNvPr>
          <p:cNvSpPr/>
          <p:nvPr/>
        </p:nvSpPr>
        <p:spPr>
          <a:xfrm>
            <a:off x="6084888" y="1844675"/>
            <a:ext cx="719137" cy="431800"/>
          </a:xfrm>
          <a:prstGeom prst="actionButtonBlank">
            <a:avLst/>
          </a:prstGeom>
          <a:solidFill>
            <a:schemeClr val="accent1"/>
          </a:solidFill>
          <a:ln w="9525">
            <a:noFill/>
          </a:ln>
        </p:spPr>
        <p:txBody>
          <a:bodyPr/>
          <a:p>
            <a:endParaRPr lang="zh-CN" altLang="en-US"/>
          </a:p>
        </p:txBody>
      </p:sp>
      <p:sp>
        <p:nvSpPr>
          <p:cNvPr id="5130" name="动作按钮: 自定义 5129">
            <a:hlinkClick r:id="rId2" action="ppaction://hlinksldjump"/>
          </p:cNvPr>
          <p:cNvSpPr/>
          <p:nvPr/>
        </p:nvSpPr>
        <p:spPr>
          <a:xfrm>
            <a:off x="5651500" y="2708275"/>
            <a:ext cx="719138" cy="431800"/>
          </a:xfrm>
          <a:prstGeom prst="actionButtonBlank">
            <a:avLst/>
          </a:prstGeom>
          <a:solidFill>
            <a:schemeClr val="accent1"/>
          </a:solidFill>
          <a:ln w="9525">
            <a:noFill/>
          </a:ln>
        </p:spPr>
        <p:txBody>
          <a:bodyPr/>
          <a:p>
            <a:endParaRPr lang="zh-CN" altLang="en-US"/>
          </a:p>
        </p:txBody>
      </p:sp>
      <p:sp>
        <p:nvSpPr>
          <p:cNvPr id="5131" name="动作按钮: 自定义 5130">
            <a:hlinkClick r:id="rId3" action="ppaction://hlinksldjump"/>
          </p:cNvPr>
          <p:cNvSpPr/>
          <p:nvPr/>
        </p:nvSpPr>
        <p:spPr>
          <a:xfrm>
            <a:off x="7885113" y="3429000"/>
            <a:ext cx="719137" cy="431800"/>
          </a:xfrm>
          <a:prstGeom prst="actionButtonBlank">
            <a:avLst/>
          </a:prstGeom>
          <a:solidFill>
            <a:schemeClr val="accent1"/>
          </a:solidFill>
          <a:ln w="9525">
            <a:noFill/>
          </a:ln>
        </p:spPr>
        <p:txBody>
          <a:bodyPr/>
          <a:p>
            <a:endParaRPr lang="zh-CN" altLang="en-US"/>
          </a:p>
        </p:txBody>
      </p:sp>
      <p:sp>
        <p:nvSpPr>
          <p:cNvPr id="5132" name="动作按钮: 自定义 5131">
            <a:hlinkClick r:id="rId4" action="ppaction://hlinksldjump"/>
          </p:cNvPr>
          <p:cNvSpPr/>
          <p:nvPr/>
        </p:nvSpPr>
        <p:spPr>
          <a:xfrm>
            <a:off x="6156325" y="4221163"/>
            <a:ext cx="719138" cy="431800"/>
          </a:xfrm>
          <a:prstGeom prst="actionButtonBlank">
            <a:avLst/>
          </a:prstGeom>
          <a:solidFill>
            <a:schemeClr val="accent1"/>
          </a:solidFill>
          <a:ln w="9525">
            <a:noFill/>
          </a:ln>
        </p:spPr>
        <p:txBody>
          <a:bodyPr/>
          <a:p>
            <a:endParaRPr lang="zh-CN" altLang="en-US"/>
          </a:p>
        </p:txBody>
      </p:sp>
      <p:sp>
        <p:nvSpPr>
          <p:cNvPr id="5133" name="动作按钮: 自定义 5132">
            <a:hlinkClick r:id="" action="ppaction://hlinkshowjump?jump=lastslide"/>
          </p:cNvPr>
          <p:cNvSpPr/>
          <p:nvPr/>
        </p:nvSpPr>
        <p:spPr>
          <a:xfrm>
            <a:off x="6011863" y="5013325"/>
            <a:ext cx="647700" cy="431800"/>
          </a:xfrm>
          <a:prstGeom prst="actionButtonBlank">
            <a:avLst/>
          </a:prstGeom>
          <a:solidFill>
            <a:schemeClr val="accent1"/>
          </a:solidFill>
          <a:ln w="9525">
            <a:noFill/>
          </a:ln>
        </p:spPr>
        <p:txBody>
          <a:bodyPr/>
          <a:p>
            <a:endParaRPr lang="zh-CN" altLang="en-US"/>
          </a:p>
        </p:txBody>
      </p:sp>
    </p:spTree>
  </p:cSld>
  <p:clrMapOvr>
    <a:masterClrMapping/>
  </p:clrMapOvr>
  <p:transition spd="med">
    <p:cover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1506" name="图片 21505" descr="200510214454886"/>
          <p:cNvPicPr>
            <a:picLocks noChangeAspect="1"/>
          </p:cNvPicPr>
          <p:nvPr/>
        </p:nvPicPr>
        <p:blipFill>
          <a:blip r:embed="rId1"/>
          <a:stretch>
            <a:fillRect/>
          </a:stretch>
        </p:blipFill>
        <p:spPr>
          <a:xfrm rot="5400000">
            <a:off x="4071938" y="1697038"/>
            <a:ext cx="1000125" cy="8353425"/>
          </a:xfrm>
          <a:prstGeom prst="rect">
            <a:avLst/>
          </a:prstGeom>
          <a:noFill/>
          <a:ln w="9525">
            <a:noFill/>
          </a:ln>
        </p:spPr>
      </p:pic>
      <p:sp>
        <p:nvSpPr>
          <p:cNvPr id="21507" name="矩形 21506"/>
          <p:cNvSpPr/>
          <p:nvPr/>
        </p:nvSpPr>
        <p:spPr>
          <a:xfrm>
            <a:off x="2339975" y="620713"/>
            <a:ext cx="5903913" cy="2770187"/>
          </a:xfrm>
          <a:prstGeom prst="rect">
            <a:avLst/>
          </a:prstGeom>
          <a:noFill/>
          <a:ln w="9525">
            <a:noFill/>
          </a:ln>
        </p:spPr>
        <p:txBody>
          <a:bodyPr>
            <a:spAutoFit/>
          </a:bodyPr>
          <a:p>
            <a:r>
              <a:rPr lang="en-US" altLang="zh-CN" sz="3200" dirty="0">
                <a:latin typeface="Arial" panose="02080604020202020204" pitchFamily="34" charset="0"/>
                <a:ea typeface="宋体" panose="02010600030101010101" pitchFamily="2" charset="-122"/>
              </a:rPr>
              <a:t> </a:t>
            </a:r>
            <a:r>
              <a:rPr lang="zh-CN" altLang="en-US" sz="3200" dirty="0">
                <a:latin typeface="Arial" panose="02080604020202020204" pitchFamily="34" charset="0"/>
                <a:ea typeface="宋体" panose="02010600030101010101" pitchFamily="2" charset="-122"/>
              </a:rPr>
              <a:t>六、教师小结 </a:t>
            </a:r>
            <a:endParaRPr lang="zh-CN" altLang="en-US" b="1" dirty="0">
              <a:solidFill>
                <a:srgbClr val="FF0000"/>
              </a:solidFill>
              <a:latin typeface="Arial" panose="02080604020202020204" pitchFamily="34" charset="0"/>
              <a:ea typeface="宋体" panose="02010600030101010101" pitchFamily="2" charset="-122"/>
            </a:endParaRPr>
          </a:p>
          <a:p>
            <a:r>
              <a:rPr lang="zh-CN" altLang="en-US" dirty="0">
                <a:latin typeface="Arial" panose="02080604020202020204" pitchFamily="34" charset="0"/>
                <a:ea typeface="宋体" panose="02010600030101010101" pitchFamily="2" charset="-122"/>
              </a:rPr>
              <a:t>胜不骄、败不馁，遇事要仔细观察、善于思考！</a:t>
            </a:r>
            <a:endParaRPr lang="zh-CN" altLang="en-US" dirty="0">
              <a:latin typeface="Arial" panose="02080604020202020204" pitchFamily="34" charset="0"/>
              <a:ea typeface="宋体" panose="02010600030101010101" pitchFamily="2" charset="-122"/>
            </a:endParaRPr>
          </a:p>
          <a:p>
            <a:r>
              <a:rPr lang="zh-CN" altLang="en-US" dirty="0">
                <a:latin typeface="Arial" panose="02080604020202020204" pitchFamily="34" charset="0"/>
                <a:ea typeface="宋体" panose="02010600030101010101" pitchFamily="2" charset="-122"/>
              </a:rPr>
              <a:t>同学们，智慧是人生的向导，但智慧也不是与生俱来的，希望我们同学今后在生活中能够做到认真观察，善于思考，不断学习，用智慧的钥匙去开启你们的成功之门。</a:t>
            </a:r>
            <a:endParaRPr lang="zh-CN" altLang="en-US" dirty="0">
              <a:latin typeface="Arial" panose="02080604020202020204" pitchFamily="34" charset="0"/>
              <a:ea typeface="宋体" panose="02010600030101010101" pitchFamily="2" charset="-122"/>
            </a:endParaRPr>
          </a:p>
        </p:txBody>
      </p:sp>
    </p:spTree>
  </p:cSld>
  <p:clrMapOvr>
    <a:masterClrMapping/>
  </p:clrMapOvr>
  <p:transition spd="med">
    <p:cover dir="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rotWithShape="0">
          <a:blip r:embed="rId1"/>
          <a:stretch>
            <a:fillRect/>
          </a:stretch>
        </a:blipFill>
        <a:effectLst/>
      </p:bgPr>
    </p:bg>
    <p:spTree>
      <p:nvGrpSpPr>
        <p:cNvPr id="1" name=""/>
        <p:cNvGrpSpPr/>
        <p:nvPr/>
      </p:nvGrpSpPr>
      <p:grpSpPr/>
      <p:sp>
        <p:nvSpPr>
          <p:cNvPr id="25604" name="文本框 25603"/>
          <p:cNvSpPr txBox="1"/>
          <p:nvPr/>
        </p:nvSpPr>
        <p:spPr>
          <a:xfrm>
            <a:off x="0" y="333375"/>
            <a:ext cx="4273550" cy="914400"/>
          </a:xfrm>
          <a:prstGeom prst="rect">
            <a:avLst/>
          </a:prstGeom>
          <a:noFill/>
          <a:ln w="9525">
            <a:noFill/>
          </a:ln>
        </p:spPr>
        <p:txBody>
          <a:bodyPr wrap="none" anchor="t">
            <a:spAutoFit/>
          </a:bodyPr>
          <a:p>
            <a:r>
              <a:rPr lang="zh-CN" altLang="en-US" sz="5400" b="1" dirty="0">
                <a:latin typeface="Arial" panose="02080604020202020204" pitchFamily="34" charset="0"/>
                <a:ea typeface="Dotum" panose="020B0600000101010101" pitchFamily="34" charset="-127"/>
              </a:rPr>
              <a:t>六</a:t>
            </a:r>
            <a:r>
              <a:rPr lang="zh-CN" altLang="en-US" sz="5400" b="1" dirty="0">
                <a:latin typeface="Arial" panose="02080604020202020204" pitchFamily="34" charset="0"/>
                <a:ea typeface="宋体" panose="02010600030101010101" pitchFamily="2" charset="-122"/>
              </a:rPr>
              <a:t>、</a:t>
            </a:r>
            <a:r>
              <a:rPr lang="zh-CN" altLang="en-US" sz="5400" b="1" dirty="0">
                <a:latin typeface="Arial" panose="02080604020202020204" pitchFamily="34" charset="0"/>
                <a:ea typeface="Dotum" panose="020B0600000101010101" pitchFamily="34" charset="-127"/>
              </a:rPr>
              <a:t>板书设计</a:t>
            </a:r>
            <a:endParaRPr lang="zh-CN" altLang="en-US" sz="5400" b="1" dirty="0">
              <a:latin typeface="Arial" panose="02080604020202020204" pitchFamily="34" charset="0"/>
              <a:ea typeface="Dotum" panose="020B0600000101010101" pitchFamily="34" charset="-127"/>
            </a:endParaRPr>
          </a:p>
        </p:txBody>
      </p:sp>
      <p:sp>
        <p:nvSpPr>
          <p:cNvPr id="25606" name="文本框 25605"/>
          <p:cNvSpPr txBox="1"/>
          <p:nvPr/>
        </p:nvSpPr>
        <p:spPr>
          <a:xfrm>
            <a:off x="1547813" y="1989138"/>
            <a:ext cx="184150" cy="579437"/>
          </a:xfrm>
          <a:prstGeom prst="rect">
            <a:avLst/>
          </a:prstGeom>
          <a:noFill/>
          <a:ln w="9525">
            <a:noFill/>
          </a:ln>
        </p:spPr>
        <p:txBody>
          <a:bodyPr wrap="none" anchor="t">
            <a:spAutoFit/>
          </a:bodyPr>
          <a:p>
            <a:endParaRPr sz="3200" dirty="0">
              <a:latin typeface="Arial" panose="02080604020202020204" pitchFamily="34" charset="0"/>
              <a:ea typeface="宋体" panose="02010600030101010101" pitchFamily="2" charset="-122"/>
            </a:endParaRPr>
          </a:p>
        </p:txBody>
      </p:sp>
      <p:sp>
        <p:nvSpPr>
          <p:cNvPr id="25607" name="矩形 25606"/>
          <p:cNvSpPr/>
          <p:nvPr/>
        </p:nvSpPr>
        <p:spPr>
          <a:xfrm>
            <a:off x="323850" y="1717675"/>
            <a:ext cx="8424863" cy="4359275"/>
          </a:xfrm>
          <a:prstGeom prst="rect">
            <a:avLst/>
          </a:prstGeom>
          <a:noFill/>
          <a:ln w="9525">
            <a:noFill/>
          </a:ln>
        </p:spPr>
        <p:txBody>
          <a:bodyPr anchor="ctr">
            <a:spAutoFit/>
          </a:bodyPr>
          <a:p>
            <a:pPr indent="1244600" algn="ctr"/>
            <a:r>
              <a:rPr lang="zh-CN" altLang="en-US" sz="4000" dirty="0">
                <a:solidFill>
                  <a:srgbClr val="FF0000"/>
                </a:solidFill>
                <a:latin typeface="Arial" panose="02080604020202020204" pitchFamily="34" charset="0"/>
                <a:ea typeface="宋体" panose="02010600030101010101" pitchFamily="2" charset="-122"/>
              </a:rPr>
              <a:t>田忌赛马</a:t>
            </a:r>
            <a:endParaRPr lang="zh-CN" altLang="en-US" sz="4000" dirty="0">
              <a:solidFill>
                <a:srgbClr val="FF0000"/>
              </a:solidFill>
              <a:latin typeface="Arial" panose="02080604020202020204" pitchFamily="34" charset="0"/>
              <a:ea typeface="宋体" panose="02010600030101010101" pitchFamily="2" charset="-122"/>
            </a:endParaRPr>
          </a:p>
          <a:p>
            <a:pPr indent="1244600" algn="ctr"/>
            <a:endParaRPr lang="zh-CN" altLang="en-US" sz="4000" dirty="0">
              <a:solidFill>
                <a:srgbClr val="FF0000"/>
              </a:solidFill>
              <a:latin typeface="Arial" panose="02080604020202020204" pitchFamily="34" charset="0"/>
              <a:ea typeface="宋体" panose="02010600030101010101" pitchFamily="2" charset="-122"/>
            </a:endParaRPr>
          </a:p>
          <a:p>
            <a:pPr indent="1244600" algn="ctr"/>
            <a:r>
              <a:rPr lang="zh-CN" altLang="en-US" sz="4000" dirty="0">
                <a:solidFill>
                  <a:srgbClr val="FF0000"/>
                </a:solidFill>
                <a:latin typeface="Arial" panose="02080604020202020204" pitchFamily="34" charset="0"/>
                <a:ea typeface="宋体" panose="02010600030101010101" pitchFamily="2" charset="-122"/>
              </a:rPr>
              <a:t>掉换顺序</a:t>
            </a:r>
            <a:endParaRPr lang="zh-CN" altLang="en-US" sz="4000" dirty="0">
              <a:solidFill>
                <a:srgbClr val="FF0000"/>
              </a:solidFill>
              <a:latin typeface="Arial" panose="02080604020202020204" pitchFamily="34" charset="0"/>
              <a:ea typeface="宋体" panose="02010600030101010101" pitchFamily="2" charset="-122"/>
            </a:endParaRPr>
          </a:p>
          <a:p>
            <a:pPr indent="1244600" algn="ctr"/>
            <a:r>
              <a:rPr lang="zh-CN" altLang="en-US" sz="4000" dirty="0">
                <a:solidFill>
                  <a:srgbClr val="FF0000"/>
                </a:solidFill>
                <a:latin typeface="Arial" panose="02080604020202020204" pitchFamily="34" charset="0"/>
                <a:ea typeface="宋体" panose="02010600030101010101" pitchFamily="2" charset="-122"/>
              </a:rPr>
              <a:t>初赛失败 － － －</a:t>
            </a:r>
            <a:r>
              <a:rPr lang="en-US" altLang="zh-CN" sz="4000" dirty="0">
                <a:solidFill>
                  <a:srgbClr val="FF0000"/>
                </a:solidFill>
                <a:latin typeface="Arial" panose="02080604020202020204" pitchFamily="34" charset="0"/>
                <a:ea typeface="宋体" panose="02010600030101010101" pitchFamily="2" charset="-122"/>
              </a:rPr>
              <a:t>→</a:t>
            </a:r>
            <a:r>
              <a:rPr lang="zh-CN" altLang="en-US" sz="4000" dirty="0">
                <a:solidFill>
                  <a:srgbClr val="FF0000"/>
                </a:solidFill>
                <a:latin typeface="Arial" panose="02080604020202020204" pitchFamily="34" charset="0"/>
                <a:ea typeface="宋体" panose="02010600030101010101" pitchFamily="2" charset="-122"/>
              </a:rPr>
              <a:t>再赛胜利</a:t>
            </a:r>
            <a:endParaRPr lang="zh-CN" altLang="en-US" sz="4000" dirty="0">
              <a:solidFill>
                <a:srgbClr val="FF0000"/>
              </a:solidFill>
              <a:latin typeface="Arial" panose="02080604020202020204" pitchFamily="34" charset="0"/>
              <a:ea typeface="宋体" panose="02010600030101010101" pitchFamily="2" charset="-122"/>
            </a:endParaRPr>
          </a:p>
          <a:p>
            <a:pPr indent="1244600" algn="ctr"/>
            <a:r>
              <a:rPr lang="zh-CN" altLang="en-US" sz="4000" dirty="0">
                <a:solidFill>
                  <a:srgbClr val="FF0000"/>
                </a:solidFill>
                <a:latin typeface="Arial" panose="02080604020202020204" pitchFamily="34" charset="0"/>
                <a:ea typeface="宋体" panose="02010600030101010101" pitchFamily="2" charset="-122"/>
              </a:rPr>
              <a:t>孙膑献计                 </a:t>
            </a:r>
            <a:endParaRPr lang="zh-CN" altLang="en-US" sz="4000" dirty="0">
              <a:solidFill>
                <a:srgbClr val="FF0000"/>
              </a:solidFill>
              <a:latin typeface="Arial" panose="02080604020202020204" pitchFamily="34" charset="0"/>
              <a:ea typeface="宋体" panose="02010600030101010101" pitchFamily="2" charset="-122"/>
            </a:endParaRPr>
          </a:p>
          <a:p>
            <a:pPr indent="1244600" algn="ctr"/>
            <a:endParaRPr lang="zh-CN" altLang="en-US" sz="4000" dirty="0">
              <a:solidFill>
                <a:srgbClr val="FF0000"/>
              </a:solidFill>
              <a:latin typeface="Arial" panose="02080604020202020204" pitchFamily="34" charset="0"/>
              <a:ea typeface="宋体" panose="02010600030101010101" pitchFamily="2" charset="-122"/>
            </a:endParaRPr>
          </a:p>
          <a:p>
            <a:pPr indent="1244600" algn="ctr"/>
            <a:r>
              <a:rPr lang="zh-CN" altLang="en-US" sz="4000" dirty="0">
                <a:solidFill>
                  <a:srgbClr val="FF0000"/>
                </a:solidFill>
                <a:latin typeface="Arial" panose="02080604020202020204" pitchFamily="34" charset="0"/>
                <a:ea typeface="宋体" panose="02010600030101010101" pitchFamily="2" charset="-122"/>
              </a:rPr>
              <a:t>认真观察         善于思考</a:t>
            </a:r>
            <a:r>
              <a:rPr lang="zh-CN" altLang="en-US" dirty="0">
                <a:solidFill>
                  <a:srgbClr val="FF0000"/>
                </a:solidFill>
                <a:latin typeface="Arial" panose="02080604020202020204" pitchFamily="34" charset="0"/>
                <a:ea typeface="宋体" panose="02010600030101010101" pitchFamily="2" charset="-122"/>
              </a:rPr>
              <a:t>　</a:t>
            </a:r>
            <a:r>
              <a:rPr lang="zh-CN" altLang="en-US" dirty="0">
                <a:latin typeface="Arial" panose="02080604020202020204" pitchFamily="34" charset="0"/>
                <a:ea typeface="宋体" panose="02010600030101010101" pitchFamily="2" charset="-122"/>
              </a:rPr>
              <a:t>　　 </a:t>
            </a:r>
            <a:endParaRPr lang="zh-CN" altLang="en-US" dirty="0">
              <a:latin typeface="Arial" panose="02080604020202020204" pitchFamily="34" charset="0"/>
              <a:ea typeface="宋体" panose="02010600030101010101" pitchFamily="2" charset="-122"/>
            </a:endParaRPr>
          </a:p>
        </p:txBody>
      </p:sp>
    </p:spTree>
  </p:cSld>
  <p:clrMapOvr>
    <a:masterClrMapping/>
  </p:clrMapOvr>
  <p:transition spd="med">
    <p:cover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图片 6145" descr="130"/>
          <p:cNvPicPr>
            <a:picLocks noChangeAspect="1"/>
          </p:cNvPicPr>
          <p:nvPr/>
        </p:nvPicPr>
        <p:blipFill>
          <a:blip r:embed="rId1"/>
          <a:stretch>
            <a:fillRect/>
          </a:stretch>
        </p:blipFill>
        <p:spPr>
          <a:xfrm>
            <a:off x="0" y="0"/>
            <a:ext cx="9144000" cy="5534025"/>
          </a:xfrm>
          <a:prstGeom prst="rect">
            <a:avLst/>
          </a:prstGeom>
          <a:noFill/>
          <a:ln w="9525">
            <a:noFill/>
          </a:ln>
        </p:spPr>
      </p:pic>
      <p:sp>
        <p:nvSpPr>
          <p:cNvPr id="6147" name="文本框 6146"/>
          <p:cNvSpPr txBox="1"/>
          <p:nvPr/>
        </p:nvSpPr>
        <p:spPr>
          <a:xfrm>
            <a:off x="684213" y="1268413"/>
            <a:ext cx="8013700" cy="4697412"/>
          </a:xfrm>
          <a:prstGeom prst="rect">
            <a:avLst/>
          </a:prstGeom>
          <a:noFill/>
          <a:ln w="9525">
            <a:noFill/>
          </a:ln>
        </p:spPr>
        <p:txBody>
          <a:bodyPr>
            <a:spAutoFit/>
          </a:bodyPr>
          <a:p>
            <a:endParaRPr lang="en-US" altLang="zh-CN" sz="1800" dirty="0">
              <a:latin typeface="Arial" panose="02080604020202020204" pitchFamily="34" charset="0"/>
              <a:ea typeface="宋体" panose="02010600030101010101" pitchFamily="2" charset="-122"/>
            </a:endParaRPr>
          </a:p>
          <a:p>
            <a:r>
              <a:rPr lang="en-US" altLang="zh-CN" sz="3200" dirty="0">
                <a:latin typeface="Arial" panose="02080604020202020204" pitchFamily="34" charset="0"/>
                <a:ea typeface="宋体" panose="02010600030101010101" pitchFamily="2" charset="-122"/>
              </a:rPr>
              <a:t>       </a:t>
            </a:r>
            <a:r>
              <a:rPr lang="zh-CN" altLang="en-US" sz="2800" dirty="0">
                <a:latin typeface="Arial" panose="02080604020202020204" pitchFamily="34" charset="0"/>
                <a:ea typeface="宋体" panose="02010600030101010101" pitchFamily="2" charset="-122"/>
              </a:rPr>
              <a:t>　</a:t>
            </a:r>
            <a:r>
              <a:rPr lang="en-US" altLang="zh-CN" sz="2800" dirty="0">
                <a:latin typeface="Arial" panose="02080604020202020204" pitchFamily="34" charset="0"/>
                <a:ea typeface="宋体" panose="02010600030101010101" pitchFamily="2" charset="-122"/>
              </a:rPr>
              <a:t>《</a:t>
            </a:r>
            <a:r>
              <a:rPr lang="zh-CN" altLang="en-US" sz="2800" dirty="0">
                <a:latin typeface="Arial" panose="02080604020202020204" pitchFamily="34" charset="0"/>
                <a:ea typeface="宋体" panose="02010600030101010101" pitchFamily="2" charset="-122"/>
              </a:rPr>
              <a:t>田忌赛马</a:t>
            </a:r>
            <a:r>
              <a:rPr lang="en-US" altLang="zh-CN" sz="2800" dirty="0">
                <a:latin typeface="Arial" panose="02080604020202020204" pitchFamily="34" charset="0"/>
                <a:ea typeface="宋体" panose="02010600030101010101" pitchFamily="2" charset="-122"/>
              </a:rPr>
              <a:t>》</a:t>
            </a:r>
            <a:r>
              <a:rPr lang="zh-CN" altLang="en-US" sz="2800" dirty="0">
                <a:latin typeface="Arial" panose="02080604020202020204" pitchFamily="34" charset="0"/>
                <a:ea typeface="宋体" panose="02010600030101010101" pitchFamily="2" charset="-122"/>
              </a:rPr>
              <a:t>是北师大版小学语文三年级下册第四单元的第一篇课文。这篇课文主要讲了战国时期齐国大将田忌和齐威王赛马，田忌连输三场，孙膑看了比赛后帮助田忌掉换马的出场顺序，取得了第二次比赛的胜利，表现了孙膑的足智多谋。全文按照事情发展的先后顺序，可以分为“初战失败”孙膑献计“再赛获胜”三部分，这个故事启发我们做事要仔细观察，善于思考。本课时是第二课时</a:t>
            </a:r>
            <a:r>
              <a:rPr lang="en-US" altLang="zh-CN" sz="2800" dirty="0">
                <a:latin typeface="Arial" panose="02080604020202020204" pitchFamily="34" charset="0"/>
                <a:ea typeface="宋体" panose="02010600030101010101" pitchFamily="2" charset="-122"/>
              </a:rPr>
              <a:t>,</a:t>
            </a:r>
            <a:r>
              <a:rPr lang="zh-CN" altLang="en-US" sz="2800" dirty="0">
                <a:latin typeface="Arial" panose="02080604020202020204" pitchFamily="34" charset="0"/>
                <a:ea typeface="宋体" panose="02010600030101010101" pitchFamily="2" charset="-122"/>
              </a:rPr>
              <a:t>在第一课时的基础上，我设定本课的教学目标为</a:t>
            </a:r>
            <a:r>
              <a:rPr lang="zh-CN" altLang="en-US" sz="2800">
                <a:latin typeface="Arial" panose="02080604020202020204" pitchFamily="34" charset="0"/>
                <a:ea typeface="宋体" panose="02010600030101010101" pitchFamily="2" charset="-122"/>
              </a:rPr>
              <a:t> </a:t>
            </a:r>
            <a:endParaRPr lang="zh-CN" altLang="en-US" sz="2800">
              <a:latin typeface="Arial" panose="02080604020202020204" pitchFamily="34" charset="0"/>
              <a:ea typeface="宋体" panose="02010600030101010101" pitchFamily="2" charset="-122"/>
            </a:endParaRPr>
          </a:p>
        </p:txBody>
      </p:sp>
      <p:sp>
        <p:nvSpPr>
          <p:cNvPr id="6148" name="文本框 6147"/>
          <p:cNvSpPr txBox="1"/>
          <p:nvPr/>
        </p:nvSpPr>
        <p:spPr>
          <a:xfrm>
            <a:off x="3348038" y="0"/>
            <a:ext cx="3816350" cy="1371600"/>
          </a:xfrm>
          <a:prstGeom prst="rect">
            <a:avLst/>
          </a:prstGeom>
          <a:noFill/>
          <a:ln w="9525">
            <a:noFill/>
          </a:ln>
        </p:spPr>
        <p:txBody>
          <a:bodyPr>
            <a:spAutoFit/>
          </a:bodyPr>
          <a:p>
            <a:pPr algn="ctr"/>
            <a:r>
              <a:rPr lang="zh-CN" altLang="en-US" sz="4400" b="1" dirty="0">
                <a:latin typeface="Arial" panose="02080604020202020204" pitchFamily="34" charset="0"/>
                <a:ea typeface="宋体" panose="02010600030101010101" pitchFamily="2" charset="-122"/>
              </a:rPr>
              <a:t>一、说教材                        </a:t>
            </a:r>
            <a:endParaRPr lang="zh-CN" altLang="en-US" sz="4400" b="1" dirty="0">
              <a:latin typeface="Arial" panose="02080604020202020204" pitchFamily="34" charset="0"/>
              <a:ea typeface="宋体" panose="02010600030101010101" pitchFamily="2" charset="-122"/>
            </a:endParaRPr>
          </a:p>
          <a:p>
            <a:pPr algn="ctr"/>
            <a:r>
              <a:rPr lang="en-US" altLang="zh-CN" sz="4000" b="1" dirty="0">
                <a:latin typeface="Arial" panose="02080604020202020204" pitchFamily="34" charset="0"/>
                <a:ea typeface="宋体" panose="02010600030101010101" pitchFamily="2" charset="-122"/>
              </a:rPr>
              <a:t>1</a:t>
            </a:r>
            <a:r>
              <a:rPr lang="zh-CN" altLang="en-US" sz="4000" b="1" dirty="0">
                <a:latin typeface="Arial" panose="02080604020202020204" pitchFamily="34" charset="0"/>
                <a:ea typeface="宋体" panose="02010600030101010101" pitchFamily="2" charset="-122"/>
              </a:rPr>
              <a:t>、教学内容</a:t>
            </a:r>
            <a:endParaRPr lang="zh-CN" altLang="en-US" sz="4000" b="1" dirty="0">
              <a:latin typeface="Arial" panose="02080604020202020204" pitchFamily="34" charset="0"/>
              <a:ea typeface="宋体" panose="02010600030101010101" pitchFamily="2" charset="-122"/>
            </a:endParaRPr>
          </a:p>
        </p:txBody>
      </p:sp>
      <p:pic>
        <p:nvPicPr>
          <p:cNvPr id="6149" name="图片 6148" descr="20061211_70a1deb6955d433077174366e3a79ae8"/>
          <p:cNvPicPr>
            <a:picLocks noChangeAspect="1"/>
          </p:cNvPicPr>
          <p:nvPr/>
        </p:nvPicPr>
        <p:blipFill>
          <a:blip r:embed="rId2"/>
          <a:stretch>
            <a:fillRect/>
          </a:stretch>
        </p:blipFill>
        <p:spPr>
          <a:xfrm>
            <a:off x="0" y="0"/>
            <a:ext cx="1871663" cy="2636838"/>
          </a:xfrm>
          <a:prstGeom prst="rect">
            <a:avLst/>
          </a:prstGeom>
          <a:noFill/>
          <a:ln w="9525">
            <a:noFill/>
          </a:ln>
        </p:spPr>
      </p:pic>
      <p:pic>
        <p:nvPicPr>
          <p:cNvPr id="6150" name="图片 6149" descr="593"/>
          <p:cNvPicPr>
            <a:picLocks noChangeAspect="1"/>
          </p:cNvPicPr>
          <p:nvPr/>
        </p:nvPicPr>
        <p:blipFill>
          <a:blip r:embed="rId3"/>
          <a:stretch>
            <a:fillRect/>
          </a:stretch>
        </p:blipFill>
        <p:spPr>
          <a:xfrm>
            <a:off x="0" y="5805488"/>
            <a:ext cx="9144000" cy="1052512"/>
          </a:xfrm>
          <a:prstGeom prst="rect">
            <a:avLst/>
          </a:prstGeom>
          <a:noFill/>
          <a:ln w="9525">
            <a:noFill/>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图片 7169" descr="144"/>
          <p:cNvPicPr>
            <a:picLocks noChangeAspect="1"/>
          </p:cNvPicPr>
          <p:nvPr/>
        </p:nvPicPr>
        <p:blipFill>
          <a:blip r:embed="rId1"/>
          <a:stretch>
            <a:fillRect/>
          </a:stretch>
        </p:blipFill>
        <p:spPr>
          <a:xfrm>
            <a:off x="0" y="0"/>
            <a:ext cx="9144000" cy="7316788"/>
          </a:xfrm>
          <a:prstGeom prst="rect">
            <a:avLst/>
          </a:prstGeom>
          <a:noFill/>
          <a:ln w="9525">
            <a:noFill/>
          </a:ln>
        </p:spPr>
      </p:pic>
      <p:sp>
        <p:nvSpPr>
          <p:cNvPr id="7171" name="文本框 7170"/>
          <p:cNvSpPr txBox="1"/>
          <p:nvPr/>
        </p:nvSpPr>
        <p:spPr>
          <a:xfrm>
            <a:off x="395288" y="1557338"/>
            <a:ext cx="8497887" cy="2227262"/>
          </a:xfrm>
          <a:prstGeom prst="rect">
            <a:avLst/>
          </a:prstGeom>
          <a:noFill/>
          <a:ln w="9525">
            <a:noFill/>
          </a:ln>
        </p:spPr>
        <p:txBody>
          <a:bodyPr>
            <a:spAutoFit/>
          </a:bodyPr>
          <a:p>
            <a:r>
              <a:rPr lang="zh-CN" altLang="en-US" sz="2800" dirty="0">
                <a:latin typeface="Arial" panose="02080604020202020204" pitchFamily="34" charset="0"/>
                <a:ea typeface="宋体" panose="02010600030101010101" pitchFamily="2" charset="-122"/>
              </a:rPr>
              <a:t>认知目标：理解课文内容，体会孙膑的足智多谋，　　</a:t>
            </a:r>
            <a:endParaRPr lang="zh-CN" altLang="en-US" sz="2800">
              <a:latin typeface="Arial" panose="02080604020202020204" pitchFamily="34" charset="0"/>
              <a:ea typeface="宋体" panose="02010600030101010101" pitchFamily="2" charset="-122"/>
            </a:endParaRPr>
          </a:p>
          <a:p>
            <a:r>
              <a:rPr lang="zh-CN" altLang="en-US" sz="2800" dirty="0">
                <a:latin typeface="Arial" panose="02080604020202020204" pitchFamily="34" charset="0"/>
                <a:ea typeface="宋体" panose="02010600030101010101" pitchFamily="2" charset="-122"/>
              </a:rPr>
              <a:t>能力目标：抓住人物的神态、语言来感悟人物的                                  </a:t>
            </a:r>
            <a:r>
              <a:rPr lang="zh-CN" altLang="en-US" sz="2800" dirty="0">
                <a:solidFill>
                  <a:srgbClr val="FFCCCC"/>
                </a:solidFill>
                <a:latin typeface="Arial" panose="02080604020202020204" pitchFamily="34" charset="0"/>
                <a:ea typeface="宋体" panose="02010600030101010101" pitchFamily="2" charset="-122"/>
              </a:rPr>
              <a:t>一一一一一</a:t>
            </a:r>
            <a:r>
              <a:rPr lang="zh-CN" altLang="en-US" sz="2800" dirty="0">
                <a:latin typeface="Arial" panose="02080604020202020204" pitchFamily="34" charset="0"/>
                <a:ea typeface="宋体" panose="02010600030101010101" pitchFamily="2" charset="-122"/>
              </a:rPr>
              <a:t>情感及性格特点，从而有感情朗读课文。</a:t>
            </a:r>
            <a:endParaRPr lang="zh-CN" altLang="en-US" sz="2800" dirty="0">
              <a:latin typeface="Arial" panose="02080604020202020204" pitchFamily="34" charset="0"/>
              <a:ea typeface="宋体" panose="02010600030101010101" pitchFamily="2" charset="-122"/>
            </a:endParaRPr>
          </a:p>
          <a:p>
            <a:r>
              <a:rPr lang="zh-CN" altLang="en-US" sz="2800" dirty="0">
                <a:latin typeface="Arial" panose="02080604020202020204" pitchFamily="34" charset="0"/>
                <a:ea typeface="宋体" panose="02010600030101010101" pitchFamily="2" charset="-122"/>
              </a:rPr>
              <a:t>情感目标：懂得在学习生活中仔细观察、善于分</a:t>
            </a:r>
            <a:r>
              <a:rPr lang="zh-CN" altLang="en-US" dirty="0">
                <a:solidFill>
                  <a:srgbClr val="FFCCCC"/>
                </a:solidFill>
                <a:latin typeface="Arial" panose="02080604020202020204" pitchFamily="34" charset="0"/>
                <a:ea typeface="宋体" panose="02010600030101010101" pitchFamily="2" charset="-122"/>
              </a:rPr>
              <a:t>一一</a:t>
            </a:r>
            <a:r>
              <a:rPr lang="zh-CN" altLang="en-US" dirty="0">
                <a:solidFill>
                  <a:srgbClr val="FFCCFF"/>
                </a:solidFill>
                <a:latin typeface="Arial" panose="02080604020202020204" pitchFamily="34" charset="0"/>
                <a:ea typeface="宋体" panose="02010600030101010101" pitchFamily="2" charset="-122"/>
              </a:rPr>
              <a:t>一一一一一一</a:t>
            </a:r>
            <a:r>
              <a:rPr lang="zh-CN" altLang="en-US" sz="2800" dirty="0">
                <a:latin typeface="Arial" panose="02080604020202020204" pitchFamily="34" charset="0"/>
                <a:ea typeface="宋体" panose="02010600030101010101" pitchFamily="2" charset="-122"/>
              </a:rPr>
              <a:t>析，才能找到解决问题的好方法。</a:t>
            </a:r>
            <a:endParaRPr lang="zh-CN" altLang="en-US" sz="2800" dirty="0">
              <a:latin typeface="Arial" panose="02080604020202020204" pitchFamily="34" charset="0"/>
              <a:ea typeface="宋体" panose="02010600030101010101" pitchFamily="2" charset="-122"/>
            </a:endParaRPr>
          </a:p>
        </p:txBody>
      </p:sp>
      <p:sp>
        <p:nvSpPr>
          <p:cNvPr id="7172" name="矩形 7171"/>
          <p:cNvSpPr/>
          <p:nvPr/>
        </p:nvSpPr>
        <p:spPr>
          <a:xfrm>
            <a:off x="2771775" y="188913"/>
            <a:ext cx="3816350" cy="762000"/>
          </a:xfrm>
          <a:prstGeom prst="rect">
            <a:avLst/>
          </a:prstGeom>
          <a:noFill/>
          <a:ln w="9525">
            <a:noFill/>
          </a:ln>
        </p:spPr>
        <p:txBody>
          <a:bodyPr>
            <a:spAutoFit/>
          </a:bodyPr>
          <a:p>
            <a:r>
              <a:rPr lang="en-US" altLang="zh-CN" sz="4400" b="1" dirty="0">
                <a:latin typeface="Arial" panose="02080604020202020204" pitchFamily="34" charset="0"/>
                <a:ea typeface="宋体" panose="02010600030101010101" pitchFamily="2" charset="-122"/>
              </a:rPr>
              <a:t>2</a:t>
            </a:r>
            <a:r>
              <a:rPr lang="zh-CN" altLang="en-US" sz="4400" b="1" dirty="0">
                <a:latin typeface="Arial" panose="02080604020202020204" pitchFamily="34" charset="0"/>
                <a:ea typeface="宋体" panose="02010600030101010101" pitchFamily="2" charset="-122"/>
              </a:rPr>
              <a:t>、教学目标</a:t>
            </a:r>
            <a:endParaRPr lang="zh-CN" altLang="en-US" sz="4400" b="1" dirty="0">
              <a:latin typeface="Arial" panose="02080604020202020204" pitchFamily="34" charset="0"/>
              <a:ea typeface="宋体" panose="02010600030101010101" pitchFamily="2" charset="-122"/>
            </a:endParaRPr>
          </a:p>
        </p:txBody>
      </p:sp>
      <p:pic>
        <p:nvPicPr>
          <p:cNvPr id="7173" name="图片 7172" descr="fantasy5float5"/>
          <p:cNvPicPr>
            <a:picLocks noChangeAspect="1"/>
          </p:cNvPicPr>
          <p:nvPr/>
        </p:nvPicPr>
        <p:blipFill>
          <a:blip r:embed="rId2"/>
          <a:stretch>
            <a:fillRect/>
          </a:stretch>
        </p:blipFill>
        <p:spPr>
          <a:xfrm>
            <a:off x="0" y="-242887"/>
            <a:ext cx="1835150" cy="1450975"/>
          </a:xfrm>
          <a:prstGeom prst="rect">
            <a:avLst/>
          </a:prstGeom>
          <a:noFill/>
          <a:ln w="9525">
            <a:noFill/>
          </a:ln>
        </p:spPr>
      </p:pic>
    </p:spTree>
  </p:cSld>
  <p:clrMapOvr>
    <a:masterClrMapping/>
  </p:clrMapOvr>
  <p:transition spd="med">
    <p:cover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图片 8193" descr="front_233"/>
          <p:cNvPicPr>
            <a:picLocks noChangeAspect="1"/>
          </p:cNvPicPr>
          <p:nvPr/>
        </p:nvPicPr>
        <p:blipFill>
          <a:blip r:embed="rId1"/>
          <a:stretch>
            <a:fillRect/>
          </a:stretch>
        </p:blipFill>
        <p:spPr>
          <a:xfrm>
            <a:off x="0" y="26988"/>
            <a:ext cx="9144000" cy="6858000"/>
          </a:xfrm>
          <a:prstGeom prst="rect">
            <a:avLst/>
          </a:prstGeom>
          <a:noFill/>
          <a:ln w="9525">
            <a:noFill/>
          </a:ln>
        </p:spPr>
      </p:pic>
      <p:sp>
        <p:nvSpPr>
          <p:cNvPr id="8195" name="文本框 8194"/>
          <p:cNvSpPr txBox="1"/>
          <p:nvPr/>
        </p:nvSpPr>
        <p:spPr>
          <a:xfrm>
            <a:off x="0" y="549275"/>
            <a:ext cx="3848100" cy="762000"/>
          </a:xfrm>
          <a:prstGeom prst="rect">
            <a:avLst/>
          </a:prstGeom>
          <a:noFill/>
          <a:ln w="9525">
            <a:noFill/>
          </a:ln>
        </p:spPr>
        <p:txBody>
          <a:bodyPr wrap="none" anchor="t">
            <a:spAutoFit/>
          </a:bodyPr>
          <a:p>
            <a:r>
              <a:rPr lang="en-US" altLang="zh-CN" sz="4400" b="1" dirty="0">
                <a:latin typeface="Arial" panose="02080604020202020204" pitchFamily="34" charset="0"/>
                <a:ea typeface="宋体" panose="02010600030101010101" pitchFamily="2" charset="-122"/>
              </a:rPr>
              <a:t>3</a:t>
            </a:r>
            <a:r>
              <a:rPr lang="zh-CN" altLang="en-US" sz="4400" b="1" dirty="0">
                <a:latin typeface="Arial" panose="02080604020202020204" pitchFamily="34" charset="0"/>
                <a:ea typeface="宋体" panose="02010600030101010101" pitchFamily="2" charset="-122"/>
              </a:rPr>
              <a:t>、教学重点：</a:t>
            </a:r>
            <a:endParaRPr lang="zh-CN" altLang="en-US" sz="4400" b="1">
              <a:latin typeface="Arial" panose="02080604020202020204" pitchFamily="34" charset="0"/>
              <a:ea typeface="宋体" panose="02010600030101010101" pitchFamily="2" charset="-122"/>
            </a:endParaRPr>
          </a:p>
        </p:txBody>
      </p:sp>
      <p:sp>
        <p:nvSpPr>
          <p:cNvPr id="8196" name="文本框 8195"/>
          <p:cNvSpPr txBox="1"/>
          <p:nvPr/>
        </p:nvSpPr>
        <p:spPr>
          <a:xfrm>
            <a:off x="879475" y="1936750"/>
            <a:ext cx="6051550" cy="519113"/>
          </a:xfrm>
          <a:prstGeom prst="rect">
            <a:avLst/>
          </a:prstGeom>
          <a:noFill/>
          <a:ln w="9525">
            <a:noFill/>
          </a:ln>
        </p:spPr>
        <p:txBody>
          <a:bodyPr wrap="none" anchor="t">
            <a:spAutoFit/>
          </a:bodyPr>
          <a:p>
            <a:r>
              <a:rPr lang="zh-CN" altLang="en-US" sz="2800" dirty="0">
                <a:latin typeface="Arial" panose="02080604020202020204" pitchFamily="34" charset="0"/>
                <a:ea typeface="宋体" panose="02010600030101010101" pitchFamily="2" charset="-122"/>
              </a:rPr>
              <a:t>理解课文内容，体会孙膑的足智多谋 </a:t>
            </a:r>
            <a:endParaRPr lang="zh-CN" altLang="en-US" sz="2800" dirty="0">
              <a:latin typeface="Arial" panose="02080604020202020204" pitchFamily="34" charset="0"/>
              <a:ea typeface="宋体" panose="02010600030101010101" pitchFamily="2" charset="-122"/>
            </a:endParaRPr>
          </a:p>
        </p:txBody>
      </p:sp>
      <p:sp>
        <p:nvSpPr>
          <p:cNvPr id="8197" name="文本框 8196"/>
          <p:cNvSpPr txBox="1"/>
          <p:nvPr/>
        </p:nvSpPr>
        <p:spPr>
          <a:xfrm>
            <a:off x="0" y="2852738"/>
            <a:ext cx="4181475" cy="823912"/>
          </a:xfrm>
          <a:prstGeom prst="rect">
            <a:avLst/>
          </a:prstGeom>
          <a:noFill/>
          <a:ln w="9525">
            <a:noFill/>
          </a:ln>
        </p:spPr>
        <p:txBody>
          <a:bodyPr wrap="none" anchor="t">
            <a:spAutoFit/>
          </a:bodyPr>
          <a:p>
            <a:r>
              <a:rPr lang="en-US" altLang="zh-CN" sz="4800" b="1" dirty="0">
                <a:latin typeface="Arial" panose="02080604020202020204" pitchFamily="34" charset="0"/>
                <a:ea typeface="宋体" panose="02010600030101010101" pitchFamily="2" charset="-122"/>
              </a:rPr>
              <a:t>4</a:t>
            </a:r>
            <a:r>
              <a:rPr lang="zh-CN" altLang="en-US" sz="4800" b="1" dirty="0">
                <a:latin typeface="Arial" panose="02080604020202020204" pitchFamily="34" charset="0"/>
                <a:ea typeface="宋体" panose="02010600030101010101" pitchFamily="2" charset="-122"/>
              </a:rPr>
              <a:t>、教学难点：</a:t>
            </a:r>
            <a:endParaRPr lang="zh-CN" altLang="en-US" sz="4800" b="1">
              <a:latin typeface="Arial" panose="02080604020202020204" pitchFamily="34" charset="0"/>
              <a:ea typeface="宋体" panose="02010600030101010101" pitchFamily="2" charset="-122"/>
            </a:endParaRPr>
          </a:p>
        </p:txBody>
      </p:sp>
      <p:sp>
        <p:nvSpPr>
          <p:cNvPr id="8198" name="矩形 8197"/>
          <p:cNvSpPr/>
          <p:nvPr/>
        </p:nvSpPr>
        <p:spPr>
          <a:xfrm>
            <a:off x="900113" y="4167188"/>
            <a:ext cx="6051550" cy="519112"/>
          </a:xfrm>
          <a:prstGeom prst="rect">
            <a:avLst/>
          </a:prstGeom>
          <a:noFill/>
          <a:ln w="9525">
            <a:noFill/>
          </a:ln>
        </p:spPr>
        <p:txBody>
          <a:bodyPr wrap="none" anchor="ctr">
            <a:spAutoFit/>
          </a:bodyPr>
          <a:p>
            <a:r>
              <a:rPr lang="zh-CN" altLang="en-US" sz="2800" dirty="0">
                <a:latin typeface="Arial" panose="02080604020202020204" pitchFamily="34" charset="0"/>
                <a:ea typeface="宋体" panose="02010600030101010101" pitchFamily="2" charset="-122"/>
              </a:rPr>
              <a:t>理解孙膑为什么能想出这样的好主意 </a:t>
            </a:r>
            <a:endParaRPr lang="zh-CN" altLang="en-US" sz="2800" dirty="0">
              <a:latin typeface="Arial" panose="02080604020202020204" pitchFamily="34" charset="0"/>
              <a:ea typeface="宋体" panose="02010600030101010101" pitchFamily="2" charset="-122"/>
            </a:endParaRPr>
          </a:p>
        </p:txBody>
      </p:sp>
      <p:sp>
        <p:nvSpPr>
          <p:cNvPr id="8199" name="动作按钮: 自定义 8198">
            <a:hlinkClick r:id="rId2" action="ppaction://hlinksldjump"/>
          </p:cNvPr>
          <p:cNvSpPr/>
          <p:nvPr/>
        </p:nvSpPr>
        <p:spPr>
          <a:xfrm>
            <a:off x="7956550" y="5734050"/>
            <a:ext cx="647700" cy="431800"/>
          </a:xfrm>
          <a:prstGeom prst="actionButtonBlank">
            <a:avLst/>
          </a:prstGeom>
          <a:solidFill>
            <a:schemeClr val="accent1"/>
          </a:solidFill>
          <a:ln w="9525">
            <a:noFill/>
          </a:ln>
        </p:spPr>
        <p:txBody>
          <a:bodyPr/>
          <a:p>
            <a:endParaRPr lang="zh-CN" alt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8" name="图片 9217" descr="144"/>
          <p:cNvPicPr>
            <a:picLocks noChangeAspect="1"/>
          </p:cNvPicPr>
          <p:nvPr/>
        </p:nvPicPr>
        <p:blipFill>
          <a:blip r:embed="rId1"/>
          <a:stretch>
            <a:fillRect/>
          </a:stretch>
        </p:blipFill>
        <p:spPr>
          <a:xfrm>
            <a:off x="0" y="0"/>
            <a:ext cx="9144000" cy="6973888"/>
          </a:xfrm>
          <a:prstGeom prst="rect">
            <a:avLst/>
          </a:prstGeom>
          <a:noFill/>
          <a:ln w="9525">
            <a:noFill/>
          </a:ln>
        </p:spPr>
      </p:pic>
      <p:pic>
        <p:nvPicPr>
          <p:cNvPr id="9219" name="图片 9218" descr="20061211_70a1deb6955d433077174366e3a79ae8"/>
          <p:cNvPicPr>
            <a:picLocks noChangeAspect="1"/>
          </p:cNvPicPr>
          <p:nvPr/>
        </p:nvPicPr>
        <p:blipFill>
          <a:blip r:embed="rId2"/>
          <a:stretch>
            <a:fillRect/>
          </a:stretch>
        </p:blipFill>
        <p:spPr>
          <a:xfrm>
            <a:off x="0" y="0"/>
            <a:ext cx="1871663" cy="2636838"/>
          </a:xfrm>
          <a:prstGeom prst="rect">
            <a:avLst/>
          </a:prstGeom>
          <a:noFill/>
          <a:ln w="9525">
            <a:noFill/>
          </a:ln>
        </p:spPr>
      </p:pic>
      <p:sp>
        <p:nvSpPr>
          <p:cNvPr id="9220" name="矩形 9219"/>
          <p:cNvSpPr/>
          <p:nvPr/>
        </p:nvSpPr>
        <p:spPr>
          <a:xfrm>
            <a:off x="1403350" y="2011363"/>
            <a:ext cx="7343775" cy="2165350"/>
          </a:xfrm>
          <a:prstGeom prst="rect">
            <a:avLst/>
          </a:prstGeom>
          <a:noFill/>
          <a:ln w="9525">
            <a:noFill/>
          </a:ln>
        </p:spPr>
        <p:txBody>
          <a:bodyPr anchor="ctr">
            <a:spAutoFit/>
          </a:bodyPr>
          <a:p>
            <a:pPr indent="304800" algn="ctr"/>
            <a:r>
              <a:rPr lang="zh-CN" altLang="en-US" sz="4800" b="1" dirty="0">
                <a:latin typeface="Arial" panose="02080604020202020204" pitchFamily="34" charset="0"/>
                <a:ea typeface="宋体" panose="02010600030101010101" pitchFamily="2" charset="-122"/>
              </a:rPr>
              <a:t>二、教法学法：</a:t>
            </a:r>
            <a:endParaRPr lang="zh-CN" altLang="en-US" sz="4800" b="1" dirty="0">
              <a:latin typeface="Arial" panose="02080604020202020204" pitchFamily="34" charset="0"/>
              <a:ea typeface="宋体" panose="02010600030101010101" pitchFamily="2" charset="-122"/>
            </a:endParaRPr>
          </a:p>
          <a:p>
            <a:pPr indent="304800"/>
            <a:r>
              <a:rPr lang="zh-CN" altLang="en-US" sz="2800" dirty="0">
                <a:latin typeface="Arial" panose="02080604020202020204" pitchFamily="34" charset="0"/>
                <a:ea typeface="宋体" panose="02010600030101010101" pitchFamily="2" charset="-122"/>
              </a:rPr>
              <a:t>  朗读理解法、重点词句突破法、小组合作探究学习法、质疑提问法。 </a:t>
            </a:r>
            <a:endParaRPr lang="zh-CN" altLang="en-US" sz="3200" dirty="0">
              <a:latin typeface="Arial" panose="02080604020202020204" pitchFamily="34" charset="0"/>
              <a:ea typeface="宋体" panose="02010600030101010101" pitchFamily="2" charset="-122"/>
            </a:endParaRPr>
          </a:p>
          <a:p>
            <a:pPr indent="304800"/>
            <a:r>
              <a:rPr lang="zh-CN" altLang="en-US" sz="3200" dirty="0">
                <a:latin typeface="Arial" panose="02080604020202020204" pitchFamily="34" charset="0"/>
                <a:ea typeface="宋体" panose="02010600030101010101" pitchFamily="2" charset="-122"/>
              </a:rPr>
              <a:t>      </a:t>
            </a:r>
            <a:endParaRPr lang="zh-CN" altLang="en-US" sz="3200" dirty="0">
              <a:latin typeface="Arial" panose="02080604020202020204" pitchFamily="34" charset="0"/>
              <a:ea typeface="宋体" panose="02010600030101010101" pitchFamily="2" charset="-122"/>
            </a:endParaRPr>
          </a:p>
        </p:txBody>
      </p:sp>
      <p:sp>
        <p:nvSpPr>
          <p:cNvPr id="9221" name="动作按钮: 自定义 9220">
            <a:hlinkClick r:id="rId3" action="ppaction://hlinksldjump"/>
          </p:cNvPr>
          <p:cNvSpPr/>
          <p:nvPr/>
        </p:nvSpPr>
        <p:spPr>
          <a:xfrm>
            <a:off x="7308850" y="5949950"/>
            <a:ext cx="1295400" cy="908050"/>
          </a:xfrm>
          <a:prstGeom prst="actionButtonBlank">
            <a:avLst/>
          </a:prstGeom>
          <a:solidFill>
            <a:schemeClr val="accent1"/>
          </a:solidFill>
          <a:ln w="9525">
            <a:noFill/>
          </a:ln>
        </p:spPr>
        <p:txBody>
          <a:bodyPr/>
          <a:p>
            <a:endParaRPr lang="zh-CN"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rotWithShape="0">
          <a:blip r:embed="rId1"/>
          <a:stretch>
            <a:fillRect/>
          </a:stretch>
        </a:blipFill>
        <a:effectLst/>
      </p:bgPr>
    </p:bg>
    <p:spTree>
      <p:nvGrpSpPr>
        <p:cNvPr id="1" name=""/>
        <p:cNvGrpSpPr/>
        <p:nvPr/>
      </p:nvGrpSpPr>
      <p:grpSpPr/>
      <p:sp>
        <p:nvSpPr>
          <p:cNvPr id="10243" name="文本框 10242"/>
          <p:cNvSpPr txBox="1"/>
          <p:nvPr/>
        </p:nvSpPr>
        <p:spPr>
          <a:xfrm>
            <a:off x="1835150" y="153988"/>
            <a:ext cx="5329238" cy="823912"/>
          </a:xfrm>
          <a:prstGeom prst="rect">
            <a:avLst/>
          </a:prstGeom>
          <a:noFill/>
          <a:ln w="9525">
            <a:noFill/>
          </a:ln>
        </p:spPr>
        <p:txBody>
          <a:bodyPr>
            <a:spAutoFit/>
          </a:bodyPr>
          <a:p>
            <a:r>
              <a:rPr lang="zh-CN" altLang="en-US" sz="4800" b="1" dirty="0">
                <a:latin typeface="Arial" panose="02080604020202020204" pitchFamily="34" charset="0"/>
                <a:ea typeface="宋体" panose="02010600030101010101" pitchFamily="2" charset="-122"/>
              </a:rPr>
              <a:t>三、教学理念</a:t>
            </a:r>
            <a:endParaRPr lang="zh-CN" altLang="en-US" sz="4800" b="1">
              <a:latin typeface="Arial" panose="02080604020202020204" pitchFamily="34" charset="0"/>
              <a:ea typeface="宋体" panose="02010600030101010101" pitchFamily="2" charset="-122"/>
            </a:endParaRPr>
          </a:p>
        </p:txBody>
      </p:sp>
      <p:sp>
        <p:nvSpPr>
          <p:cNvPr id="10244" name="矩形 10243"/>
          <p:cNvSpPr/>
          <p:nvPr/>
        </p:nvSpPr>
        <p:spPr>
          <a:xfrm>
            <a:off x="755650" y="1243013"/>
            <a:ext cx="7561263" cy="4849812"/>
          </a:xfrm>
          <a:prstGeom prst="rect">
            <a:avLst/>
          </a:prstGeom>
          <a:noFill/>
          <a:ln w="9525">
            <a:noFill/>
          </a:ln>
        </p:spPr>
        <p:txBody>
          <a:bodyPr anchor="ctr">
            <a:spAutoFit/>
          </a:bodyPr>
          <a:p>
            <a:pPr algn="ctr"/>
            <a:r>
              <a:rPr lang="en-US" altLang="zh-CN" sz="3200" dirty="0">
                <a:latin typeface="Arial" panose="02080604020202020204" pitchFamily="34" charset="0"/>
                <a:ea typeface="宋体" panose="02010600030101010101" pitchFamily="2" charset="-122"/>
              </a:rPr>
              <a:t>       </a:t>
            </a:r>
            <a:r>
              <a:rPr lang="en-US" altLang="zh-CN" sz="2800" dirty="0">
                <a:latin typeface="Arial" panose="02080604020202020204" pitchFamily="34" charset="0"/>
                <a:ea typeface="宋体" panose="02010600030101010101" pitchFamily="2" charset="-122"/>
              </a:rPr>
              <a:t> </a:t>
            </a:r>
            <a:endParaRPr lang="en-US" altLang="zh-CN" sz="2800" dirty="0">
              <a:latin typeface="Arial" panose="02080604020202020204" pitchFamily="34" charset="0"/>
              <a:ea typeface="宋体" panose="02010600030101010101" pitchFamily="2" charset="-122"/>
            </a:endParaRPr>
          </a:p>
          <a:p>
            <a:r>
              <a:rPr lang="en-US" altLang="zh-CN" sz="2800" dirty="0">
                <a:latin typeface="Arial" panose="02080604020202020204" pitchFamily="34" charset="0"/>
                <a:ea typeface="宋体" panose="02010600030101010101" pitchFamily="2" charset="-122"/>
              </a:rPr>
              <a:t>《</a:t>
            </a:r>
            <a:r>
              <a:rPr lang="zh-CN" altLang="en-US" sz="2800" dirty="0">
                <a:latin typeface="Arial" panose="02080604020202020204" pitchFamily="34" charset="0"/>
                <a:ea typeface="宋体" panose="02010600030101010101" pitchFamily="2" charset="-122"/>
              </a:rPr>
              <a:t>新课标</a:t>
            </a:r>
            <a:r>
              <a:rPr lang="en-US" altLang="zh-CN" sz="2800" dirty="0">
                <a:latin typeface="Arial" panose="02080604020202020204" pitchFamily="34" charset="0"/>
                <a:ea typeface="宋体" panose="02010600030101010101" pitchFamily="2" charset="-122"/>
              </a:rPr>
              <a:t>》</a:t>
            </a:r>
            <a:r>
              <a:rPr lang="zh-CN" altLang="en-US" sz="2800" dirty="0">
                <a:latin typeface="Arial" panose="02080604020202020204" pitchFamily="34" charset="0"/>
                <a:ea typeface="宋体" panose="02010600030101010101" pitchFamily="2" charset="-122"/>
              </a:rPr>
              <a:t>明确指出：“阅读教学应注重阅读感受和体验，应注重指导学生理解主要内容，体味和推敲重要词句在语言环境中的意义和作用。” 为完成本课教学目标，充分发挥学生的主体作用，我引导学生抓住重点词句理解课文内容，在此基础上有感情朗读，让学生在读书思考的基础上，通过教师提问，围绕重难点进行小组合作学习，展开讨论和交流，发表见解，深化人物性格特征，培养学生分析问题、解决问题的能力。</a:t>
            </a:r>
            <a:endParaRPr lang="zh-CN" altLang="en-US" sz="2800" dirty="0">
              <a:latin typeface="Arial" panose="02080604020202020204" pitchFamily="34" charset="0"/>
              <a:ea typeface="宋体" panose="02010600030101010101" pitchFamily="2" charset="-122"/>
            </a:endParaRPr>
          </a:p>
        </p:txBody>
      </p:sp>
      <p:sp>
        <p:nvSpPr>
          <p:cNvPr id="10245" name="动作按钮: 自定义 10244">
            <a:hlinkClick r:id="rId2" action="ppaction://hlinksldjump"/>
          </p:cNvPr>
          <p:cNvSpPr/>
          <p:nvPr/>
        </p:nvSpPr>
        <p:spPr>
          <a:xfrm>
            <a:off x="7235825" y="5661025"/>
            <a:ext cx="719138" cy="431800"/>
          </a:xfrm>
          <a:prstGeom prst="actionButtonBlank">
            <a:avLst/>
          </a:prstGeom>
          <a:solidFill>
            <a:schemeClr val="accent1"/>
          </a:solidFill>
          <a:ln w="9525">
            <a:noFill/>
          </a:ln>
        </p:spPr>
        <p:txBody>
          <a:bodyPr/>
          <a:p>
            <a:endParaRPr lang="zh-CN" altLang="en-US"/>
          </a:p>
        </p:txBody>
      </p:sp>
    </p:spTree>
  </p:cSld>
  <p:clrMapOvr>
    <a:masterClrMapping/>
  </p:clrMapOvr>
  <p:transition spd="med">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6" name="图片 11265" descr="18"/>
          <p:cNvPicPr>
            <a:picLocks noChangeAspect="1"/>
          </p:cNvPicPr>
          <p:nvPr/>
        </p:nvPicPr>
        <p:blipFill>
          <a:blip r:embed="rId1"/>
          <a:stretch>
            <a:fillRect/>
          </a:stretch>
        </p:blipFill>
        <p:spPr>
          <a:xfrm>
            <a:off x="0" y="0"/>
            <a:ext cx="9144000" cy="6958013"/>
          </a:xfrm>
          <a:prstGeom prst="rect">
            <a:avLst/>
          </a:prstGeom>
          <a:noFill/>
          <a:ln w="9525">
            <a:noFill/>
          </a:ln>
        </p:spPr>
      </p:pic>
      <p:pic>
        <p:nvPicPr>
          <p:cNvPr id="11267" name="图片 11266" descr="cc_jente2"/>
          <p:cNvPicPr>
            <a:picLocks noChangeAspect="1"/>
          </p:cNvPicPr>
          <p:nvPr/>
        </p:nvPicPr>
        <p:blipFill>
          <a:blip r:embed="rId2"/>
          <a:stretch>
            <a:fillRect/>
          </a:stretch>
        </p:blipFill>
        <p:spPr>
          <a:xfrm>
            <a:off x="7164388" y="1008063"/>
            <a:ext cx="1835150" cy="2565400"/>
          </a:xfrm>
          <a:prstGeom prst="rect">
            <a:avLst/>
          </a:prstGeom>
          <a:noFill/>
          <a:ln w="9525">
            <a:noFill/>
          </a:ln>
        </p:spPr>
      </p:pic>
      <p:sp>
        <p:nvSpPr>
          <p:cNvPr id="11268" name="文本框 11267"/>
          <p:cNvSpPr txBox="1"/>
          <p:nvPr/>
        </p:nvSpPr>
        <p:spPr>
          <a:xfrm>
            <a:off x="1116013" y="1268413"/>
            <a:ext cx="7127875" cy="579437"/>
          </a:xfrm>
          <a:prstGeom prst="rect">
            <a:avLst/>
          </a:prstGeom>
          <a:noFill/>
          <a:ln w="9525">
            <a:noFill/>
          </a:ln>
        </p:spPr>
        <p:txBody>
          <a:bodyPr>
            <a:spAutoFit/>
          </a:bodyPr>
          <a:p>
            <a:r>
              <a:rPr lang="en-US" altLang="zh-CN" sz="3200" dirty="0">
                <a:latin typeface="Arial" panose="02080604020202020204" pitchFamily="34" charset="0"/>
                <a:ea typeface="宋体" panose="02010600030101010101" pitchFamily="2" charset="-122"/>
              </a:rPr>
              <a:t>      </a:t>
            </a:r>
            <a:endParaRPr lang="en-US" altLang="zh-CN" sz="3600" dirty="0">
              <a:latin typeface="Arial" panose="02080604020202020204" pitchFamily="34" charset="0"/>
              <a:ea typeface="宋体" panose="02010600030101010101" pitchFamily="2" charset="-122"/>
            </a:endParaRPr>
          </a:p>
        </p:txBody>
      </p:sp>
      <p:sp>
        <p:nvSpPr>
          <p:cNvPr id="11269" name="文本框 11268"/>
          <p:cNvSpPr txBox="1"/>
          <p:nvPr/>
        </p:nvSpPr>
        <p:spPr>
          <a:xfrm>
            <a:off x="596900" y="188913"/>
            <a:ext cx="7499350" cy="823912"/>
          </a:xfrm>
          <a:prstGeom prst="rect">
            <a:avLst/>
          </a:prstGeom>
          <a:noFill/>
          <a:ln w="9525">
            <a:noFill/>
          </a:ln>
        </p:spPr>
        <p:txBody>
          <a:bodyPr wrap="none" anchor="t">
            <a:spAutoFit/>
          </a:bodyPr>
          <a:p>
            <a:pPr algn="ctr"/>
            <a:r>
              <a:rPr lang="zh-CN" altLang="en-US" sz="4800" b="1" dirty="0">
                <a:latin typeface="Arial" panose="02080604020202020204" pitchFamily="34" charset="0"/>
                <a:ea typeface="宋体" panose="02010600030101010101" pitchFamily="2" charset="-122"/>
              </a:rPr>
              <a:t>四、教学手段及评价方式：</a:t>
            </a:r>
            <a:endParaRPr lang="zh-CN" altLang="en-US" sz="4800" b="1" dirty="0">
              <a:latin typeface="Arial" panose="02080604020202020204" pitchFamily="34" charset="0"/>
              <a:ea typeface="宋体" panose="02010600030101010101" pitchFamily="2" charset="-122"/>
            </a:endParaRPr>
          </a:p>
        </p:txBody>
      </p:sp>
      <p:sp>
        <p:nvSpPr>
          <p:cNvPr id="11270" name="矩形 11269"/>
          <p:cNvSpPr/>
          <p:nvPr/>
        </p:nvSpPr>
        <p:spPr>
          <a:xfrm>
            <a:off x="1042988" y="1196975"/>
            <a:ext cx="6553200" cy="3016250"/>
          </a:xfrm>
          <a:prstGeom prst="rect">
            <a:avLst/>
          </a:prstGeom>
          <a:noFill/>
          <a:ln w="9525">
            <a:noFill/>
          </a:ln>
        </p:spPr>
        <p:txBody>
          <a:bodyPr>
            <a:spAutoFit/>
          </a:bodyPr>
          <a:p>
            <a:r>
              <a:rPr lang="zh-CN" altLang="en-US" sz="3200" dirty="0">
                <a:latin typeface="Arial" panose="02080604020202020204" pitchFamily="34" charset="0"/>
                <a:ea typeface="Dotum" panose="020B0600000101010101" pitchFamily="34" charset="-127"/>
              </a:rPr>
              <a:t>借助多媒体课件，实现教学目标。</a:t>
            </a:r>
            <a:endParaRPr lang="zh-CN" altLang="en-US" sz="3200" dirty="0">
              <a:latin typeface="Arial" panose="02080604020202020204" pitchFamily="34" charset="0"/>
              <a:ea typeface="Dotum" panose="020B0600000101010101" pitchFamily="34" charset="-127"/>
            </a:endParaRPr>
          </a:p>
          <a:p>
            <a:endParaRPr lang="zh-CN" altLang="en-US" sz="3200" dirty="0">
              <a:latin typeface="Arial" panose="02080604020202020204" pitchFamily="34" charset="0"/>
              <a:ea typeface="Dotum" panose="020B0600000101010101" pitchFamily="34" charset="-127"/>
            </a:endParaRPr>
          </a:p>
          <a:p>
            <a:r>
              <a:rPr lang="zh-CN" altLang="en-US" sz="3200" dirty="0">
                <a:latin typeface="Arial" panose="02080604020202020204" pitchFamily="34" charset="0"/>
                <a:ea typeface="Dotum" panose="020B0600000101010101" pitchFamily="34" charset="-127"/>
              </a:rPr>
              <a:t>评价方式注重教师的激励性评价，强化学生的自我评价和生生互评。本</a:t>
            </a:r>
            <a:r>
              <a:rPr lang="zh-CN" altLang="en-US" sz="3200" dirty="0">
                <a:latin typeface="Arial" panose="02080604020202020204" pitchFamily="34" charset="0"/>
                <a:ea typeface="仿宋_GB2312" panose="02010609030101010101" pitchFamily="49" charset="-122"/>
              </a:rPr>
              <a:t>着尊</a:t>
            </a:r>
            <a:r>
              <a:rPr lang="zh-CN" altLang="en-US" sz="3200" dirty="0">
                <a:latin typeface="Arial" panose="02080604020202020204" pitchFamily="34" charset="0"/>
                <a:ea typeface="Dotum" panose="020B0600000101010101" pitchFamily="34" charset="-127"/>
              </a:rPr>
              <a:t>重、信任、爱护、宽容学生的原则。</a:t>
            </a:r>
            <a:endParaRPr lang="zh-CN" altLang="en-US" sz="3200" dirty="0">
              <a:latin typeface="Arial" panose="02080604020202020204" pitchFamily="34" charset="0"/>
              <a:ea typeface="Dotum" panose="020B0600000101010101" pitchFamily="34" charset="-127"/>
            </a:endParaRPr>
          </a:p>
        </p:txBody>
      </p:sp>
      <p:sp>
        <p:nvSpPr>
          <p:cNvPr id="11271" name="动作按钮: 自定义 11270">
            <a:hlinkClick r:id="rId3" action="ppaction://hlinksldjump"/>
          </p:cNvPr>
          <p:cNvSpPr/>
          <p:nvPr/>
        </p:nvSpPr>
        <p:spPr>
          <a:xfrm>
            <a:off x="7812088" y="5661025"/>
            <a:ext cx="719137" cy="431800"/>
          </a:xfrm>
          <a:prstGeom prst="actionButtonBlank">
            <a:avLst/>
          </a:prstGeom>
          <a:solidFill>
            <a:schemeClr val="accent1"/>
          </a:solidFill>
          <a:ln w="9525">
            <a:noFill/>
          </a:ln>
        </p:spPr>
        <p:txBody>
          <a:bodyPr/>
          <a:p>
            <a:endParaRPr lang="zh-CN" altLang="en-US"/>
          </a:p>
        </p:txBody>
      </p:sp>
    </p:spTree>
  </p:cSld>
  <p:clrMapOvr>
    <a:masterClrMapping/>
  </p:clrMapOvr>
  <p:transition spd="med">
    <p:cover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图片 12289" descr="162"/>
          <p:cNvPicPr>
            <a:picLocks noChangeAspect="1"/>
          </p:cNvPicPr>
          <p:nvPr/>
        </p:nvPicPr>
        <p:blipFill>
          <a:blip r:embed="rId1"/>
          <a:stretch>
            <a:fillRect/>
          </a:stretch>
        </p:blipFill>
        <p:spPr>
          <a:xfrm>
            <a:off x="0" y="0"/>
            <a:ext cx="9144000" cy="7532688"/>
          </a:xfrm>
          <a:prstGeom prst="rect">
            <a:avLst/>
          </a:prstGeom>
          <a:noFill/>
          <a:ln w="9525">
            <a:noFill/>
          </a:ln>
        </p:spPr>
      </p:pic>
      <p:sp>
        <p:nvSpPr>
          <p:cNvPr id="12291" name="文本框 12290"/>
          <p:cNvSpPr txBox="1"/>
          <p:nvPr/>
        </p:nvSpPr>
        <p:spPr>
          <a:xfrm>
            <a:off x="1979613" y="836613"/>
            <a:ext cx="5040312" cy="1006475"/>
          </a:xfrm>
          <a:prstGeom prst="rect">
            <a:avLst/>
          </a:prstGeom>
          <a:noFill/>
          <a:ln w="9525">
            <a:noFill/>
          </a:ln>
        </p:spPr>
        <p:txBody>
          <a:bodyPr>
            <a:spAutoFit/>
          </a:bodyPr>
          <a:p>
            <a:r>
              <a:rPr lang="zh-CN" altLang="en-US" sz="6000" b="1" dirty="0">
                <a:latin typeface="Arial" panose="02080604020202020204" pitchFamily="34" charset="0"/>
                <a:ea typeface="宋体" panose="02010600030101010101" pitchFamily="2" charset="-122"/>
              </a:rPr>
              <a:t>五、教学过程</a:t>
            </a:r>
            <a:endParaRPr lang="zh-CN" altLang="en-US" sz="6000" b="1">
              <a:latin typeface="Arial" panose="02080604020202020204" pitchFamily="34" charset="0"/>
              <a:ea typeface="宋体" panose="02010600030101010101" pitchFamily="2" charset="-122"/>
            </a:endParaRPr>
          </a:p>
        </p:txBody>
      </p:sp>
      <p:sp>
        <p:nvSpPr>
          <p:cNvPr id="12292" name="矩形 12291"/>
          <p:cNvSpPr/>
          <p:nvPr/>
        </p:nvSpPr>
        <p:spPr>
          <a:xfrm>
            <a:off x="1331913" y="2097088"/>
            <a:ext cx="6811962" cy="4721225"/>
          </a:xfrm>
          <a:prstGeom prst="rect">
            <a:avLst/>
          </a:prstGeom>
          <a:noFill/>
          <a:ln w="9525">
            <a:noFill/>
          </a:ln>
        </p:spPr>
        <p:txBody>
          <a:bodyPr anchor="ctr">
            <a:spAutoFit/>
          </a:bodyPr>
          <a:p>
            <a:r>
              <a:rPr lang="en-US" altLang="zh-CN" sz="3200" b="1" dirty="0">
                <a:solidFill>
                  <a:srgbClr val="FF0000"/>
                </a:solidFill>
                <a:latin typeface="Arial" panose="02080604020202020204" pitchFamily="34" charset="0"/>
                <a:ea typeface="宋体" panose="02010600030101010101" pitchFamily="2" charset="-122"/>
              </a:rPr>
              <a:t>(</a:t>
            </a:r>
            <a:r>
              <a:rPr lang="zh-CN" altLang="en-US" sz="3200" b="1" dirty="0">
                <a:solidFill>
                  <a:srgbClr val="FF0000"/>
                </a:solidFill>
                <a:latin typeface="Arial" panose="02080604020202020204" pitchFamily="34" charset="0"/>
                <a:ea typeface="宋体" panose="02010600030101010101" pitchFamily="2" charset="-122"/>
              </a:rPr>
              <a:t>一</a:t>
            </a:r>
            <a:r>
              <a:rPr lang="en-US" altLang="zh-CN" sz="3200" b="1" dirty="0">
                <a:solidFill>
                  <a:srgbClr val="FF0000"/>
                </a:solidFill>
                <a:latin typeface="Arial" panose="02080604020202020204" pitchFamily="34" charset="0"/>
                <a:ea typeface="宋体" panose="02010600030101010101" pitchFamily="2" charset="-122"/>
              </a:rPr>
              <a:t>)</a:t>
            </a:r>
            <a:r>
              <a:rPr lang="zh-CN" altLang="en-US" sz="3200" b="1" dirty="0">
                <a:solidFill>
                  <a:srgbClr val="FF0000"/>
                </a:solidFill>
                <a:latin typeface="Arial" panose="02080604020202020204" pitchFamily="34" charset="0"/>
                <a:ea typeface="宋体" panose="02010600030101010101" pitchFamily="2" charset="-122"/>
              </a:rPr>
              <a:t>读课文，自学两次赛马内容</a:t>
            </a:r>
            <a:r>
              <a:rPr lang="zh-CN" altLang="en-US" sz="3200" dirty="0">
                <a:latin typeface="Arial" panose="02080604020202020204" pitchFamily="34" charset="0"/>
                <a:ea typeface="Dotum" panose="020B0600000101010101" pitchFamily="34" charset="-127"/>
              </a:rPr>
              <a:t> </a:t>
            </a:r>
            <a:endParaRPr lang="zh-CN" altLang="en-US" sz="3200" dirty="0">
              <a:latin typeface="Arial" panose="02080604020202020204" pitchFamily="34" charset="0"/>
              <a:ea typeface="Dotum" panose="020B0600000101010101" pitchFamily="34" charset="-127"/>
            </a:endParaRPr>
          </a:p>
          <a:p>
            <a:r>
              <a:rPr lang="en-US" altLang="zh-CN" sz="3200" b="1" dirty="0">
                <a:solidFill>
                  <a:srgbClr val="FF0000"/>
                </a:solidFill>
                <a:latin typeface="Arial" panose="02080604020202020204" pitchFamily="34" charset="0"/>
                <a:ea typeface="宋体" panose="02010600030101010101" pitchFamily="2" charset="-122"/>
              </a:rPr>
              <a:t>(</a:t>
            </a:r>
            <a:r>
              <a:rPr lang="zh-CN" altLang="en-US" sz="3200" b="1" dirty="0">
                <a:solidFill>
                  <a:srgbClr val="FF0000"/>
                </a:solidFill>
                <a:latin typeface="Arial" panose="02080604020202020204" pitchFamily="34" charset="0"/>
                <a:ea typeface="宋体" panose="02010600030101010101" pitchFamily="2" charset="-122"/>
              </a:rPr>
              <a:t>二</a:t>
            </a:r>
            <a:r>
              <a:rPr lang="en-US" altLang="zh-CN" sz="3200" b="1" dirty="0">
                <a:solidFill>
                  <a:srgbClr val="FF0000"/>
                </a:solidFill>
                <a:latin typeface="Arial" panose="02080604020202020204" pitchFamily="34" charset="0"/>
                <a:ea typeface="宋体" panose="02010600030101010101" pitchFamily="2" charset="-122"/>
              </a:rPr>
              <a:t>)</a:t>
            </a:r>
            <a:r>
              <a:rPr lang="zh-CN" altLang="en-US" sz="3200" b="1" dirty="0">
                <a:solidFill>
                  <a:srgbClr val="FF0000"/>
                </a:solidFill>
                <a:latin typeface="Arial" panose="02080604020202020204" pitchFamily="34" charset="0"/>
                <a:ea typeface="宋体" panose="02010600030101010101" pitchFamily="2" charset="-122"/>
              </a:rPr>
              <a:t>课件出示两次对阵图，动手操作引发思考</a:t>
            </a:r>
            <a:endParaRPr lang="zh-CN" altLang="en-US" sz="3200" b="1" dirty="0">
              <a:solidFill>
                <a:srgbClr val="FF0000"/>
              </a:solidFill>
              <a:latin typeface="Arial" panose="02080604020202020204" pitchFamily="34" charset="0"/>
              <a:ea typeface="宋体" panose="02010600030101010101" pitchFamily="2" charset="-122"/>
            </a:endParaRPr>
          </a:p>
          <a:p>
            <a:r>
              <a:rPr lang="en-US" altLang="zh-CN" sz="3200" b="1" dirty="0">
                <a:solidFill>
                  <a:srgbClr val="FF0000"/>
                </a:solidFill>
                <a:latin typeface="Arial" panose="02080604020202020204" pitchFamily="34" charset="0"/>
                <a:ea typeface="宋体" panose="02010600030101010101" pitchFamily="2" charset="-122"/>
              </a:rPr>
              <a:t>(</a:t>
            </a:r>
            <a:r>
              <a:rPr lang="zh-CN" altLang="en-US" sz="3200" b="1" dirty="0">
                <a:solidFill>
                  <a:srgbClr val="FF0000"/>
                </a:solidFill>
                <a:latin typeface="Arial" panose="02080604020202020204" pitchFamily="34" charset="0"/>
                <a:ea typeface="宋体" panose="02010600030101010101" pitchFamily="2" charset="-122"/>
              </a:rPr>
              <a:t>三</a:t>
            </a:r>
            <a:r>
              <a:rPr lang="en-US" altLang="zh-CN" sz="3200" b="1" dirty="0">
                <a:solidFill>
                  <a:srgbClr val="FF0000"/>
                </a:solidFill>
                <a:latin typeface="Arial" panose="02080604020202020204" pitchFamily="34" charset="0"/>
                <a:ea typeface="宋体" panose="02010600030101010101" pitchFamily="2" charset="-122"/>
              </a:rPr>
              <a:t>)</a:t>
            </a:r>
            <a:r>
              <a:rPr lang="zh-CN" altLang="en-US" sz="3200" b="1" dirty="0">
                <a:solidFill>
                  <a:srgbClr val="FF0000"/>
                </a:solidFill>
                <a:latin typeface="Arial" panose="02080604020202020204" pitchFamily="34" charset="0"/>
                <a:ea typeface="宋体" panose="02010600030101010101" pitchFamily="2" charset="-122"/>
              </a:rPr>
              <a:t>合作探究，学习孙膑献计</a:t>
            </a:r>
            <a:endParaRPr lang="zh-CN" altLang="en-US" sz="3200" b="1" dirty="0">
              <a:solidFill>
                <a:srgbClr val="FF0000"/>
              </a:solidFill>
              <a:latin typeface="Arial" panose="02080604020202020204" pitchFamily="34" charset="0"/>
              <a:ea typeface="宋体" panose="02010600030101010101" pitchFamily="2" charset="-122"/>
            </a:endParaRPr>
          </a:p>
          <a:p>
            <a:r>
              <a:rPr lang="en-US" altLang="zh-CN" sz="3200" b="1" dirty="0">
                <a:solidFill>
                  <a:srgbClr val="FF0000"/>
                </a:solidFill>
                <a:latin typeface="Arial" panose="02080604020202020204" pitchFamily="34" charset="0"/>
                <a:ea typeface="宋体" panose="02010600030101010101" pitchFamily="2" charset="-122"/>
              </a:rPr>
              <a:t>(</a:t>
            </a:r>
            <a:r>
              <a:rPr lang="zh-CN" altLang="en-US" sz="3200" b="1" dirty="0">
                <a:solidFill>
                  <a:srgbClr val="FF0000"/>
                </a:solidFill>
                <a:latin typeface="Arial" panose="02080604020202020204" pitchFamily="34" charset="0"/>
                <a:ea typeface="宋体" panose="02010600030101010101" pitchFamily="2" charset="-122"/>
              </a:rPr>
              <a:t>四</a:t>
            </a:r>
            <a:r>
              <a:rPr lang="en-US" altLang="zh-CN" sz="3200" b="1" dirty="0">
                <a:solidFill>
                  <a:srgbClr val="FF0000"/>
                </a:solidFill>
                <a:latin typeface="Arial" panose="02080604020202020204" pitchFamily="34" charset="0"/>
                <a:ea typeface="宋体" panose="02010600030101010101" pitchFamily="2" charset="-122"/>
              </a:rPr>
              <a:t>)</a:t>
            </a:r>
            <a:r>
              <a:rPr lang="zh-CN" altLang="en-US" sz="3200" b="1" dirty="0">
                <a:solidFill>
                  <a:srgbClr val="FF0000"/>
                </a:solidFill>
                <a:latin typeface="Arial" panose="02080604020202020204" pitchFamily="34" charset="0"/>
                <a:ea typeface="宋体" panose="02010600030101010101" pitchFamily="2" charset="-122"/>
              </a:rPr>
              <a:t>拓展</a:t>
            </a:r>
            <a:endParaRPr lang="zh-CN" altLang="en-US" sz="3200" b="1" dirty="0">
              <a:solidFill>
                <a:srgbClr val="FF0000"/>
              </a:solidFill>
              <a:latin typeface="Arial" panose="02080604020202020204" pitchFamily="34" charset="0"/>
              <a:ea typeface="宋体" panose="02010600030101010101" pitchFamily="2" charset="-122"/>
            </a:endParaRPr>
          </a:p>
          <a:p>
            <a:r>
              <a:rPr lang="en-US" altLang="zh-CN" sz="3200" b="1" dirty="0">
                <a:solidFill>
                  <a:srgbClr val="FF0000"/>
                </a:solidFill>
                <a:latin typeface="Arial" panose="02080604020202020204" pitchFamily="34" charset="0"/>
                <a:ea typeface="宋体" panose="02010600030101010101" pitchFamily="2" charset="-122"/>
              </a:rPr>
              <a:t>(</a:t>
            </a:r>
            <a:r>
              <a:rPr lang="zh-CN" altLang="en-US" sz="3200" b="1" dirty="0">
                <a:solidFill>
                  <a:srgbClr val="FF0000"/>
                </a:solidFill>
                <a:latin typeface="Arial" panose="02080604020202020204" pitchFamily="34" charset="0"/>
                <a:ea typeface="宋体" panose="02010600030101010101" pitchFamily="2" charset="-122"/>
              </a:rPr>
              <a:t>五</a:t>
            </a:r>
            <a:r>
              <a:rPr lang="en-US" altLang="zh-CN" sz="3200" b="1" dirty="0">
                <a:solidFill>
                  <a:srgbClr val="FF0000"/>
                </a:solidFill>
                <a:latin typeface="Arial" panose="02080604020202020204" pitchFamily="34" charset="0"/>
                <a:ea typeface="宋体" panose="02010600030101010101" pitchFamily="2" charset="-122"/>
              </a:rPr>
              <a:t>)</a:t>
            </a:r>
            <a:r>
              <a:rPr lang="zh-CN" altLang="en-US" sz="3200" b="1" dirty="0">
                <a:solidFill>
                  <a:srgbClr val="FF0000"/>
                </a:solidFill>
                <a:latin typeface="Arial" panose="02080604020202020204" pitchFamily="34" charset="0"/>
                <a:ea typeface="宋体" panose="02010600030101010101" pitchFamily="2" charset="-122"/>
              </a:rPr>
              <a:t>课文总结</a:t>
            </a:r>
            <a:r>
              <a:rPr lang="en-US" altLang="zh-CN" sz="3200" b="1" dirty="0">
                <a:solidFill>
                  <a:srgbClr val="FF0000"/>
                </a:solidFill>
                <a:latin typeface="Arial" panose="02080604020202020204" pitchFamily="34" charset="0"/>
                <a:ea typeface="宋体" panose="02010600030101010101" pitchFamily="2" charset="-122"/>
              </a:rPr>
              <a:t>,   </a:t>
            </a:r>
            <a:r>
              <a:rPr lang="zh-CN" altLang="en-US" sz="3200" b="1" dirty="0">
                <a:solidFill>
                  <a:srgbClr val="FF0000"/>
                </a:solidFill>
                <a:latin typeface="Arial" panose="02080604020202020204" pitchFamily="34" charset="0"/>
                <a:ea typeface="宋体" panose="02010600030101010101" pitchFamily="2" charset="-122"/>
              </a:rPr>
              <a:t>强化感受</a:t>
            </a:r>
            <a:endParaRPr lang="zh-CN" altLang="en-US" sz="3200" b="1" dirty="0">
              <a:solidFill>
                <a:srgbClr val="FF0000"/>
              </a:solidFill>
              <a:latin typeface="Arial" panose="02080604020202020204" pitchFamily="34" charset="0"/>
              <a:ea typeface="宋体" panose="02010600030101010101" pitchFamily="2" charset="-122"/>
            </a:endParaRPr>
          </a:p>
          <a:p>
            <a:r>
              <a:rPr lang="en-US" altLang="zh-CN" sz="3200" b="1" dirty="0">
                <a:solidFill>
                  <a:srgbClr val="FF0000"/>
                </a:solidFill>
                <a:latin typeface="Arial" panose="02080604020202020204" pitchFamily="34" charset="0"/>
                <a:ea typeface="宋体" panose="02010600030101010101" pitchFamily="2" charset="-122"/>
              </a:rPr>
              <a:t>(</a:t>
            </a:r>
            <a:r>
              <a:rPr lang="zh-CN" altLang="en-US" sz="3200" b="1" dirty="0">
                <a:solidFill>
                  <a:srgbClr val="FF0000"/>
                </a:solidFill>
                <a:latin typeface="Arial" panose="02080604020202020204" pitchFamily="34" charset="0"/>
                <a:ea typeface="宋体" panose="02010600030101010101" pitchFamily="2" charset="-122"/>
              </a:rPr>
              <a:t>六</a:t>
            </a:r>
            <a:r>
              <a:rPr lang="en-US" altLang="zh-CN" sz="3200" b="1" dirty="0">
                <a:solidFill>
                  <a:srgbClr val="FF0000"/>
                </a:solidFill>
                <a:latin typeface="Arial" panose="02080604020202020204" pitchFamily="34" charset="0"/>
                <a:ea typeface="宋体" panose="02010600030101010101" pitchFamily="2" charset="-122"/>
              </a:rPr>
              <a:t>)</a:t>
            </a:r>
            <a:r>
              <a:rPr lang="zh-CN" altLang="en-US" sz="3200" b="1" dirty="0">
                <a:solidFill>
                  <a:srgbClr val="FF0000"/>
                </a:solidFill>
                <a:latin typeface="Arial" panose="02080604020202020204" pitchFamily="34" charset="0"/>
                <a:ea typeface="宋体" panose="02010600030101010101" pitchFamily="2" charset="-122"/>
              </a:rPr>
              <a:t>教师小结</a:t>
            </a:r>
            <a:endParaRPr lang="zh-CN" altLang="en-US" sz="3200" b="1" dirty="0">
              <a:solidFill>
                <a:srgbClr val="FF0000"/>
              </a:solidFill>
              <a:latin typeface="Arial" panose="02080604020202020204" pitchFamily="34" charset="0"/>
              <a:ea typeface="宋体" panose="02010600030101010101" pitchFamily="2" charset="-122"/>
            </a:endParaRPr>
          </a:p>
          <a:p>
            <a:endParaRPr lang="zh-CN" altLang="en-US" sz="3200" b="1" dirty="0">
              <a:solidFill>
                <a:srgbClr val="FF0000"/>
              </a:solidFill>
              <a:latin typeface="Arial" panose="02080604020202020204" pitchFamily="34" charset="0"/>
              <a:ea typeface="宋体" panose="02010600030101010101" pitchFamily="2" charset="-122"/>
            </a:endParaRPr>
          </a:p>
          <a:p>
            <a:endParaRPr lang="zh-CN" altLang="en-US" b="1" dirty="0">
              <a:solidFill>
                <a:srgbClr val="FF0000"/>
              </a:solidFill>
              <a:latin typeface="Arial" panose="02080604020202020204" pitchFamily="34" charset="0"/>
              <a:ea typeface="宋体" panose="02010600030101010101" pitchFamily="2" charset="-122"/>
            </a:endParaRPr>
          </a:p>
          <a:p>
            <a:endParaRPr lang="zh-CN" altLang="en-US" b="1" dirty="0">
              <a:solidFill>
                <a:srgbClr val="FF0000"/>
              </a:solidFill>
              <a:latin typeface="Arial" panose="02080604020202020204" pitchFamily="34" charset="0"/>
              <a:ea typeface="宋体" panose="02010600030101010101" pitchFamily="2" charset="-122"/>
            </a:endParaRPr>
          </a:p>
        </p:txBody>
      </p:sp>
      <p:sp>
        <p:nvSpPr>
          <p:cNvPr id="12298" name="文本框 12297"/>
          <p:cNvSpPr txBox="1"/>
          <p:nvPr/>
        </p:nvSpPr>
        <p:spPr>
          <a:xfrm>
            <a:off x="1547813" y="5753100"/>
            <a:ext cx="5040312" cy="519113"/>
          </a:xfrm>
          <a:prstGeom prst="rect">
            <a:avLst/>
          </a:prstGeom>
          <a:noFill/>
          <a:ln w="9525">
            <a:noFill/>
          </a:ln>
        </p:spPr>
        <p:txBody>
          <a:bodyPr>
            <a:spAutoFit/>
          </a:bodyPr>
          <a:p>
            <a:r>
              <a:rPr lang="en-US" altLang="zh-CN" sz="2800" dirty="0">
                <a:solidFill>
                  <a:srgbClr val="FF0000"/>
                </a:solidFill>
                <a:latin typeface="Arial" panose="02080604020202020204" pitchFamily="34" charset="0"/>
                <a:ea typeface="宋体" panose="02010600030101010101" pitchFamily="2" charset="-122"/>
              </a:rPr>
              <a:t>  </a:t>
            </a:r>
            <a:endParaRPr lang="en-US" altLang="zh-CN" sz="2800" b="1" dirty="0">
              <a:solidFill>
                <a:srgbClr val="FF0000"/>
              </a:solidFill>
              <a:latin typeface="Arial" panose="02080604020202020204" pitchFamily="34" charset="0"/>
              <a:ea typeface="宋体" panose="02010600030101010101" pitchFamily="2" charset="-122"/>
            </a:endParaRPr>
          </a:p>
        </p:txBody>
      </p:sp>
    </p:spTree>
  </p:cSld>
  <p:clrMapOvr>
    <a:masterClrMapping/>
  </p:clrMapOvr>
  <p:transition spd="med">
    <p:cover dir="r"/>
  </p:transition>
</p:sld>
</file>

<file path=ppt/theme/theme1.xml><?xml version="1.0" encoding="utf-8"?>
<a:theme xmlns:a="http://schemas.openxmlformats.org/drawingml/2006/main" name="Proposal">
  <a:themeElements>
    <a:clrScheme name="">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EC5FB"/>
      </a:accent5>
      <a:accent6>
        <a:srgbClr val="895BE5"/>
      </a:accent6>
      <a:hlink>
        <a:srgbClr val="E4005C"/>
      </a:hlink>
      <a:folHlink>
        <a:srgbClr val="C36C03"/>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333333"/>
        </a:lt1>
        <a:dk2>
          <a:srgbClr val="FFF4C3"/>
        </a:dk2>
        <a:lt2>
          <a:srgbClr val="777777"/>
        </a:lt2>
        <a:accent1>
          <a:srgbClr val="C892FA"/>
        </a:accent1>
        <a:accent2>
          <a:srgbClr val="9966FF"/>
        </a:accent2>
        <a:accent3>
          <a:srgbClr val="ADADAD"/>
        </a:accent3>
        <a:accent4>
          <a:srgbClr val="DCDCDC"/>
        </a:accent4>
        <a:accent5>
          <a:srgbClr val="E0C7FC"/>
        </a:accent5>
        <a:accent6>
          <a:srgbClr val="895BE5"/>
        </a:accent6>
        <a:hlink>
          <a:srgbClr val="E4005C"/>
        </a:hlink>
        <a:folHlink>
          <a:srgbClr val="DC7A04"/>
        </a:folHlink>
      </a:clrScheme>
      <a:clrMap bg1="lt1" tx1="dk1" bg2="lt2" tx2="dk2" accent1="accent1" accent2="accent2" accent3="accent3" accent4="accent4" accent5="accent5" accent6="accent6" hlink="hlink" folHlink="folHlink"/>
    </a:extraClrScheme>
    <a:extraClrScheme>
      <a:clrScheme name="">
        <a:dk1>
          <a:srgbClr val="FFFFFF"/>
        </a:dk1>
        <a:lt1>
          <a:srgbClr val="5F5F5F"/>
        </a:lt1>
        <a:dk2>
          <a:srgbClr val="FFFFCC"/>
        </a:dk2>
        <a:lt2>
          <a:srgbClr val="1C1C1C"/>
        </a:lt2>
        <a:accent1>
          <a:srgbClr val="4A5B64"/>
        </a:accent1>
        <a:accent2>
          <a:srgbClr val="AF9387"/>
        </a:accent2>
        <a:accent3>
          <a:srgbClr val="B7B7B7"/>
        </a:accent3>
        <a:accent4>
          <a:srgbClr val="DCDCDC"/>
        </a:accent4>
        <a:accent5>
          <a:srgbClr val="B2B6B8"/>
        </a:accent5>
        <a:accent6>
          <a:srgbClr val="9D8379"/>
        </a:accent6>
        <a:hlink>
          <a:srgbClr val="F3C43F"/>
        </a:hlink>
        <a:folHlink>
          <a:srgbClr val="66CCFF"/>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CC"/>
        </a:dk2>
        <a:lt2>
          <a:srgbClr val="4D4D4D"/>
        </a:lt2>
        <a:accent1>
          <a:srgbClr val="8D8DB3"/>
        </a:accent1>
        <a:accent2>
          <a:srgbClr val="7A25D7"/>
        </a:accent2>
        <a:accent3>
          <a:srgbClr val="B9B9CA"/>
        </a:accent3>
        <a:accent4>
          <a:srgbClr val="DCDCDC"/>
        </a:accent4>
        <a:accent5>
          <a:srgbClr val="C5C5D5"/>
        </a:accent5>
        <a:accent6>
          <a:srgbClr val="6D20C1"/>
        </a:accent6>
        <a:hlink>
          <a:srgbClr val="66CCFF"/>
        </a:hlink>
        <a:folHlink>
          <a:srgbClr val="3333CC"/>
        </a:folHlink>
      </a:clrScheme>
      <a:clrMap bg1="lt1" tx1="dk1" bg2="lt2" tx2="dk2" accent1="accent1" accent2="accent2" accent3="accent3" accent4="accent4" accent5="accent5" accent6="accent6" hlink="hlink" folHlink="folHlink"/>
    </a:extraClrScheme>
    <a:extraClrScheme>
      <a:clrScheme name="">
        <a:dk1>
          <a:srgbClr val="F8F8F8"/>
        </a:dk1>
        <a:lt1>
          <a:srgbClr val="538DC7"/>
        </a:lt1>
        <a:dk2>
          <a:srgbClr val="CCECFF"/>
        </a:dk2>
        <a:lt2>
          <a:srgbClr val="10187C"/>
        </a:lt2>
        <a:accent1>
          <a:srgbClr val="879EC7"/>
        </a:accent1>
        <a:accent2>
          <a:srgbClr val="461B8B"/>
        </a:accent2>
        <a:accent3>
          <a:srgbClr val="B4C5DF"/>
        </a:accent3>
        <a:accent4>
          <a:srgbClr val="D6D6D6"/>
        </a:accent4>
        <a:accent5>
          <a:srgbClr val="C3CCDF"/>
        </a:accent5>
        <a:accent6>
          <a:srgbClr val="3E177C"/>
        </a:accent6>
        <a:hlink>
          <a:srgbClr val="0000FF"/>
        </a:hlink>
        <a:folHlink>
          <a:srgbClr val="0080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CC"/>
        </a:dk2>
        <a:lt2>
          <a:srgbClr val="002F2E"/>
        </a:lt2>
        <a:accent1>
          <a:srgbClr val="0E6A52"/>
        </a:accent1>
        <a:accent2>
          <a:srgbClr val="3553A7"/>
        </a:accent2>
        <a:accent3>
          <a:srgbClr val="AAC1C1"/>
        </a:accent3>
        <a:accent4>
          <a:srgbClr val="DCDCDC"/>
        </a:accent4>
        <a:accent5>
          <a:srgbClr val="AABAB3"/>
        </a:accent5>
        <a:accent6>
          <a:srgbClr val="2F4A95"/>
        </a:accent6>
        <a:hlink>
          <a:srgbClr val="1ACE9F"/>
        </a:hlink>
        <a:folHlink>
          <a:srgbClr val="B5B5FF"/>
        </a:folHlink>
      </a:clrScheme>
      <a:clrMap bg1="lt1" tx1="dk1" bg2="lt2" tx2="dk2" accent1="accent1" accent2="accent2" accent3="accent3" accent4="accent4" accent5="accent5" accent6="accent6" hlink="hlink" folHlink="folHlink"/>
    </a:extraClrScheme>
    <a:extraClrScheme>
      <a:clrScheme name="">
        <a:dk1>
          <a:srgbClr val="000000"/>
        </a:dk1>
        <a:lt1>
          <a:srgbClr val="E3FFFF"/>
        </a:lt1>
        <a:dk2>
          <a:srgbClr val="4400A8"/>
        </a:dk2>
        <a:lt2>
          <a:srgbClr val="005452"/>
        </a:lt2>
        <a:accent1>
          <a:srgbClr val="92CAC9"/>
        </a:accent1>
        <a:accent2>
          <a:srgbClr val="009999"/>
        </a:accent2>
        <a:accent3>
          <a:srgbClr val="EEFFFF"/>
        </a:accent3>
        <a:accent4>
          <a:srgbClr val="000000"/>
        </a:accent4>
        <a:accent5>
          <a:srgbClr val="C7E1E0"/>
        </a:accent5>
        <a:accent6>
          <a:srgbClr val="008989"/>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4B501"/>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EC5FB"/>
        </a:accent5>
        <a:accent6>
          <a:srgbClr val="895BE5"/>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Proposal</Template>
  <TotalTime>0</TotalTime>
  <Words>2366</Words>
  <Application>WPS 演示</Application>
  <PresentationFormat>在屏幕上显示</PresentationFormat>
  <Paragraphs>120</Paragraphs>
  <Slides>21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21</vt:i4>
      </vt:variant>
    </vt:vector>
  </HeadingPairs>
  <TitlesOfParts>
    <vt:vector size="33" baseType="lpstr">
      <vt:lpstr>Arial</vt:lpstr>
      <vt:lpstr>宋体</vt:lpstr>
      <vt:lpstr>Wingdings</vt:lpstr>
      <vt:lpstr>Dotum</vt:lpstr>
      <vt:lpstr>仿宋_GB2312</vt:lpstr>
      <vt:lpstr>Calibri</vt:lpstr>
      <vt:lpstr>Arial Narrow</vt:lpstr>
      <vt:lpstr>微软雅黑</vt:lpstr>
      <vt:lpstr>Arial Unicode MS</vt:lpstr>
      <vt:lpstr>Wingdings 2</vt:lpstr>
      <vt:lpstr>MingLiU</vt:lpstr>
      <vt:lpstr>Proposal</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AA</dc:creator>
  <cp:lastModifiedBy>Administrator</cp:lastModifiedBy>
  <cp:revision>104</cp:revision>
  <dcterms:created xsi:type="dcterms:W3CDTF">2009-11-26T12:42:44Z</dcterms:created>
  <dcterms:modified xsi:type="dcterms:W3CDTF">2017-10-09T07:56:49Z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2052-10.1.0.6690</vt:lpwstr>
  </property>
</Properties>
</file>