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322" r:id="rId3"/>
    <p:sldId id="411" r:id="rId5"/>
    <p:sldId id="413" r:id="rId6"/>
    <p:sldId id="414" r:id="rId7"/>
    <p:sldId id="415" r:id="rId8"/>
    <p:sldId id="417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9" r:id="rId17"/>
    <p:sldId id="426" r:id="rId18"/>
    <p:sldId id="427" r:id="rId19"/>
    <p:sldId id="318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D9E"/>
    <a:srgbClr val="256C81"/>
    <a:srgbClr val="F1F8F1"/>
    <a:srgbClr val="F7FCF6"/>
    <a:srgbClr val="D2F4ED"/>
    <a:srgbClr val="778495"/>
    <a:srgbClr val="51A8D2"/>
    <a:srgbClr val="ECECEC"/>
    <a:srgbClr val="EEEEEE"/>
    <a:srgbClr val="BDD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>
        <p:scale>
          <a:sx n="71" d="100"/>
          <a:sy n="71" d="100"/>
        </p:scale>
        <p:origin x="-1698" y="-768"/>
      </p:cViewPr>
      <p:guideLst>
        <p:guide orient="horz" pos="15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75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microsoft.com/office/2007/relationships/hdphoto" Target="../media/hdphoto1.wdp"/><Relationship Id="rId7" Type="http://schemas.openxmlformats.org/officeDocument/2006/relationships/image" Target="../media/image2.png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588" cy="51450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5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1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1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1415415" y="2649220"/>
            <a:ext cx="655256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第三课时：相对分子质量的计算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8" name="TextBox 49"/>
          <p:cNvSpPr txBox="1"/>
          <p:nvPr/>
        </p:nvSpPr>
        <p:spPr>
          <a:xfrm>
            <a:off x="4201160" y="4095750"/>
            <a:ext cx="6379845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莎车县第五中学：宋丹丹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eaLnBrk="0" hangingPunct="0"/>
            <a:endParaRPr lang="zh-CN" alt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64" name="TextBox 48"/>
          <p:cNvSpPr txBox="1"/>
          <p:nvPr/>
        </p:nvSpPr>
        <p:spPr>
          <a:xfrm>
            <a:off x="593725" y="1051560"/>
            <a:ext cx="5960745" cy="676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ea typeface="华文楷体" panose="02010600040101010101" pitchFamily="2" charset="-122"/>
                <a:sym typeface="+mn-ea"/>
              </a:rPr>
              <a:t>课题</a:t>
            </a:r>
            <a:r>
              <a:rPr lang="en-US" altLang="zh-CN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ea typeface="华文楷体" panose="02010600040101010101" pitchFamily="2" charset="-122"/>
                <a:sym typeface="+mn-ea"/>
              </a:rPr>
              <a:t>4    </a:t>
            </a:r>
            <a:r>
              <a:rPr lang="zh-CN" altLang="en-US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ea typeface="华文楷体" panose="02010600040101010101" pitchFamily="2" charset="-122"/>
                <a:sym typeface="+mn-ea"/>
              </a:rPr>
              <a:t>化学式与化合价</a:t>
            </a:r>
            <a:endParaRPr lang="zh-CN" altLang="en-US" sz="4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Book" panose="020B0503020102020204" pitchFamily="34" charset="0"/>
              <a:ea typeface="华文楷体" panose="02010600040101010101" pitchFamily="2" charset="-122"/>
              <a:cs typeface="Narkisim" panose="020E0502050101010101" pitchFamily="34" charset="-79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402493" y="-2159453"/>
            <a:ext cx="7395510" cy="6618716"/>
            <a:chOff x="4019078" y="-2366463"/>
            <a:chExt cx="7395510" cy="661871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6156176" y="-1025054"/>
              <a:ext cx="4332447" cy="357006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8064" flipH="1" flipV="1">
              <a:off x="7082141" y="682192"/>
              <a:ext cx="4332447" cy="357006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019078" y="-2366463"/>
              <a:ext cx="4332447" cy="3570061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-1885268" y="1732414"/>
            <a:ext cx="7321890" cy="5520901"/>
            <a:chOff x="-2433908" y="2223904"/>
            <a:chExt cx="7321890" cy="552090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33908" y="2223904"/>
              <a:ext cx="4261107" cy="351127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74509">
              <a:off x="-723311" y="3807486"/>
              <a:ext cx="4261107" cy="351127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74509">
              <a:off x="626875" y="4233529"/>
              <a:ext cx="4261107" cy="35112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8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6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 Box 10"/>
          <p:cNvSpPr txBox="1"/>
          <p:nvPr/>
        </p:nvSpPr>
        <p:spPr>
          <a:xfrm>
            <a:off x="1221740" y="1390650"/>
            <a:ext cx="6279515" cy="24917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zh-CN" sz="2100" b="1" dirty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r>
              <a:rPr lang="zh-CN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1.400g硝酸铵（ NH</a:t>
            </a:r>
            <a:r>
              <a:rPr lang="zh-CN" altLang="zh-CN" sz="27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4</a:t>
            </a:r>
            <a:r>
              <a:rPr lang="zh-CN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NO</a:t>
            </a:r>
            <a:r>
              <a:rPr lang="zh-CN" altLang="zh-CN" sz="27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3</a:t>
            </a:r>
            <a:r>
              <a:rPr lang="zh-CN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 ）含氮元素</a:t>
            </a:r>
            <a:endParaRPr lang="zh-CN" altLang="zh-CN" sz="2700" b="1" dirty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r>
              <a:rPr lang="zh-CN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多少克？</a:t>
            </a:r>
            <a:endParaRPr lang="zh-CN" altLang="zh-CN" sz="2700" b="1" dirty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endParaRPr lang="zh-CN" altLang="zh-CN" sz="2700" b="1" dirty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endParaRPr lang="zh-CN" altLang="zh-CN" sz="2700" b="1" dirty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r>
              <a:rPr lang="zh-CN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2.多少克的硝酸铵中含有100g的氮元素？</a:t>
            </a:r>
            <a:endParaRPr lang="zh-CN" altLang="zh-CN" sz="2700" b="1" dirty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69365" y="285750"/>
            <a:ext cx="2250440" cy="714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bliqueTopLeft"/>
              <a:lightRig rig="soft" dir="t">
                <a:rot lat="0" lon="0" rev="0"/>
              </a:lightRig>
            </a:scene3d>
            <a:sp3d extrusionH="336550" prstMaterial="plastic">
              <a:extrusionClr>
                <a:srgbClr val="77DEFB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5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srgbClr val="5B9BD5">
                      <a:alpha val="32000"/>
                      <a:lumMod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拓展应用</a:t>
            </a:r>
            <a:endParaRPr kumimoji="0" lang="zh-CN" altLang="en-US" sz="405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srgbClr val="5B9BD5">
                    <a:alpha val="32000"/>
                    <a:lumMod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3" name="Group 9"/>
          <p:cNvGrpSpPr/>
          <p:nvPr/>
        </p:nvGrpSpPr>
        <p:grpSpPr>
          <a:xfrm>
            <a:off x="441648" y="1099739"/>
            <a:ext cx="8088630" cy="3000303"/>
            <a:chOff x="-21" y="847"/>
            <a:chExt cx="5767" cy="2520"/>
          </a:xfrm>
        </p:grpSpPr>
        <p:sp>
          <p:nvSpPr>
            <p:cNvPr id="23554" name="Text Box 10"/>
            <p:cNvSpPr txBox="1"/>
            <p:nvPr/>
          </p:nvSpPr>
          <p:spPr>
            <a:xfrm>
              <a:off x="-21" y="847"/>
              <a:ext cx="5767" cy="25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endParaRPr lang="zh-CN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  <a:p>
              <a:endParaRPr lang="zh-CN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  <a:p>
              <a:r>
                <a:rPr lang="zh-CN" altLang="zh-CN" sz="2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油炸食品，烧烤食品等被营养专家称作“垃圾食品”，这是因为在制作过程中不仅产生大量有害气体污染环境，而且食物中还会产生一些强致癌物质，故此类食品不易多吃、常吃。如在食物煎炸过程中会产生一种有害物质-----丙烯醛，化学式为C</a:t>
              </a:r>
              <a:r>
                <a:rPr lang="zh-CN" altLang="zh-CN" sz="21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2</a:t>
              </a:r>
              <a:r>
                <a:rPr lang="zh-CN" altLang="zh-CN" sz="2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H</a:t>
              </a:r>
              <a:r>
                <a:rPr lang="zh-CN" altLang="zh-CN" sz="21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3</a:t>
              </a:r>
              <a:r>
                <a:rPr lang="zh-CN" altLang="zh-CN" sz="2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CHO。试回答：</a:t>
              </a:r>
              <a:endParaRPr lang="zh-CN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  <a:p>
              <a:r>
                <a:rPr lang="zh-CN" altLang="zh-CN" sz="2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（1）</a:t>
              </a:r>
              <a:r>
                <a:rPr lang="zh-CN" altLang="zh-CN" sz="2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+mn-ea"/>
                </a:rPr>
                <a:t>C</a:t>
              </a:r>
              <a:r>
                <a:rPr lang="zh-CN" altLang="zh-CN" sz="21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+mn-ea"/>
                </a:rPr>
                <a:t>2</a:t>
              </a:r>
              <a:r>
                <a:rPr lang="zh-CN" altLang="zh-CN" sz="2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+mn-ea"/>
                </a:rPr>
                <a:t>H</a:t>
              </a:r>
              <a:r>
                <a:rPr lang="zh-CN" altLang="zh-CN" sz="21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+mn-ea"/>
                </a:rPr>
                <a:t>3</a:t>
              </a:r>
              <a:r>
                <a:rPr lang="zh-CN" altLang="zh-CN" sz="2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+mn-ea"/>
                </a:rPr>
                <a:t>CHO</a:t>
              </a:r>
              <a:r>
                <a:rPr lang="zh-CN" altLang="zh-CN" sz="2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中，碳、氢、氧原子个数比为       ；</a:t>
              </a:r>
              <a:endParaRPr lang="zh-CN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  <a:p>
              <a:r>
                <a:rPr lang="zh-CN" altLang="zh-CN" sz="2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 （2）</a:t>
              </a:r>
              <a:r>
                <a:rPr lang="zh-CN" altLang="zh-CN" sz="2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+mn-ea"/>
                </a:rPr>
                <a:t>C</a:t>
              </a:r>
              <a:r>
                <a:rPr lang="zh-CN" altLang="zh-CN" sz="21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+mn-ea"/>
                </a:rPr>
                <a:t>2</a:t>
              </a:r>
              <a:r>
                <a:rPr lang="zh-CN" altLang="zh-CN" sz="2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+mn-ea"/>
                </a:rPr>
                <a:t>H</a:t>
              </a:r>
              <a:r>
                <a:rPr lang="zh-CN" altLang="zh-CN" sz="21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+mn-ea"/>
                </a:rPr>
                <a:t>3</a:t>
              </a:r>
              <a:r>
                <a:rPr lang="zh-CN" altLang="zh-CN" sz="2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+mn-ea"/>
                </a:rPr>
                <a:t>CHO</a:t>
              </a:r>
              <a:r>
                <a:rPr lang="zh-CN" altLang="zh-CN" sz="2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 分子中共有    个原子</a:t>
              </a:r>
              <a:endParaRPr lang="zh-CN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  <a:p>
              <a:r>
                <a:rPr lang="zh-CN" altLang="zh-CN" sz="2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（3）</a:t>
              </a:r>
              <a:r>
                <a:rPr lang="zh-CN" altLang="zh-CN" sz="2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+mn-ea"/>
                </a:rPr>
                <a:t>C</a:t>
              </a:r>
              <a:r>
                <a:rPr lang="zh-CN" altLang="zh-CN" sz="21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+mn-ea"/>
                </a:rPr>
                <a:t>2</a:t>
              </a:r>
              <a:r>
                <a:rPr lang="zh-CN" altLang="zh-CN" sz="2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+mn-ea"/>
                </a:rPr>
                <a:t>H</a:t>
              </a:r>
              <a:r>
                <a:rPr lang="zh-CN" altLang="zh-CN" sz="21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+mn-ea"/>
                </a:rPr>
                <a:t>3</a:t>
              </a:r>
              <a:r>
                <a:rPr lang="zh-CN" altLang="zh-CN" sz="2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sym typeface="+mn-ea"/>
                </a:rPr>
                <a:t>CHO</a:t>
              </a:r>
              <a:r>
                <a:rPr lang="zh-CN" altLang="zh-CN" sz="2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的相对分子质量是    </a:t>
              </a:r>
              <a:endParaRPr lang="zh-CN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23558" name="Line 14"/>
            <p:cNvSpPr/>
            <p:nvPr/>
          </p:nvSpPr>
          <p:spPr>
            <a:xfrm>
              <a:off x="3988" y="2685"/>
              <a:ext cx="265" cy="1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" name="矩形 5"/>
          <p:cNvSpPr/>
          <p:nvPr/>
        </p:nvSpPr>
        <p:spPr>
          <a:xfrm>
            <a:off x="1300638" y="177006"/>
            <a:ext cx="2249805" cy="9220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isometricOffAxis1Right">
                <a:rot lat="600000" lon="19500000" rev="0"/>
              </a:camera>
              <a:lightRig rig="threePt" dir="t">
                <a:rot lat="0" lon="0" rev="0"/>
              </a:lightRig>
            </a:scene3d>
            <a:sp3d extrusionH="266700" contourW="12700">
              <a:extrusionClr>
                <a:srgbClr val="A7A7A6"/>
              </a:extrusionClr>
              <a:contourClr>
                <a:srgbClr val="BEBCB9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none" spc="0" normalizeH="0" baseline="0" noProof="1">
                <a:ln w="6600">
                  <a:prstDash val="solid"/>
                </a:ln>
                <a:solidFill>
                  <a:srgbClr val="FF0000"/>
                </a:solidFill>
                <a:effectLst>
                  <a:outerShdw blurRad="63500" dist="342900" dir="720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赛一赛</a:t>
            </a:r>
            <a:endParaRPr kumimoji="0" lang="zh-CN" altLang="en-US" sz="5400" b="1" i="0" u="none" strike="noStrike" kern="1200" cap="none" spc="0" normalizeH="0" baseline="0" noProof="1">
              <a:ln w="6600">
                <a:prstDash val="solid"/>
              </a:ln>
              <a:solidFill>
                <a:srgbClr val="FF0000"/>
              </a:solidFill>
              <a:effectLst>
                <a:outerShdw blurRad="63500" dist="342900" dir="720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Line 14"/>
          <p:cNvSpPr/>
          <p:nvPr/>
        </p:nvSpPr>
        <p:spPr>
          <a:xfrm>
            <a:off x="5323150" y="3596420"/>
            <a:ext cx="87520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Line 14"/>
          <p:cNvSpPr/>
          <p:nvPr/>
        </p:nvSpPr>
        <p:spPr>
          <a:xfrm>
            <a:off x="4924370" y="3873280"/>
            <a:ext cx="87520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4" name="组合 43"/>
          <p:cNvGrpSpPr/>
          <p:nvPr/>
        </p:nvGrpSpPr>
        <p:grpSpPr>
          <a:xfrm>
            <a:off x="-71755" y="-24765"/>
            <a:ext cx="1506220" cy="1753235"/>
            <a:chOff x="625502" y="1209644"/>
            <a:chExt cx="1905795" cy="2792620"/>
          </a:xfrm>
        </p:grpSpPr>
        <p:sp>
          <p:nvSpPr>
            <p:cNvPr id="42" name="TextBox 30"/>
            <p:cNvSpPr txBox="1"/>
            <p:nvPr/>
          </p:nvSpPr>
          <p:spPr>
            <a:xfrm>
              <a:off x="625502" y="3586765"/>
              <a:ext cx="1905795" cy="415499"/>
            </a:xfrm>
            <a:prstGeom prst="rect">
              <a:avLst/>
            </a:prstGeom>
            <a:noFill/>
          </p:spPr>
          <p:txBody>
            <a:bodyPr wrap="square">
              <a:normAutofit fontScale="92500"/>
            </a:bodyPr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8" name="Group 5"/>
            <p:cNvGrpSpPr/>
            <p:nvPr/>
          </p:nvGrpSpPr>
          <p:grpSpPr>
            <a:xfrm>
              <a:off x="1004611" y="1209644"/>
              <a:ext cx="1147575" cy="1907163"/>
              <a:chOff x="1339482" y="1448780"/>
              <a:chExt cx="1530100" cy="2542884"/>
            </a:xfrm>
          </p:grpSpPr>
          <p:grpSp>
            <p:nvGrpSpPr>
              <p:cNvPr id="36" name="Group 24"/>
              <p:cNvGrpSpPr/>
              <p:nvPr/>
            </p:nvGrpSpPr>
            <p:grpSpPr>
              <a:xfrm>
                <a:off x="1339482" y="1448780"/>
                <a:ext cx="1530100" cy="2542884"/>
                <a:chOff x="1143000" y="1352550"/>
                <a:chExt cx="1066800" cy="1772921"/>
              </a:xfrm>
            </p:grpSpPr>
            <p:grpSp>
              <p:nvGrpSpPr>
                <p:cNvPr id="38" name="Group 25"/>
                <p:cNvGrpSpPr/>
                <p:nvPr/>
              </p:nvGrpSpPr>
              <p:grpSpPr>
                <a:xfrm>
                  <a:off x="1220656" y="1995170"/>
                  <a:ext cx="911488" cy="1130301"/>
                  <a:chOff x="1147877" y="1942143"/>
                  <a:chExt cx="911488" cy="1130301"/>
                </a:xfrm>
              </p:grpSpPr>
              <p:sp>
                <p:nvSpPr>
                  <p:cNvPr id="40" name="Arrow: Notched Right 27"/>
                  <p:cNvSpPr/>
                  <p:nvPr/>
                </p:nvSpPr>
                <p:spPr bwMode="auto">
                  <a:xfrm rot="3952631" flipH="1">
                    <a:off x="1271327" y="2284405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1"/>
                  </a:solidFill>
                  <a:ln w="19050">
                    <a:noFill/>
                    <a:round/>
                  </a:ln>
                </p:spPr>
                <p:txBody>
                  <a:bodyPr anchor="ctr"/>
                  <a:p>
                    <a:pPr algn="ctr"/>
                  </a:p>
                </p:txBody>
              </p:sp>
              <p:sp>
                <p:nvSpPr>
                  <p:cNvPr id="41" name="Arrow: Notched Right 28"/>
                  <p:cNvSpPr/>
                  <p:nvPr/>
                </p:nvSpPr>
                <p:spPr bwMode="auto">
                  <a:xfrm rot="17647369">
                    <a:off x="805615" y="2284406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1"/>
                  </a:solidFill>
                  <a:ln w="19050">
                    <a:noFill/>
                    <a:round/>
                  </a:ln>
                </p:spPr>
                <p:txBody>
                  <a:bodyPr anchor="ctr"/>
                  <a:p>
                    <a:pPr algn="ctr"/>
                  </a:p>
                </p:txBody>
              </p:sp>
            </p:grpSp>
            <p:sp>
              <p:nvSpPr>
                <p:cNvPr id="39" name="Oval 26"/>
                <p:cNvSpPr/>
                <p:nvPr/>
              </p:nvSpPr>
              <p:spPr bwMode="auto"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1"/>
                  </a:solidFill>
                  <a:round/>
                </a:ln>
              </p:spPr>
              <p:txBody>
                <a:bodyPr anchor="ctr"/>
                <a:p>
                  <a:pPr algn="ctr"/>
                </a:p>
              </p:txBody>
            </p:sp>
          </p:grpSp>
          <p:sp>
            <p:nvSpPr>
              <p:cNvPr id="37" name="Freeform: Shape 32"/>
              <p:cNvSpPr/>
              <p:nvPr/>
            </p:nvSpPr>
            <p:spPr bwMode="auto">
              <a:xfrm>
                <a:off x="1700754" y="1877630"/>
                <a:ext cx="807557" cy="692188"/>
              </a:xfrm>
              <a:custGeom>
                <a:avLst/>
                <a:gdLst/>
                <a:ahLst/>
                <a:cxnLst>
                  <a:cxn ang="0">
                    <a:pos x="68" y="30"/>
                  </a:cxn>
                  <a:cxn ang="0">
                    <a:pos x="0" y="30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20" y="9"/>
                  </a:cxn>
                  <a:cxn ang="0">
                    <a:pos x="20" y="3"/>
                  </a:cxn>
                  <a:cxn ang="0">
                    <a:pos x="24" y="0"/>
                  </a:cxn>
                  <a:cxn ang="0">
                    <a:pos x="45" y="0"/>
                  </a:cxn>
                  <a:cxn ang="0">
                    <a:pos x="49" y="3"/>
                  </a:cxn>
                  <a:cxn ang="0">
                    <a:pos x="49" y="9"/>
                  </a:cxn>
                  <a:cxn ang="0">
                    <a:pos x="62" y="9"/>
                  </a:cxn>
                  <a:cxn ang="0">
                    <a:pos x="68" y="15"/>
                  </a:cxn>
                  <a:cxn ang="0">
                    <a:pos x="68" y="30"/>
                  </a:cxn>
                  <a:cxn ang="0">
                    <a:pos x="68" y="52"/>
                  </a:cxn>
                  <a:cxn ang="0">
                    <a:pos x="62" y="58"/>
                  </a:cxn>
                  <a:cxn ang="0">
                    <a:pos x="7" y="58"/>
                  </a:cxn>
                  <a:cxn ang="0">
                    <a:pos x="0" y="52"/>
                  </a:cxn>
                  <a:cxn ang="0">
                    <a:pos x="0" y="34"/>
                  </a:cxn>
                  <a:cxn ang="0">
                    <a:pos x="26" y="34"/>
                  </a:cxn>
                  <a:cxn ang="0">
                    <a:pos x="26" y="40"/>
                  </a:cxn>
                  <a:cxn ang="0">
                    <a:pos x="28" y="42"/>
                  </a:cxn>
                  <a:cxn ang="0">
                    <a:pos x="41" y="42"/>
                  </a:cxn>
                  <a:cxn ang="0">
                    <a:pos x="43" y="40"/>
                  </a:cxn>
                  <a:cxn ang="0">
                    <a:pos x="43" y="34"/>
                  </a:cxn>
                  <a:cxn ang="0">
                    <a:pos x="68" y="34"/>
                  </a:cxn>
                  <a:cxn ang="0">
                    <a:pos x="68" y="52"/>
                  </a:cxn>
                  <a:cxn ang="0">
                    <a:pos x="44" y="9"/>
                  </a:cxn>
                  <a:cxn ang="0">
                    <a:pos x="44" y="5"/>
                  </a:cxn>
                  <a:cxn ang="0">
                    <a:pos x="25" y="5"/>
                  </a:cxn>
                  <a:cxn ang="0">
                    <a:pos x="25" y="9"/>
                  </a:cxn>
                  <a:cxn ang="0">
                    <a:pos x="44" y="9"/>
                  </a:cxn>
                  <a:cxn ang="0">
                    <a:pos x="39" y="39"/>
                  </a:cxn>
                  <a:cxn ang="0">
                    <a:pos x="30" y="39"/>
                  </a:cxn>
                  <a:cxn ang="0">
                    <a:pos x="30" y="34"/>
                  </a:cxn>
                  <a:cxn ang="0">
                    <a:pos x="39" y="34"/>
                  </a:cxn>
                  <a:cxn ang="0">
                    <a:pos x="39" y="39"/>
                  </a:cxn>
                </a:cxnLst>
                <a:rect l="0" t="0" r="r" b="b"/>
                <a:pathLst>
                  <a:path w="68" h="58">
                    <a:moveTo>
                      <a:pt x="68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3" y="9"/>
                      <a:pt x="7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1"/>
                      <a:pt x="22" y="0"/>
                      <a:pt x="2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7" y="0"/>
                      <a:pt x="49" y="1"/>
                      <a:pt x="49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6" y="9"/>
                      <a:pt x="68" y="12"/>
                      <a:pt x="68" y="15"/>
                    </a:cubicBezTo>
                    <a:lnTo>
                      <a:pt x="68" y="30"/>
                    </a:lnTo>
                    <a:close/>
                    <a:moveTo>
                      <a:pt x="68" y="52"/>
                    </a:moveTo>
                    <a:cubicBezTo>
                      <a:pt x="68" y="55"/>
                      <a:pt x="66" y="58"/>
                      <a:pt x="62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1"/>
                      <a:pt x="27" y="42"/>
                      <a:pt x="28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2" y="42"/>
                      <a:pt x="43" y="41"/>
                      <a:pt x="43" y="40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8" y="34"/>
                      <a:pt x="68" y="34"/>
                      <a:pt x="68" y="34"/>
                    </a:cubicBezTo>
                    <a:lnTo>
                      <a:pt x="68" y="52"/>
                    </a:lnTo>
                    <a:close/>
                    <a:moveTo>
                      <a:pt x="44" y="9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9"/>
                      <a:pt x="25" y="9"/>
                      <a:pt x="25" y="9"/>
                    </a:cubicBezTo>
                    <a:lnTo>
                      <a:pt x="44" y="9"/>
                    </a:lnTo>
                    <a:close/>
                    <a:moveTo>
                      <a:pt x="39" y="39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9" y="34"/>
                      <a:pt x="39" y="34"/>
                      <a:pt x="39" y="34"/>
                    </a:cubicBezTo>
                    <a:lnTo>
                      <a:pt x="39" y="3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p>
                <a:pPr algn="ctr"/>
              </a:p>
            </p:txBody>
          </p:sp>
        </p:grp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10"/>
          <p:cNvSpPr txBox="1"/>
          <p:nvPr/>
        </p:nvSpPr>
        <p:spPr>
          <a:xfrm>
            <a:off x="154940" y="1355725"/>
            <a:ext cx="9284970" cy="17221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zh-CN" altLang="zh-CN" sz="2100" b="1" dirty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endParaRPr lang="zh-CN" altLang="zh-CN" sz="2100" b="1" dirty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2.多少克碳酸氢铵（ NH</a:t>
            </a:r>
            <a:r>
              <a:rPr lang="zh-CN" altLang="zh-CN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4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HCO</a:t>
            </a:r>
            <a:r>
              <a:rPr lang="zh-CN" altLang="zh-CN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3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 ）与400g硝酸铵</a:t>
            </a:r>
            <a:endParaRPr lang="zh-CN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（ NH</a:t>
            </a:r>
            <a:r>
              <a:rPr lang="zh-CN" altLang="zh-CN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4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NO</a:t>
            </a:r>
            <a:r>
              <a:rPr lang="zh-CN" altLang="zh-CN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3 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）含氮元素质量相等？</a:t>
            </a:r>
            <a:endParaRPr lang="zh-CN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4838" y="347186"/>
            <a:ext cx="2249805" cy="9220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isometricOffAxis1Right">
                <a:rot lat="600000" lon="19500000" rev="0"/>
              </a:camera>
              <a:lightRig rig="threePt" dir="t">
                <a:rot lat="0" lon="0" rev="0"/>
              </a:lightRig>
            </a:scene3d>
            <a:sp3d extrusionH="266700" contourW="12700">
              <a:extrusionClr>
                <a:srgbClr val="A7A7A6"/>
              </a:extrusionClr>
              <a:contourClr>
                <a:srgbClr val="BEBCB9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none" spc="0" normalizeH="0" baseline="0" noProof="1">
                <a:ln w="6600">
                  <a:prstDash val="solid"/>
                </a:ln>
                <a:solidFill>
                  <a:srgbClr val="FF0000"/>
                </a:solidFill>
                <a:effectLst>
                  <a:outerShdw blurRad="63500" dist="342900" dir="720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赛一赛</a:t>
            </a:r>
            <a:endParaRPr kumimoji="0" lang="zh-CN" altLang="en-US" sz="5400" b="1" i="0" u="none" strike="noStrike" kern="1200" cap="none" spc="0" normalizeH="0" baseline="0" noProof="1">
              <a:ln w="6600">
                <a:prstDash val="solid"/>
              </a:ln>
              <a:solidFill>
                <a:srgbClr val="FF0000"/>
              </a:solidFill>
              <a:effectLst>
                <a:outerShdw blurRad="63500" dist="342900" dir="720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344507" y="218901"/>
            <a:ext cx="2204720" cy="6915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5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学以致用</a:t>
            </a:r>
            <a:endParaRPr kumimoji="0" lang="zh-CN" altLang="en-US" sz="405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86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1047750"/>
            <a:ext cx="3462338" cy="3567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426710" y="1338580"/>
            <a:ext cx="330073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问：若每天嚼食一片这种钙片，可补充钙元素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——mg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74520" y="2138045"/>
            <a:ext cx="5466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说一说本节课你学会了什么？</a:t>
            </a: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 Box 10"/>
          <p:cNvSpPr txBox="1"/>
          <p:nvPr/>
        </p:nvSpPr>
        <p:spPr>
          <a:xfrm>
            <a:off x="566420" y="921385"/>
            <a:ext cx="8161020" cy="31997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zh-CN" altLang="zh-CN" sz="2100" b="1" dirty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endParaRPr lang="zh-CN" altLang="zh-CN" sz="2100" b="1" dirty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课题4  化学式和化合价</a:t>
            </a:r>
            <a:endParaRPr lang="zh-CN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endParaRPr lang="zh-CN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1.根据化学式计算相对分子质量</a:t>
            </a:r>
            <a:endParaRPr lang="zh-CN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2.根据化学式计算组成物质的元素质量比</a:t>
            </a:r>
            <a:endParaRPr lang="zh-CN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3.计算物质中某一元素的质量分数</a:t>
            </a:r>
            <a:endParaRPr lang="zh-CN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59021" y="187166"/>
            <a:ext cx="2938780" cy="9220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板书设计</a:t>
            </a:r>
            <a:endParaRPr kumimoji="0" lang="zh-CN" altLang="en-US" sz="5400" b="1" i="0" u="none" strike="noStrike" kern="1200" cap="none" spc="0" normalizeH="0" baseline="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文本框 2"/>
          <p:cNvSpPr txBox="1"/>
          <p:nvPr/>
        </p:nvSpPr>
        <p:spPr>
          <a:xfrm>
            <a:off x="2350294" y="1293019"/>
            <a:ext cx="5578079" cy="1060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教材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2700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7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P89  6、7</a:t>
            </a:r>
            <a:endParaRPr lang="zh-CN" altLang="en-US" sz="2700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-2540" y="282575"/>
            <a:ext cx="2352675" cy="1442085"/>
            <a:chOff x="4775248" y="2934568"/>
            <a:chExt cx="2078355" cy="825500"/>
          </a:xfrm>
        </p:grpSpPr>
        <p:sp>
          <p:nvSpPr>
            <p:cNvPr id="51" name="Rectangle 13"/>
            <p:cNvSpPr/>
            <p:nvPr/>
          </p:nvSpPr>
          <p:spPr>
            <a:xfrm>
              <a:off x="5348653" y="2970128"/>
              <a:ext cx="1504950" cy="789940"/>
            </a:xfrm>
            <a:prstGeom prst="rect">
              <a:avLst/>
            </a:prstGeom>
          </p:spPr>
          <p:txBody>
            <a:bodyPr wrap="none" lIns="109710" tIns="54855" rIns="109710" bIns="54855">
              <a:noAutofit/>
            </a:bodyPr>
            <a:p>
              <a:r>
                <a:rPr lang="zh-CN" altLang="en-US" sz="5400" b="1">
                  <a:solidFill>
                    <a:schemeClr val="accent3"/>
                  </a:solidFill>
                </a:rPr>
                <a:t>作业</a:t>
              </a:r>
              <a:endParaRPr lang="zh-CN" altLang="en-US" sz="5400" b="1">
                <a:solidFill>
                  <a:schemeClr val="accent3"/>
                </a:solidFill>
              </a:endParaRPr>
            </a:p>
          </p:txBody>
        </p:sp>
        <p:grpSp>
          <p:nvGrpSpPr>
            <p:cNvPr id="9" name="Group 97"/>
            <p:cNvGrpSpPr/>
            <p:nvPr/>
          </p:nvGrpSpPr>
          <p:grpSpPr>
            <a:xfrm>
              <a:off x="4775248" y="2934568"/>
              <a:ext cx="573645" cy="573795"/>
              <a:chOff x="6377202" y="3940454"/>
              <a:chExt cx="764860" cy="765060"/>
            </a:xfrm>
          </p:grpSpPr>
          <p:sp>
            <p:nvSpPr>
              <p:cNvPr id="47" name="Oval 8"/>
              <p:cNvSpPr/>
              <p:nvPr/>
            </p:nvSpPr>
            <p:spPr bwMode="auto">
              <a:xfrm>
                <a:off x="6377202" y="3940454"/>
                <a:ext cx="764860" cy="76506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</a:p>
            </p:txBody>
          </p:sp>
          <p:sp>
            <p:nvSpPr>
              <p:cNvPr id="48" name="Freeform: Shape 16"/>
              <p:cNvSpPr/>
              <p:nvPr/>
            </p:nvSpPr>
            <p:spPr bwMode="auto">
              <a:xfrm>
                <a:off x="6580378" y="4152265"/>
                <a:ext cx="358509" cy="341439"/>
              </a:xfrm>
              <a:custGeom>
                <a:avLst/>
                <a:gdLst>
                  <a:gd name="T0" fmla="*/ 363 w 461"/>
                  <a:gd name="T1" fmla="*/ 336 h 443"/>
                  <a:gd name="T2" fmla="*/ 363 w 461"/>
                  <a:gd name="T3" fmla="*/ 336 h 443"/>
                  <a:gd name="T4" fmla="*/ 284 w 461"/>
                  <a:gd name="T5" fmla="*/ 248 h 443"/>
                  <a:gd name="T6" fmla="*/ 310 w 461"/>
                  <a:gd name="T7" fmla="*/ 195 h 443"/>
                  <a:gd name="T8" fmla="*/ 328 w 461"/>
                  <a:gd name="T9" fmla="*/ 151 h 443"/>
                  <a:gd name="T10" fmla="*/ 319 w 461"/>
                  <a:gd name="T11" fmla="*/ 132 h 443"/>
                  <a:gd name="T12" fmla="*/ 328 w 461"/>
                  <a:gd name="T13" fmla="*/ 88 h 443"/>
                  <a:gd name="T14" fmla="*/ 230 w 461"/>
                  <a:gd name="T15" fmla="*/ 0 h 443"/>
                  <a:gd name="T16" fmla="*/ 132 w 461"/>
                  <a:gd name="T17" fmla="*/ 88 h 443"/>
                  <a:gd name="T18" fmla="*/ 141 w 461"/>
                  <a:gd name="T19" fmla="*/ 132 h 443"/>
                  <a:gd name="T20" fmla="*/ 132 w 461"/>
                  <a:gd name="T21" fmla="*/ 151 h 443"/>
                  <a:gd name="T22" fmla="*/ 150 w 461"/>
                  <a:gd name="T23" fmla="*/ 195 h 443"/>
                  <a:gd name="T24" fmla="*/ 177 w 461"/>
                  <a:gd name="T25" fmla="*/ 248 h 443"/>
                  <a:gd name="T26" fmla="*/ 97 w 461"/>
                  <a:gd name="T27" fmla="*/ 336 h 443"/>
                  <a:gd name="T28" fmla="*/ 0 w 461"/>
                  <a:gd name="T29" fmla="*/ 398 h 443"/>
                  <a:gd name="T30" fmla="*/ 0 w 461"/>
                  <a:gd name="T31" fmla="*/ 442 h 443"/>
                  <a:gd name="T32" fmla="*/ 230 w 461"/>
                  <a:gd name="T33" fmla="*/ 442 h 443"/>
                  <a:gd name="T34" fmla="*/ 460 w 461"/>
                  <a:gd name="T35" fmla="*/ 442 h 443"/>
                  <a:gd name="T36" fmla="*/ 460 w 461"/>
                  <a:gd name="T37" fmla="*/ 398 h 443"/>
                  <a:gd name="T38" fmla="*/ 363 w 461"/>
                  <a:gd name="T39" fmla="*/ 336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1" h="443">
                    <a:moveTo>
                      <a:pt x="363" y="336"/>
                    </a:moveTo>
                    <a:lnTo>
                      <a:pt x="363" y="336"/>
                    </a:lnTo>
                    <a:cubicBezTo>
                      <a:pt x="301" y="310"/>
                      <a:pt x="284" y="292"/>
                      <a:pt x="284" y="248"/>
                    </a:cubicBezTo>
                    <a:cubicBezTo>
                      <a:pt x="284" y="230"/>
                      <a:pt x="301" y="239"/>
                      <a:pt x="310" y="195"/>
                    </a:cubicBezTo>
                    <a:cubicBezTo>
                      <a:pt x="310" y="176"/>
                      <a:pt x="328" y="195"/>
                      <a:pt x="328" y="151"/>
                    </a:cubicBezTo>
                    <a:cubicBezTo>
                      <a:pt x="328" y="132"/>
                      <a:pt x="319" y="132"/>
                      <a:pt x="319" y="132"/>
                    </a:cubicBezTo>
                    <a:cubicBezTo>
                      <a:pt x="319" y="132"/>
                      <a:pt x="328" y="106"/>
                      <a:pt x="328" y="88"/>
                    </a:cubicBezTo>
                    <a:cubicBezTo>
                      <a:pt x="328" y="61"/>
                      <a:pt x="319" y="0"/>
                      <a:pt x="230" y="0"/>
                    </a:cubicBezTo>
                    <a:cubicBezTo>
                      <a:pt x="141" y="0"/>
                      <a:pt x="132" y="61"/>
                      <a:pt x="132" y="88"/>
                    </a:cubicBezTo>
                    <a:cubicBezTo>
                      <a:pt x="132" y="106"/>
                      <a:pt x="141" y="132"/>
                      <a:pt x="141" y="132"/>
                    </a:cubicBezTo>
                    <a:cubicBezTo>
                      <a:pt x="141" y="132"/>
                      <a:pt x="132" y="132"/>
                      <a:pt x="132" y="151"/>
                    </a:cubicBezTo>
                    <a:cubicBezTo>
                      <a:pt x="132" y="195"/>
                      <a:pt x="150" y="176"/>
                      <a:pt x="150" y="195"/>
                    </a:cubicBezTo>
                    <a:cubicBezTo>
                      <a:pt x="159" y="239"/>
                      <a:pt x="177" y="230"/>
                      <a:pt x="177" y="248"/>
                    </a:cubicBezTo>
                    <a:cubicBezTo>
                      <a:pt x="177" y="292"/>
                      <a:pt x="159" y="310"/>
                      <a:pt x="97" y="336"/>
                    </a:cubicBezTo>
                    <a:cubicBezTo>
                      <a:pt x="35" y="354"/>
                      <a:pt x="0" y="380"/>
                      <a:pt x="0" y="398"/>
                    </a:cubicBezTo>
                    <a:cubicBezTo>
                      <a:pt x="0" y="407"/>
                      <a:pt x="0" y="442"/>
                      <a:pt x="0" y="442"/>
                    </a:cubicBezTo>
                    <a:cubicBezTo>
                      <a:pt x="230" y="442"/>
                      <a:pt x="230" y="442"/>
                      <a:pt x="230" y="442"/>
                    </a:cubicBezTo>
                    <a:cubicBezTo>
                      <a:pt x="460" y="442"/>
                      <a:pt x="460" y="442"/>
                      <a:pt x="460" y="442"/>
                    </a:cubicBezTo>
                    <a:cubicBezTo>
                      <a:pt x="460" y="442"/>
                      <a:pt x="460" y="407"/>
                      <a:pt x="460" y="398"/>
                    </a:cubicBezTo>
                    <a:cubicBezTo>
                      <a:pt x="460" y="380"/>
                      <a:pt x="425" y="354"/>
                      <a:pt x="363" y="33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p>
                <a:pPr algn="ctr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/>
        </p:nvSpPr>
        <p:spPr>
          <a:xfrm>
            <a:off x="1763688" y="1471884"/>
            <a:ext cx="5728151" cy="2035969"/>
          </a:xfrm>
          <a:prstGeom prst="roundRect">
            <a:avLst>
              <a:gd name="adj" fmla="val 3342"/>
            </a:avLst>
          </a:prstGeom>
          <a:solidFill>
            <a:srgbClr val="5AA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976395" y="1959744"/>
            <a:ext cx="4752527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pc="300" dirty="0">
                <a:solidFill>
                  <a:schemeClr val="bg1"/>
                </a:solidFill>
                <a:latin typeface="迷你简谁的字" panose="020B0602010101010101" pitchFamily="33" charset="-122"/>
                <a:ea typeface="迷你简谁的字" panose="020B0602010101010101" pitchFamily="33" charset="-122"/>
                <a:sym typeface="微软雅黑" panose="020B0503020204020204" pitchFamily="34" charset="-122"/>
              </a:rPr>
              <a:t> </a:t>
            </a:r>
            <a:r>
              <a:rPr lang="zh-CN" altLang="en-US" sz="6000" spc="300" dirty="0">
                <a:solidFill>
                  <a:schemeClr val="bg1"/>
                </a:solidFill>
                <a:latin typeface="迷你简谁的字" panose="020B0602010101010101" pitchFamily="33" charset="-122"/>
                <a:ea typeface="迷你简谁的字" panose="020B0602010101010101" pitchFamily="33" charset="-122"/>
                <a:sym typeface="微软雅黑" panose="020B0503020204020204" pitchFamily="34" charset="-122"/>
              </a:rPr>
              <a:t>谢谢</a:t>
            </a:r>
            <a:endParaRPr lang="zh-CN" altLang="en-US" sz="6000" spc="300" dirty="0">
              <a:solidFill>
                <a:schemeClr val="bg1"/>
              </a:solidFill>
              <a:latin typeface="迷你简谁的字" panose="020B0602010101010101" pitchFamily="33" charset="-122"/>
              <a:ea typeface="迷你简谁的字" panose="020B0602010101010101" pitchFamily="33" charset="-122"/>
              <a:sym typeface="微软雅黑" panose="020B0503020204020204" pitchFamily="34" charset="-122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1898982" y="1563637"/>
            <a:ext cx="5481330" cy="1838301"/>
          </a:xfrm>
          <a:prstGeom prst="roundRect">
            <a:avLst>
              <a:gd name="adj" fmla="val 334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019078" y="-2366463"/>
            <a:ext cx="7395510" cy="6618716"/>
            <a:chOff x="4019078" y="-2366463"/>
            <a:chExt cx="7395510" cy="661871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6156176" y="-1025054"/>
              <a:ext cx="4332447" cy="357006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8064" flipH="1" flipV="1">
              <a:off x="7082141" y="682192"/>
              <a:ext cx="4332447" cy="357006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019078" y="-2366463"/>
              <a:ext cx="4332447" cy="3570061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-2433908" y="2223904"/>
            <a:ext cx="7321890" cy="5520901"/>
            <a:chOff x="-2433908" y="2223904"/>
            <a:chExt cx="7321890" cy="552090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33908" y="2223904"/>
              <a:ext cx="4261107" cy="351127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74509">
              <a:off x="-723311" y="3807486"/>
              <a:ext cx="4261107" cy="3511276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74509">
              <a:off x="626875" y="4233529"/>
              <a:ext cx="4261107" cy="35112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just"/>
            <a:r>
              <a: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复习提问</a:t>
            </a:r>
            <a:endParaRPr lang="zh-CN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4470" y="1062990"/>
            <a:ext cx="868870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1.</a:t>
            </a:r>
            <a:r>
              <a:rPr lang="zh-CN" altLang="en-US" sz="28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什么是相对原子质量?</a:t>
            </a:r>
            <a:endParaRPr lang="zh-CN" altLang="en-US" sz="28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  <a:p>
            <a:pPr marR="0"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2．下列粒子各表示什么意义?</a:t>
            </a:r>
            <a:endParaRPr lang="zh-CN" altLang="en-US" sz="28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  <a:p>
            <a:pPr marR="0"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(1)2H  (2)H</a:t>
            </a:r>
            <a:r>
              <a:rPr lang="zh-CN" altLang="en-US" sz="2800" baseline="-250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2</a:t>
            </a:r>
            <a:r>
              <a:rPr lang="zh-CN" altLang="en-US" sz="28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O (3)2</a:t>
            </a:r>
            <a:r>
              <a:rPr lang="zh-CN" altLang="en-US" sz="2800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H</a:t>
            </a:r>
            <a:r>
              <a:rPr lang="zh-CN" altLang="en-US" sz="2800" baseline="-25000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2</a:t>
            </a:r>
            <a:r>
              <a:rPr lang="zh-CN" altLang="en-US" sz="2800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O</a:t>
            </a:r>
            <a:endParaRPr lang="zh-CN" altLang="en-US" sz="2800" baseline="-250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57425" y="3467100"/>
            <a:ext cx="11144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5755" y="2637155"/>
            <a:ext cx="844677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原子的质量很小，故我们采用相对原子质量表示，那么由原子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构成的分子，质量仍然很小，又如何表示呢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?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Picture 2" descr="单个水分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0179" y="3003947"/>
            <a:ext cx="873919" cy="9179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Rectangle 3"/>
          <p:cNvSpPr/>
          <p:nvPr/>
        </p:nvSpPr>
        <p:spPr>
          <a:xfrm>
            <a:off x="1277541" y="3003947"/>
            <a:ext cx="940435" cy="5988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3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H</a:t>
            </a:r>
            <a:r>
              <a:rPr lang="en-US" altLang="zh-CN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2</a:t>
            </a:r>
            <a:r>
              <a:rPr lang="en-US" altLang="zh-CN" sz="33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O </a:t>
            </a:r>
            <a:endParaRPr lang="en-US" altLang="zh-CN" sz="33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1507" name="Line 4"/>
          <p:cNvSpPr/>
          <p:nvPr/>
        </p:nvSpPr>
        <p:spPr>
          <a:xfrm>
            <a:off x="2412206" y="3327797"/>
            <a:ext cx="432197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1508" name="Text Box 39"/>
          <p:cNvSpPr txBox="1"/>
          <p:nvPr/>
        </p:nvSpPr>
        <p:spPr>
          <a:xfrm>
            <a:off x="4327922" y="3112294"/>
            <a:ext cx="3673078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000" b="1" dirty="0">
                <a:solidFill>
                  <a:srgbClr val="3333FF"/>
                </a:solidFill>
                <a:latin typeface="Calibri" panose="020F0502020204030204" charset="0"/>
                <a:ea typeface="宋体" panose="02010600030101010101" pitchFamily="2" charset="-122"/>
              </a:rPr>
              <a:t>1×</a:t>
            </a:r>
            <a:r>
              <a:rPr lang="en-US" altLang="zh-CN" sz="3000" b="1" dirty="0">
                <a:latin typeface="Calibri" panose="020F0502020204030204" charset="0"/>
                <a:ea typeface="宋体" panose="02010600030101010101" pitchFamily="2" charset="-122"/>
              </a:rPr>
              <a:t>2+</a:t>
            </a:r>
            <a:r>
              <a:rPr lang="en-US" altLang="zh-CN" sz="3000" b="1" dirty="0">
                <a:solidFill>
                  <a:schemeClr val="hlink"/>
                </a:solidFill>
                <a:latin typeface="Calibri" panose="020F0502020204030204" charset="0"/>
                <a:ea typeface="宋体" panose="02010600030101010101" pitchFamily="2" charset="-122"/>
              </a:rPr>
              <a:t>16</a:t>
            </a:r>
            <a:r>
              <a:rPr lang="en-US" altLang="zh-CN" sz="3000" b="1" dirty="0">
                <a:solidFill>
                  <a:srgbClr val="3333FF"/>
                </a:solidFill>
                <a:latin typeface="Calibri" panose="020F0502020204030204" charset="0"/>
                <a:ea typeface="宋体" panose="02010600030101010101" pitchFamily="2" charset="-122"/>
              </a:rPr>
              <a:t>×</a:t>
            </a:r>
            <a:r>
              <a:rPr lang="en-US" altLang="zh-CN" sz="3000" b="1" dirty="0">
                <a:latin typeface="Calibri" panose="020F0502020204030204" charset="0"/>
                <a:ea typeface="宋体" panose="02010600030101010101" pitchFamily="2" charset="-122"/>
              </a:rPr>
              <a:t>1 =  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18</a:t>
            </a:r>
            <a:endParaRPr lang="en-US" altLang="zh-CN" sz="3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" name="Group 44"/>
          <p:cNvGrpSpPr/>
          <p:nvPr/>
        </p:nvGrpSpPr>
        <p:grpSpPr>
          <a:xfrm>
            <a:off x="1143000" y="4081463"/>
            <a:ext cx="7144941" cy="460772"/>
            <a:chOff x="0" y="3247"/>
            <a:chExt cx="6001" cy="387"/>
          </a:xfrm>
        </p:grpSpPr>
        <p:sp>
          <p:nvSpPr>
            <p:cNvPr id="21510" name="Rectangle 41"/>
            <p:cNvSpPr/>
            <p:nvPr/>
          </p:nvSpPr>
          <p:spPr>
            <a:xfrm>
              <a:off x="0" y="3247"/>
              <a:ext cx="2022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400" b="1" dirty="0">
                  <a:solidFill>
                    <a:srgbClr val="FF0000"/>
                  </a:solidFill>
                  <a:latin typeface="Calibri" panose="020F0502020204030204" charset="0"/>
                  <a:ea typeface="宋体" panose="02010600030101010101" pitchFamily="2" charset="-122"/>
                </a:rPr>
                <a:t>相对分子质量： </a:t>
              </a:r>
              <a:endPara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1511" name="Text Box 42"/>
            <p:cNvSpPr txBox="1"/>
            <p:nvPr/>
          </p:nvSpPr>
          <p:spPr>
            <a:xfrm>
              <a:off x="1746" y="3247"/>
              <a:ext cx="4255" cy="3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100" b="1" dirty="0">
                  <a:latin typeface="Calibri" panose="020F0502020204030204" charset="0"/>
                  <a:ea typeface="宋体" panose="02010600030101010101" pitchFamily="2" charset="-122"/>
                </a:rPr>
                <a:t>化学式中各原子的相对原子质量的总和。 </a:t>
              </a:r>
              <a:endParaRPr lang="zh-CN" altLang="en-US" sz="2100" b="1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1512" name="Rectangle 43"/>
          <p:cNvSpPr/>
          <p:nvPr/>
        </p:nvSpPr>
        <p:spPr>
          <a:xfrm>
            <a:off x="5166122" y="951310"/>
            <a:ext cx="240744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Calibri" panose="020F0502020204030204" charset="0"/>
                <a:ea typeface="宋体" panose="02010600030101010101" pitchFamily="2" charset="-122"/>
              </a:rPr>
              <a:t>相对质量</a:t>
            </a:r>
            <a:endParaRPr lang="zh-CN" altLang="en-US" sz="2400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1513" name="Line 46"/>
          <p:cNvSpPr/>
          <p:nvPr/>
        </p:nvSpPr>
        <p:spPr>
          <a:xfrm>
            <a:off x="2574131" y="1924050"/>
            <a:ext cx="432197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1514" name="Text Box 50"/>
          <p:cNvSpPr txBox="1"/>
          <p:nvPr/>
        </p:nvSpPr>
        <p:spPr>
          <a:xfrm>
            <a:off x="1331119" y="1600200"/>
            <a:ext cx="748030" cy="5988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3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Mg</a:t>
            </a:r>
            <a:endParaRPr lang="en-US" altLang="zh-CN" sz="33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1515" name="Rectangle 53"/>
          <p:cNvSpPr/>
          <p:nvPr/>
        </p:nvSpPr>
        <p:spPr>
          <a:xfrm>
            <a:off x="5543550" y="1653779"/>
            <a:ext cx="64643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latin typeface="Calibri" panose="020F0502020204030204" charset="0"/>
                <a:ea typeface="宋体" panose="02010600030101010101" pitchFamily="2" charset="-122"/>
              </a:rPr>
              <a:t>24</a:t>
            </a:r>
            <a:endParaRPr lang="en-US" altLang="zh-CN" sz="3600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21516" name="Group 55"/>
          <p:cNvGrpSpPr/>
          <p:nvPr/>
        </p:nvGrpSpPr>
        <p:grpSpPr>
          <a:xfrm>
            <a:off x="1143000" y="0"/>
            <a:ext cx="2457450" cy="756047"/>
            <a:chOff x="0" y="0"/>
            <a:chExt cx="1655" cy="635"/>
          </a:xfrm>
        </p:grpSpPr>
        <p:sp>
          <p:nvSpPr>
            <p:cNvPr id="21517" name="AutoShape 56"/>
            <p:cNvSpPr/>
            <p:nvPr/>
          </p:nvSpPr>
          <p:spPr>
            <a:xfrm>
              <a:off x="0" y="0"/>
              <a:ext cx="1588" cy="635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BEBCE"/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zh-CN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18" name="Text Box 57"/>
            <p:cNvSpPr txBox="1"/>
            <p:nvPr/>
          </p:nvSpPr>
          <p:spPr>
            <a:xfrm>
              <a:off x="123" y="119"/>
              <a:ext cx="1532" cy="4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3000" dirty="0">
                  <a:solidFill>
                    <a:srgbClr val="FF0000"/>
                  </a:solidFill>
                  <a:latin typeface="Calibri" panose="020F0502020204030204" charset="0"/>
                  <a:ea typeface="华文行楷" panose="02010800040101010101" pitchFamily="2" charset="-122"/>
                </a:rPr>
                <a:t>问题讨论</a:t>
              </a:r>
              <a:endParaRPr lang="zh-CN" altLang="en-US" sz="3000" dirty="0">
                <a:solidFill>
                  <a:srgbClr val="FF0000"/>
                </a:solidFill>
                <a:latin typeface="Calibri" panose="020F0502020204030204" charset="0"/>
                <a:ea typeface="华文行楷" panose="02010800040101010101" pitchFamily="2" charset="-122"/>
              </a:endParaRPr>
            </a:p>
          </p:txBody>
        </p:sp>
      </p:grpSp>
      <p:pic>
        <p:nvPicPr>
          <p:cNvPr id="21519" name="Picture 58" descr="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254" y="1383506"/>
            <a:ext cx="1079897" cy="107989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50645" y="186689"/>
            <a:ext cx="6441281" cy="11595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  <a:ea typeface="仿宋_GB2312" pitchFamily="49" charset="-122"/>
                <a:cs typeface="+mn-cs"/>
                <a:sym typeface="+mn-ea"/>
              </a:rPr>
              <a:t>【新课讲授】</a:t>
            </a:r>
            <a:endParaRPr kumimoji="0" lang="zh-CN" altLang="en-US" sz="2100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lt"/>
              <a:ea typeface="仿宋_GB2312" pitchFamily="49" charset="-122"/>
              <a:cs typeface="+mn-cs"/>
              <a:sym typeface="+mn-ea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lt"/>
              <a:ea typeface="仿宋_GB2312" pitchFamily="49" charset="-122"/>
              <a:cs typeface="+mn-cs"/>
              <a:sym typeface="+mn-ea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0" kern="1200" cap="none" spc="0" normalizeH="0" baseline="-2500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lt"/>
              <a:ea typeface="仿宋_GB2312" pitchFamily="49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82316" y="932260"/>
            <a:ext cx="6378178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/>
            <a:r>
              <a:rPr lang="zh-CN" alt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1.根据化学式计算相对分子质量相对分子</a:t>
            </a:r>
            <a:r>
              <a:rPr lang="zh-CN" altLang="en-US" sz="2100" b="1" dirty="0">
                <a:latin typeface="Arial" panose="020B0604020202020204" pitchFamily="34" charset="0"/>
                <a:ea typeface="宋体" panose="02010600030101010101" pitchFamily="2" charset="-122"/>
              </a:rPr>
              <a:t>质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量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16844" y="1440656"/>
            <a:ext cx="5923360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相对分子质量：化学式中各原子的相对原子质量总和。符号Mr</a:t>
            </a:r>
            <a:endParaRPr lang="zh-CN" altLang="en-US" sz="21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94235" y="2289572"/>
            <a:ext cx="5943600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例</a:t>
            </a:r>
            <a:r>
              <a:rPr lang="zh-CN" altLang="en-US" sz="21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1.计算O</a:t>
            </a:r>
            <a:r>
              <a:rPr lang="zh-CN" altLang="en-US" sz="2100" baseline="-25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1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、H</a:t>
            </a:r>
            <a:r>
              <a:rPr lang="zh-CN" altLang="en-US" sz="2100" baseline="-25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1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 的相对分子质量。</a:t>
            </a:r>
            <a:endParaRPr lang="zh-CN" altLang="en-US" sz="21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13285" y="2753916"/>
            <a:ext cx="6278165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1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解：O</a:t>
            </a:r>
            <a:r>
              <a:rPr lang="zh-CN" altLang="en-US" sz="2100" baseline="-25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1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的相对分子质量=16×2=32</a:t>
            </a:r>
            <a:endParaRPr lang="zh-CN" altLang="en-US" sz="21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83531" y="3205163"/>
            <a:ext cx="5588794" cy="414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50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100" kern="1200" cap="none" spc="0" normalizeH="0" baseline="0" noProof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</a:t>
            </a:r>
            <a:r>
              <a:rPr kumimoji="0" lang="zh-CN" altLang="en-US" sz="2100" kern="1200" cap="none" spc="0" normalizeH="0" baseline="-25000" noProof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100" kern="1200" cap="none" spc="0" normalizeH="0" baseline="0" noProof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O的相对分子质量=1×2 + 16 = 18</a:t>
            </a:r>
            <a:endParaRPr kumimoji="0" lang="zh-CN" altLang="en-US" sz="2100" kern="1200" cap="none" spc="0" normalizeH="0" baseline="0" noProof="1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62113" y="3800475"/>
            <a:ext cx="551973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相对分子质量的单位为1，一般不写出</a:t>
            </a:r>
            <a:endParaRPr kumimoji="0" lang="zh-CN" altLang="en-US" sz="2400" b="1" kern="1200" cap="none" spc="0" normalizeH="0" baseline="0" noProof="1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9" name="组合 58"/>
          <p:cNvGrpSpPr/>
          <p:nvPr/>
        </p:nvGrpSpPr>
        <p:grpSpPr>
          <a:xfrm>
            <a:off x="6649085" y="2880995"/>
            <a:ext cx="2350135" cy="2180590"/>
            <a:chOff x="1096493" y="1292090"/>
            <a:chExt cx="2966740" cy="2969372"/>
          </a:xfrm>
        </p:grpSpPr>
        <p:grpSp>
          <p:nvGrpSpPr>
            <p:cNvPr id="12" name="Group 60"/>
            <p:cNvGrpSpPr/>
            <p:nvPr/>
          </p:nvGrpSpPr>
          <p:grpSpPr>
            <a:xfrm>
              <a:off x="1946950" y="1486875"/>
              <a:ext cx="2116283" cy="2774587"/>
              <a:chOff x="12795250" y="366713"/>
              <a:chExt cx="2738438" cy="3589337"/>
            </a:xfrm>
          </p:grpSpPr>
          <p:sp>
            <p:nvSpPr>
              <p:cNvPr id="23" name="Freeform: Shape 61"/>
              <p:cNvSpPr/>
              <p:nvPr/>
            </p:nvSpPr>
            <p:spPr bwMode="auto">
              <a:xfrm>
                <a:off x="12795250" y="561975"/>
                <a:ext cx="2687638" cy="3394075"/>
              </a:xfrm>
              <a:custGeom>
                <a:avLst/>
                <a:gdLst>
                  <a:gd name="T0" fmla="*/ 9 w 424"/>
                  <a:gd name="T1" fmla="*/ 0 h 536"/>
                  <a:gd name="T2" fmla="*/ 0 w 424"/>
                  <a:gd name="T3" fmla="*/ 25 h 536"/>
                  <a:gd name="T4" fmla="*/ 0 w 424"/>
                  <a:gd name="T5" fmla="*/ 497 h 536"/>
                  <a:gd name="T6" fmla="*/ 39 w 424"/>
                  <a:gd name="T7" fmla="*/ 536 h 536"/>
                  <a:gd name="T8" fmla="*/ 391 w 424"/>
                  <a:gd name="T9" fmla="*/ 536 h 536"/>
                  <a:gd name="T10" fmla="*/ 424 w 424"/>
                  <a:gd name="T11" fmla="*/ 519 h 536"/>
                  <a:gd name="T12" fmla="*/ 393 w 424"/>
                  <a:gd name="T13" fmla="*/ 534 h 536"/>
                  <a:gd name="T14" fmla="*/ 42 w 424"/>
                  <a:gd name="T15" fmla="*/ 534 h 536"/>
                  <a:gd name="T16" fmla="*/ 2 w 424"/>
                  <a:gd name="T17" fmla="*/ 494 h 536"/>
                  <a:gd name="T18" fmla="*/ 2 w 424"/>
                  <a:gd name="T19" fmla="*/ 22 h 536"/>
                  <a:gd name="T20" fmla="*/ 9 w 424"/>
                  <a:gd name="T21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4" h="536">
                    <a:moveTo>
                      <a:pt x="9" y="0"/>
                    </a:moveTo>
                    <a:cubicBezTo>
                      <a:pt x="3" y="6"/>
                      <a:pt x="0" y="15"/>
                      <a:pt x="0" y="25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0" y="519"/>
                      <a:pt x="18" y="536"/>
                      <a:pt x="39" y="536"/>
                    </a:cubicBezTo>
                    <a:cubicBezTo>
                      <a:pt x="391" y="536"/>
                      <a:pt x="391" y="536"/>
                      <a:pt x="391" y="536"/>
                    </a:cubicBezTo>
                    <a:cubicBezTo>
                      <a:pt x="405" y="536"/>
                      <a:pt x="416" y="530"/>
                      <a:pt x="424" y="519"/>
                    </a:cubicBezTo>
                    <a:cubicBezTo>
                      <a:pt x="416" y="528"/>
                      <a:pt x="405" y="534"/>
                      <a:pt x="393" y="534"/>
                    </a:cubicBezTo>
                    <a:cubicBezTo>
                      <a:pt x="42" y="534"/>
                      <a:pt x="42" y="534"/>
                      <a:pt x="42" y="534"/>
                    </a:cubicBezTo>
                    <a:cubicBezTo>
                      <a:pt x="20" y="534"/>
                      <a:pt x="2" y="516"/>
                      <a:pt x="2" y="494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14"/>
                      <a:pt x="5" y="6"/>
                      <a:pt x="9" y="0"/>
                    </a:cubicBezTo>
                  </a:path>
                </a:pathLst>
              </a:cu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4" name="Freeform: Shape 62"/>
              <p:cNvSpPr/>
              <p:nvPr/>
            </p:nvSpPr>
            <p:spPr bwMode="auto">
              <a:xfrm>
                <a:off x="12807950" y="455613"/>
                <a:ext cx="2725738" cy="3487737"/>
              </a:xfrm>
              <a:custGeom>
                <a:avLst/>
                <a:gdLst>
                  <a:gd name="T0" fmla="*/ 430 w 430"/>
                  <a:gd name="T1" fmla="*/ 511 h 551"/>
                  <a:gd name="T2" fmla="*/ 391 w 430"/>
                  <a:gd name="T3" fmla="*/ 551 h 551"/>
                  <a:gd name="T4" fmla="*/ 40 w 430"/>
                  <a:gd name="T5" fmla="*/ 551 h 551"/>
                  <a:gd name="T6" fmla="*/ 0 w 430"/>
                  <a:gd name="T7" fmla="*/ 511 h 551"/>
                  <a:gd name="T8" fmla="*/ 0 w 430"/>
                  <a:gd name="T9" fmla="*/ 39 h 551"/>
                  <a:gd name="T10" fmla="*/ 40 w 430"/>
                  <a:gd name="T11" fmla="*/ 0 h 551"/>
                  <a:gd name="T12" fmla="*/ 391 w 430"/>
                  <a:gd name="T13" fmla="*/ 0 h 551"/>
                  <a:gd name="T14" fmla="*/ 430 w 430"/>
                  <a:gd name="T15" fmla="*/ 39 h 551"/>
                  <a:gd name="T16" fmla="*/ 430 w 430"/>
                  <a:gd name="T17" fmla="*/ 51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551">
                    <a:moveTo>
                      <a:pt x="430" y="511"/>
                    </a:moveTo>
                    <a:cubicBezTo>
                      <a:pt x="430" y="533"/>
                      <a:pt x="413" y="551"/>
                      <a:pt x="391" y="551"/>
                    </a:cubicBezTo>
                    <a:cubicBezTo>
                      <a:pt x="40" y="551"/>
                      <a:pt x="40" y="551"/>
                      <a:pt x="40" y="551"/>
                    </a:cubicBezTo>
                    <a:cubicBezTo>
                      <a:pt x="18" y="551"/>
                      <a:pt x="0" y="533"/>
                      <a:pt x="0" y="5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40" y="0"/>
                    </a:cubicBezTo>
                    <a:cubicBezTo>
                      <a:pt x="391" y="0"/>
                      <a:pt x="391" y="0"/>
                      <a:pt x="391" y="0"/>
                    </a:cubicBezTo>
                    <a:cubicBezTo>
                      <a:pt x="413" y="0"/>
                      <a:pt x="430" y="17"/>
                      <a:pt x="430" y="39"/>
                    </a:cubicBezTo>
                    <a:cubicBezTo>
                      <a:pt x="430" y="511"/>
                      <a:pt x="430" y="511"/>
                      <a:pt x="430" y="511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5" name="Freeform: Shape 64"/>
              <p:cNvSpPr/>
              <p:nvPr/>
            </p:nvSpPr>
            <p:spPr bwMode="auto">
              <a:xfrm>
                <a:off x="12934950" y="657225"/>
                <a:ext cx="2459038" cy="3133725"/>
              </a:xfrm>
              <a:custGeom>
                <a:avLst/>
                <a:gdLst>
                  <a:gd name="T0" fmla="*/ 1549 w 1549"/>
                  <a:gd name="T1" fmla="*/ 0 h 1974"/>
                  <a:gd name="T2" fmla="*/ 1541 w 1549"/>
                  <a:gd name="T3" fmla="*/ 0 h 1974"/>
                  <a:gd name="T4" fmla="*/ 1541 w 1549"/>
                  <a:gd name="T5" fmla="*/ 1962 h 1974"/>
                  <a:gd name="T6" fmla="*/ 355 w 1549"/>
                  <a:gd name="T7" fmla="*/ 1962 h 1974"/>
                  <a:gd name="T8" fmla="*/ 0 w 1549"/>
                  <a:gd name="T9" fmla="*/ 1619 h 1974"/>
                  <a:gd name="T10" fmla="*/ 0 w 1549"/>
                  <a:gd name="T11" fmla="*/ 1619 h 1974"/>
                  <a:gd name="T12" fmla="*/ 363 w 1549"/>
                  <a:gd name="T13" fmla="*/ 1974 h 1974"/>
                  <a:gd name="T14" fmla="*/ 1549 w 1549"/>
                  <a:gd name="T15" fmla="*/ 1974 h 1974"/>
                  <a:gd name="T16" fmla="*/ 1549 w 1549"/>
                  <a:gd name="T17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9" h="1974">
                    <a:moveTo>
                      <a:pt x="1549" y="0"/>
                    </a:moveTo>
                    <a:lnTo>
                      <a:pt x="1541" y="0"/>
                    </a:lnTo>
                    <a:lnTo>
                      <a:pt x="1541" y="1962"/>
                    </a:lnTo>
                    <a:lnTo>
                      <a:pt x="355" y="1962"/>
                    </a:lnTo>
                    <a:lnTo>
                      <a:pt x="0" y="1619"/>
                    </a:lnTo>
                    <a:lnTo>
                      <a:pt x="0" y="1619"/>
                    </a:lnTo>
                    <a:lnTo>
                      <a:pt x="363" y="1974"/>
                    </a:lnTo>
                    <a:lnTo>
                      <a:pt x="1549" y="1974"/>
                    </a:lnTo>
                    <a:lnTo>
                      <a:pt x="15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6" name="Freeform: Shape 65"/>
              <p:cNvSpPr/>
              <p:nvPr/>
            </p:nvSpPr>
            <p:spPr bwMode="auto">
              <a:xfrm>
                <a:off x="12915573" y="1267197"/>
                <a:ext cx="2465578" cy="2504576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7" name="Freeform: Shape 66"/>
              <p:cNvSpPr/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8" name="Rectangle 67"/>
              <p:cNvSpPr/>
              <p:nvPr/>
            </p:nvSpPr>
            <p:spPr bwMode="auto">
              <a:xfrm>
                <a:off x="14228763" y="3360738"/>
                <a:ext cx="868363" cy="10795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9" name="Rectangle 68"/>
              <p:cNvSpPr/>
              <p:nvPr/>
            </p:nvSpPr>
            <p:spPr bwMode="auto">
              <a:xfrm>
                <a:off x="13214350" y="1423988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0" name="Rectangle 69"/>
              <p:cNvSpPr/>
              <p:nvPr/>
            </p:nvSpPr>
            <p:spPr bwMode="auto">
              <a:xfrm>
                <a:off x="13214350" y="1619250"/>
                <a:ext cx="1882775" cy="5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1" name="Rectangle 70"/>
              <p:cNvSpPr/>
              <p:nvPr/>
            </p:nvSpPr>
            <p:spPr bwMode="auto">
              <a:xfrm>
                <a:off x="13214350" y="1822450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2" name="Rectangle 71"/>
              <p:cNvSpPr/>
              <p:nvPr/>
            </p:nvSpPr>
            <p:spPr bwMode="auto">
              <a:xfrm>
                <a:off x="13214350" y="2019300"/>
                <a:ext cx="1882775" cy="5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3" name="Rectangle 72"/>
              <p:cNvSpPr/>
              <p:nvPr/>
            </p:nvSpPr>
            <p:spPr bwMode="auto">
              <a:xfrm>
                <a:off x="13214350" y="2220913"/>
                <a:ext cx="1882775" cy="5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4" name="Rectangle 73"/>
              <p:cNvSpPr/>
              <p:nvPr/>
            </p:nvSpPr>
            <p:spPr bwMode="auto">
              <a:xfrm>
                <a:off x="13214350" y="2424113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5" name="Rectangle 74"/>
              <p:cNvSpPr/>
              <p:nvPr/>
            </p:nvSpPr>
            <p:spPr bwMode="auto">
              <a:xfrm>
                <a:off x="13214350" y="2619375"/>
                <a:ext cx="1882775" cy="5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6" name="Rectangle 75"/>
              <p:cNvSpPr/>
              <p:nvPr/>
            </p:nvSpPr>
            <p:spPr bwMode="auto">
              <a:xfrm>
                <a:off x="13214350" y="2822575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7" name="Rectangle 76"/>
              <p:cNvSpPr/>
              <p:nvPr/>
            </p:nvSpPr>
            <p:spPr bwMode="auto">
              <a:xfrm>
                <a:off x="13214350" y="3025775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8" name="Rectangle 77"/>
              <p:cNvSpPr/>
              <p:nvPr/>
            </p:nvSpPr>
            <p:spPr bwMode="auto">
              <a:xfrm>
                <a:off x="13511213" y="1006475"/>
                <a:ext cx="1325563" cy="10636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9" name="Freeform: Shape 78"/>
              <p:cNvSpPr/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BCB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40" name="Freeform: Shape 79"/>
              <p:cNvSpPr/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41" name="Freeform: Shape 80"/>
              <p:cNvSpPr/>
              <p:nvPr/>
            </p:nvSpPr>
            <p:spPr bwMode="auto">
              <a:xfrm>
                <a:off x="12915900" y="3214688"/>
                <a:ext cx="582613" cy="557212"/>
              </a:xfrm>
              <a:custGeom>
                <a:avLst/>
                <a:gdLst>
                  <a:gd name="T0" fmla="*/ 351 w 367"/>
                  <a:gd name="T1" fmla="*/ 20 h 351"/>
                  <a:gd name="T2" fmla="*/ 0 w 367"/>
                  <a:gd name="T3" fmla="*/ 0 h 351"/>
                  <a:gd name="T4" fmla="*/ 367 w 367"/>
                  <a:gd name="T5" fmla="*/ 351 h 351"/>
                  <a:gd name="T6" fmla="*/ 351 w 367"/>
                  <a:gd name="T7" fmla="*/ 2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7" h="351">
                    <a:moveTo>
                      <a:pt x="351" y="2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51" y="2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42" name="Rectangle 81"/>
              <p:cNvSpPr/>
              <p:nvPr/>
            </p:nvSpPr>
            <p:spPr bwMode="auto">
              <a:xfrm>
                <a:off x="13682662" y="366713"/>
                <a:ext cx="944563" cy="29051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</p:grpSp>
        <p:grpSp>
          <p:nvGrpSpPr>
            <p:cNvPr id="13" name="Group 82"/>
            <p:cNvGrpSpPr/>
            <p:nvPr/>
          </p:nvGrpSpPr>
          <p:grpSpPr>
            <a:xfrm>
              <a:off x="2621498" y="1292090"/>
              <a:ext cx="742587" cy="402073"/>
              <a:chOff x="17801829" y="5891398"/>
              <a:chExt cx="954592" cy="516864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1" name="Freeform: Shape 83"/>
              <p:cNvSpPr/>
              <p:nvPr/>
            </p:nvSpPr>
            <p:spPr bwMode="auto">
              <a:xfrm>
                <a:off x="17801829" y="5891398"/>
                <a:ext cx="954592" cy="516864"/>
              </a:xfrm>
              <a:custGeom>
                <a:avLst/>
                <a:gdLst>
                  <a:gd name="T0" fmla="*/ 115 w 167"/>
                  <a:gd name="T1" fmla="*/ 42 h 88"/>
                  <a:gd name="T2" fmla="*/ 117 w 167"/>
                  <a:gd name="T3" fmla="*/ 33 h 88"/>
                  <a:gd name="T4" fmla="*/ 83 w 167"/>
                  <a:gd name="T5" fmla="*/ 0 h 88"/>
                  <a:gd name="T6" fmla="*/ 50 w 167"/>
                  <a:gd name="T7" fmla="*/ 33 h 88"/>
                  <a:gd name="T8" fmla="*/ 51 w 167"/>
                  <a:gd name="T9" fmla="*/ 42 h 88"/>
                  <a:gd name="T10" fmla="*/ 0 w 167"/>
                  <a:gd name="T11" fmla="*/ 42 h 88"/>
                  <a:gd name="T12" fmla="*/ 0 w 167"/>
                  <a:gd name="T13" fmla="*/ 88 h 88"/>
                  <a:gd name="T14" fmla="*/ 167 w 167"/>
                  <a:gd name="T15" fmla="*/ 88 h 88"/>
                  <a:gd name="T16" fmla="*/ 167 w 167"/>
                  <a:gd name="T17" fmla="*/ 42 h 88"/>
                  <a:gd name="T18" fmla="*/ 115 w 167"/>
                  <a:gd name="T19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88">
                    <a:moveTo>
                      <a:pt x="115" y="42"/>
                    </a:moveTo>
                    <a:cubicBezTo>
                      <a:pt x="116" y="39"/>
                      <a:pt x="117" y="36"/>
                      <a:pt x="117" y="33"/>
                    </a:cubicBezTo>
                    <a:cubicBezTo>
                      <a:pt x="117" y="15"/>
                      <a:pt x="102" y="0"/>
                      <a:pt x="83" y="0"/>
                    </a:cubicBezTo>
                    <a:cubicBezTo>
                      <a:pt x="65" y="0"/>
                      <a:pt x="50" y="15"/>
                      <a:pt x="50" y="33"/>
                    </a:cubicBezTo>
                    <a:cubicBezTo>
                      <a:pt x="50" y="36"/>
                      <a:pt x="51" y="39"/>
                      <a:pt x="51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67" y="42"/>
                      <a:pt x="167" y="42"/>
                      <a:pt x="167" y="42"/>
                    </a:cubicBezTo>
                    <a:lnTo>
                      <a:pt x="115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2" name="Oval 84"/>
              <p:cNvSpPr/>
              <p:nvPr/>
            </p:nvSpPr>
            <p:spPr bwMode="auto">
              <a:xfrm>
                <a:off x="18167266" y="5973356"/>
                <a:ext cx="229951" cy="2300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</p:grpSp>
        <p:grpSp>
          <p:nvGrpSpPr>
            <p:cNvPr id="14" name="Group 85"/>
            <p:cNvGrpSpPr/>
            <p:nvPr/>
          </p:nvGrpSpPr>
          <p:grpSpPr>
            <a:xfrm rot="1080935">
              <a:off x="1096493" y="1970883"/>
              <a:ext cx="1994506" cy="710956"/>
              <a:chOff x="485775" y="495300"/>
              <a:chExt cx="5238750" cy="1866901"/>
            </a:xfrm>
          </p:grpSpPr>
          <p:sp>
            <p:nvSpPr>
              <p:cNvPr id="15" name="Freeform: Shape 86"/>
              <p:cNvSpPr/>
              <p:nvPr/>
            </p:nvSpPr>
            <p:spPr bwMode="auto">
              <a:xfrm>
                <a:off x="4603750" y="1674813"/>
                <a:ext cx="1120775" cy="687388"/>
              </a:xfrm>
              <a:custGeom>
                <a:avLst/>
                <a:gdLst>
                  <a:gd name="T0" fmla="*/ 6 w 117"/>
                  <a:gd name="T1" fmla="*/ 29 h 71"/>
                  <a:gd name="T2" fmla="*/ 0 w 117"/>
                  <a:gd name="T3" fmla="*/ 58 h 71"/>
                  <a:gd name="T4" fmla="*/ 63 w 117"/>
                  <a:gd name="T5" fmla="*/ 71 h 71"/>
                  <a:gd name="T6" fmla="*/ 115 w 117"/>
                  <a:gd name="T7" fmla="*/ 55 h 71"/>
                  <a:gd name="T8" fmla="*/ 115 w 117"/>
                  <a:gd name="T9" fmla="*/ 55 h 71"/>
                  <a:gd name="T10" fmla="*/ 115 w 117"/>
                  <a:gd name="T11" fmla="*/ 53 h 71"/>
                  <a:gd name="T12" fmla="*/ 68 w 117"/>
                  <a:gd name="T13" fmla="*/ 43 h 71"/>
                  <a:gd name="T14" fmla="*/ 62 w 117"/>
                  <a:gd name="T15" fmla="*/ 46 h 71"/>
                  <a:gd name="T16" fmla="*/ 57 w 117"/>
                  <a:gd name="T17" fmla="*/ 39 h 71"/>
                  <a:gd name="T18" fmla="*/ 64 w 117"/>
                  <a:gd name="T19" fmla="*/ 35 h 71"/>
                  <a:gd name="T20" fmla="*/ 68 w 117"/>
                  <a:gd name="T21" fmla="*/ 40 h 71"/>
                  <a:gd name="T22" fmla="*/ 116 w 117"/>
                  <a:gd name="T23" fmla="*/ 50 h 71"/>
                  <a:gd name="T24" fmla="*/ 117 w 117"/>
                  <a:gd name="T25" fmla="*/ 48 h 71"/>
                  <a:gd name="T26" fmla="*/ 117 w 117"/>
                  <a:gd name="T27" fmla="*/ 48 h 71"/>
                  <a:gd name="T28" fmla="*/ 75 w 117"/>
                  <a:gd name="T29" fmla="*/ 13 h 71"/>
                  <a:gd name="T30" fmla="*/ 12 w 117"/>
                  <a:gd name="T31" fmla="*/ 0 h 71"/>
                  <a:gd name="T32" fmla="*/ 6 w 117"/>
                  <a:gd name="T33" fmla="*/ 2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71">
                    <a:moveTo>
                      <a:pt x="6" y="29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76" y="58"/>
                      <a:pt x="95" y="51"/>
                      <a:pt x="115" y="55"/>
                    </a:cubicBezTo>
                    <a:cubicBezTo>
                      <a:pt x="115" y="55"/>
                      <a:pt x="115" y="55"/>
                      <a:pt x="115" y="55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7" y="45"/>
                      <a:pt x="64" y="47"/>
                      <a:pt x="62" y="46"/>
                    </a:cubicBezTo>
                    <a:cubicBezTo>
                      <a:pt x="59" y="45"/>
                      <a:pt x="57" y="42"/>
                      <a:pt x="57" y="39"/>
                    </a:cubicBezTo>
                    <a:cubicBezTo>
                      <a:pt x="58" y="36"/>
                      <a:pt x="61" y="34"/>
                      <a:pt x="64" y="35"/>
                    </a:cubicBezTo>
                    <a:cubicBezTo>
                      <a:pt x="67" y="36"/>
                      <a:pt x="68" y="38"/>
                      <a:pt x="68" y="40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97" y="44"/>
                      <a:pt x="82" y="30"/>
                      <a:pt x="75" y="13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6" y="2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16" name="Freeform: Shape 87"/>
              <p:cNvSpPr/>
              <p:nvPr/>
            </p:nvSpPr>
            <p:spPr bwMode="auto">
              <a:xfrm>
                <a:off x="1549400" y="989013"/>
                <a:ext cx="3351213" cy="1335088"/>
              </a:xfrm>
              <a:custGeom>
                <a:avLst/>
                <a:gdLst>
                  <a:gd name="T0" fmla="*/ 2111 w 2111"/>
                  <a:gd name="T1" fmla="*/ 420 h 841"/>
                  <a:gd name="T2" fmla="*/ 2027 w 2111"/>
                  <a:gd name="T3" fmla="*/ 841 h 841"/>
                  <a:gd name="T4" fmla="*/ 0 w 2111"/>
                  <a:gd name="T5" fmla="*/ 426 h 841"/>
                  <a:gd name="T6" fmla="*/ 84 w 2111"/>
                  <a:gd name="T7" fmla="*/ 0 h 841"/>
                  <a:gd name="T8" fmla="*/ 2111 w 2111"/>
                  <a:gd name="T9" fmla="*/ 42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1" h="841">
                    <a:moveTo>
                      <a:pt x="2111" y="420"/>
                    </a:moveTo>
                    <a:lnTo>
                      <a:pt x="2027" y="841"/>
                    </a:lnTo>
                    <a:lnTo>
                      <a:pt x="0" y="426"/>
                    </a:lnTo>
                    <a:lnTo>
                      <a:pt x="84" y="0"/>
                    </a:lnTo>
                    <a:lnTo>
                      <a:pt x="2111" y="4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17" name="Freeform: Shape 88"/>
              <p:cNvSpPr/>
              <p:nvPr/>
            </p:nvSpPr>
            <p:spPr bwMode="auto">
              <a:xfrm>
                <a:off x="1414463" y="958850"/>
                <a:ext cx="3352800" cy="1344613"/>
              </a:xfrm>
              <a:custGeom>
                <a:avLst/>
                <a:gdLst>
                  <a:gd name="T0" fmla="*/ 2112 w 2112"/>
                  <a:gd name="T1" fmla="*/ 421 h 847"/>
                  <a:gd name="T2" fmla="*/ 2027 w 2112"/>
                  <a:gd name="T3" fmla="*/ 847 h 847"/>
                  <a:gd name="T4" fmla="*/ 0 w 2112"/>
                  <a:gd name="T5" fmla="*/ 427 h 847"/>
                  <a:gd name="T6" fmla="*/ 85 w 2112"/>
                  <a:gd name="T7" fmla="*/ 0 h 847"/>
                  <a:gd name="T8" fmla="*/ 2112 w 2112"/>
                  <a:gd name="T9" fmla="*/ 421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2" h="847">
                    <a:moveTo>
                      <a:pt x="2112" y="421"/>
                    </a:moveTo>
                    <a:lnTo>
                      <a:pt x="2027" y="847"/>
                    </a:lnTo>
                    <a:lnTo>
                      <a:pt x="0" y="427"/>
                    </a:lnTo>
                    <a:lnTo>
                      <a:pt x="85" y="0"/>
                    </a:lnTo>
                    <a:lnTo>
                      <a:pt x="2112" y="42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18" name="Freeform: Shape 89"/>
              <p:cNvSpPr/>
              <p:nvPr/>
            </p:nvSpPr>
            <p:spPr bwMode="auto">
              <a:xfrm>
                <a:off x="485775" y="736600"/>
                <a:ext cx="536575" cy="862013"/>
              </a:xfrm>
              <a:custGeom>
                <a:avLst/>
                <a:gdLst>
                  <a:gd name="T0" fmla="*/ 37 w 56"/>
                  <a:gd name="T1" fmla="*/ 88 h 89"/>
                  <a:gd name="T2" fmla="*/ 39 w 56"/>
                  <a:gd name="T3" fmla="*/ 89 h 89"/>
                  <a:gd name="T4" fmla="*/ 56 w 56"/>
                  <a:gd name="T5" fmla="*/ 5 h 89"/>
                  <a:gd name="T6" fmla="*/ 54 w 56"/>
                  <a:gd name="T7" fmla="*/ 4 h 89"/>
                  <a:gd name="T8" fmla="*/ 5 w 56"/>
                  <a:gd name="T9" fmla="*/ 38 h 89"/>
                  <a:gd name="T10" fmla="*/ 37 w 56"/>
                  <a:gd name="T11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9">
                    <a:moveTo>
                      <a:pt x="37" y="88"/>
                    </a:moveTo>
                    <a:cubicBezTo>
                      <a:pt x="39" y="89"/>
                      <a:pt x="39" y="89"/>
                      <a:pt x="39" y="89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32" y="0"/>
                      <a:pt x="10" y="15"/>
                      <a:pt x="5" y="38"/>
                    </a:cubicBezTo>
                    <a:cubicBezTo>
                      <a:pt x="0" y="61"/>
                      <a:pt x="15" y="83"/>
                      <a:pt x="37" y="8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19" name="Freeform: Shape 90"/>
              <p:cNvSpPr/>
              <p:nvPr/>
            </p:nvSpPr>
            <p:spPr bwMode="auto">
              <a:xfrm>
                <a:off x="858838" y="495300"/>
                <a:ext cx="2087563" cy="1373188"/>
              </a:xfrm>
              <a:custGeom>
                <a:avLst/>
                <a:gdLst>
                  <a:gd name="T0" fmla="*/ 17 w 218"/>
                  <a:gd name="T1" fmla="*/ 30 h 142"/>
                  <a:gd name="T2" fmla="*/ 0 w 218"/>
                  <a:gd name="T3" fmla="*/ 114 h 142"/>
                  <a:gd name="T4" fmla="*/ 137 w 218"/>
                  <a:gd name="T5" fmla="*/ 142 h 142"/>
                  <a:gd name="T6" fmla="*/ 145 w 218"/>
                  <a:gd name="T7" fmla="*/ 136 h 142"/>
                  <a:gd name="T8" fmla="*/ 159 w 218"/>
                  <a:gd name="T9" fmla="*/ 65 h 142"/>
                  <a:gd name="T10" fmla="*/ 154 w 218"/>
                  <a:gd name="T11" fmla="*/ 58 h 142"/>
                  <a:gd name="T12" fmla="*/ 31 w 218"/>
                  <a:gd name="T13" fmla="*/ 32 h 142"/>
                  <a:gd name="T14" fmla="*/ 54 w 218"/>
                  <a:gd name="T15" fmla="*/ 18 h 142"/>
                  <a:gd name="T16" fmla="*/ 206 w 218"/>
                  <a:gd name="T17" fmla="*/ 49 h 142"/>
                  <a:gd name="T18" fmla="*/ 206 w 218"/>
                  <a:gd name="T19" fmla="*/ 49 h 142"/>
                  <a:gd name="T20" fmla="*/ 216 w 218"/>
                  <a:gd name="T21" fmla="*/ 44 h 142"/>
                  <a:gd name="T22" fmla="*/ 216 w 218"/>
                  <a:gd name="T23" fmla="*/ 44 h 142"/>
                  <a:gd name="T24" fmla="*/ 218 w 218"/>
                  <a:gd name="T25" fmla="*/ 36 h 142"/>
                  <a:gd name="T26" fmla="*/ 57 w 218"/>
                  <a:gd name="T27" fmla="*/ 3 h 142"/>
                  <a:gd name="T28" fmla="*/ 17 w 218"/>
                  <a:gd name="T29" fmla="*/ 3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8" h="142">
                    <a:moveTo>
                      <a:pt x="17" y="30"/>
                    </a:moveTo>
                    <a:cubicBezTo>
                      <a:pt x="0" y="114"/>
                      <a:pt x="0" y="114"/>
                      <a:pt x="0" y="114"/>
                    </a:cubicBezTo>
                    <a:cubicBezTo>
                      <a:pt x="137" y="142"/>
                      <a:pt x="137" y="142"/>
                      <a:pt x="137" y="142"/>
                    </a:cubicBezTo>
                    <a:cubicBezTo>
                      <a:pt x="140" y="142"/>
                      <a:pt x="144" y="140"/>
                      <a:pt x="145" y="136"/>
                    </a:cubicBezTo>
                    <a:cubicBezTo>
                      <a:pt x="159" y="65"/>
                      <a:pt x="159" y="65"/>
                      <a:pt x="159" y="65"/>
                    </a:cubicBezTo>
                    <a:cubicBezTo>
                      <a:pt x="160" y="62"/>
                      <a:pt x="158" y="58"/>
                      <a:pt x="154" y="58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3" y="22"/>
                      <a:pt x="44" y="15"/>
                      <a:pt x="54" y="18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10" y="49"/>
                      <a:pt x="215" y="47"/>
                      <a:pt x="216" y="44"/>
                    </a:cubicBezTo>
                    <a:cubicBezTo>
                      <a:pt x="216" y="44"/>
                      <a:pt x="216" y="44"/>
                      <a:pt x="216" y="44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39" y="0"/>
                      <a:pt x="21" y="11"/>
                      <a:pt x="17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0" name="Freeform: Shape 91"/>
              <p:cNvSpPr/>
              <p:nvPr/>
            </p:nvSpPr>
            <p:spPr bwMode="auto">
              <a:xfrm>
                <a:off x="993775" y="804863"/>
                <a:ext cx="344488" cy="850900"/>
              </a:xfrm>
              <a:custGeom>
                <a:avLst/>
                <a:gdLst>
                  <a:gd name="T0" fmla="*/ 114 w 217"/>
                  <a:gd name="T1" fmla="*/ 536 h 536"/>
                  <a:gd name="T2" fmla="*/ 217 w 217"/>
                  <a:gd name="T3" fmla="*/ 24 h 536"/>
                  <a:gd name="T4" fmla="*/ 102 w 217"/>
                  <a:gd name="T5" fmla="*/ 0 h 536"/>
                  <a:gd name="T6" fmla="*/ 0 w 217"/>
                  <a:gd name="T7" fmla="*/ 512 h 536"/>
                  <a:gd name="T8" fmla="*/ 114 w 217"/>
                  <a:gd name="T9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536">
                    <a:moveTo>
                      <a:pt x="114" y="536"/>
                    </a:moveTo>
                    <a:lnTo>
                      <a:pt x="217" y="24"/>
                    </a:lnTo>
                    <a:lnTo>
                      <a:pt x="102" y="0"/>
                    </a:lnTo>
                    <a:lnTo>
                      <a:pt x="0" y="512"/>
                    </a:lnTo>
                    <a:lnTo>
                      <a:pt x="114" y="53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</p:grpSp>
      </p:grpSp>
      <p:grpSp>
        <p:nvGrpSpPr>
          <p:cNvPr id="17409" name="Group 9"/>
          <p:cNvGrpSpPr/>
          <p:nvPr/>
        </p:nvGrpSpPr>
        <p:grpSpPr>
          <a:xfrm>
            <a:off x="414973" y="1065927"/>
            <a:ext cx="6581775" cy="2307431"/>
            <a:chOff x="-12" y="483"/>
            <a:chExt cx="5528" cy="1938"/>
          </a:xfrm>
        </p:grpSpPr>
        <p:sp>
          <p:nvSpPr>
            <p:cNvPr id="17410" name="Text Box 10"/>
            <p:cNvSpPr txBox="1"/>
            <p:nvPr/>
          </p:nvSpPr>
          <p:spPr>
            <a:xfrm>
              <a:off x="-12" y="483"/>
              <a:ext cx="5528" cy="19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计算：（1）2H</a:t>
              </a:r>
              <a:r>
                <a:rPr lang="zh-CN" altLang="zh-CN" sz="24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2</a:t>
              </a:r>
              <a:r>
                <a:rPr lang="zh-CN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O的相对分子质量=</a:t>
              </a:r>
              <a:endParaRPr lang="zh-CN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  <a:p>
              <a:endParaRPr lang="zh-CN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  <a:p>
              <a:r>
                <a:rPr lang="zh-CN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（2）(NH</a:t>
              </a:r>
              <a:r>
                <a:rPr lang="zh-CN" altLang="zh-CN" sz="24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4</a:t>
              </a:r>
              <a:r>
                <a:rPr lang="zh-CN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)</a:t>
              </a:r>
              <a:r>
                <a:rPr lang="zh-CN" altLang="zh-CN" sz="24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2</a:t>
              </a:r>
              <a:r>
                <a:rPr lang="zh-CN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SO</a:t>
              </a:r>
              <a:r>
                <a:rPr lang="zh-CN" altLang="zh-CN" sz="24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4</a:t>
              </a:r>
              <a:r>
                <a:rPr lang="zh-CN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 的相对分子质量=</a:t>
              </a:r>
              <a:endParaRPr lang="zh-CN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  <a:p>
              <a:endParaRPr lang="zh-CN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  <a:p>
              <a:r>
                <a:rPr lang="zh-CN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（3）已知化合物R</a:t>
              </a:r>
              <a:r>
                <a:rPr lang="zh-CN" altLang="zh-CN" sz="24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2</a:t>
              </a:r>
              <a:r>
                <a:rPr lang="zh-CN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O</a:t>
              </a:r>
              <a:r>
                <a:rPr lang="zh-CN" altLang="zh-CN" sz="2400" b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3</a:t>
              </a:r>
              <a:r>
                <a:rPr lang="zh-CN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 的相对分子质量是160，</a:t>
              </a:r>
              <a:endParaRPr lang="zh-CN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  <a:p>
              <a:r>
                <a:rPr lang="zh-CN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求 R的相对原子质量。</a:t>
              </a:r>
              <a:endParaRPr lang="zh-CN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7411" name="Line 11"/>
            <p:cNvSpPr/>
            <p:nvPr/>
          </p:nvSpPr>
          <p:spPr>
            <a:xfrm>
              <a:off x="3992" y="1507"/>
              <a:ext cx="43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13" name="Line 13"/>
            <p:cNvSpPr/>
            <p:nvPr/>
          </p:nvSpPr>
          <p:spPr>
            <a:xfrm>
              <a:off x="2647" y="2316"/>
              <a:ext cx="57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aphicFrame>
        <p:nvGraphicFramePr>
          <p:cNvPr id="17418" name="Object 18"/>
          <p:cNvGraphicFramePr/>
          <p:nvPr/>
        </p:nvGraphicFramePr>
        <p:xfrm>
          <a:off x="172720" y="85725"/>
          <a:ext cx="1905000" cy="96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952500" imgH="466725" progId="">
                  <p:embed/>
                </p:oleObj>
              </mc:Choice>
              <mc:Fallback>
                <p:oleObj name="" r:id="rId1" imgW="952500" imgH="466725" progId="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</a:blip>
                      <a:srcRect b="21053"/>
                      <a:stretch>
                        <a:fillRect/>
                      </a:stretch>
                    </p:blipFill>
                    <p:spPr>
                      <a:xfrm>
                        <a:off x="172720" y="85725"/>
                        <a:ext cx="1905000" cy="9644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1"/>
          <p:cNvSpPr/>
          <p:nvPr/>
        </p:nvSpPr>
        <p:spPr>
          <a:xfrm flipV="1">
            <a:off x="5365750" y="1407795"/>
            <a:ext cx="457200" cy="3302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50645" y="186689"/>
            <a:ext cx="6441281" cy="11595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  <a:ea typeface="仿宋_GB2312" pitchFamily="49" charset="-122"/>
                <a:cs typeface="+mn-cs"/>
                <a:sym typeface="+mn-ea"/>
              </a:rPr>
              <a:t>【新课讲授】</a:t>
            </a:r>
            <a:endParaRPr kumimoji="0" lang="zh-CN" altLang="en-US" sz="2100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lt"/>
              <a:ea typeface="仿宋_GB2312" pitchFamily="49" charset="-122"/>
              <a:cs typeface="+mn-cs"/>
              <a:sym typeface="+mn-ea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lt"/>
              <a:ea typeface="仿宋_GB2312" pitchFamily="49" charset="-122"/>
              <a:cs typeface="+mn-cs"/>
              <a:sym typeface="+mn-ea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0" kern="1200" cap="none" spc="0" normalizeH="0" baseline="-2500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lt"/>
              <a:ea typeface="仿宋_GB2312" pitchFamily="49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82316" y="932260"/>
            <a:ext cx="6378178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/>
            <a:r>
              <a:rPr lang="zh-CN" alt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2.根据化学式计算组成物质的元素质量比</a:t>
            </a:r>
            <a:endParaRPr lang="zh-CN" altLang="en-US" sz="135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82316" y="2820591"/>
            <a:ext cx="5923359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例2.计算CO</a:t>
            </a:r>
            <a:r>
              <a:rPr lang="zh-CN" altLang="en-US" sz="2100" b="1" baseline="-25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中碳元素与氧元素的质量比</a:t>
            </a:r>
            <a:endParaRPr lang="zh-CN" altLang="en-US" sz="21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4228" y="3212306"/>
            <a:ext cx="5943600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1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解：CO2 中C、O 元素的质量比=（12×1）:     （16×2）=3 : 8 </a:t>
            </a:r>
            <a:endParaRPr lang="zh-CN" altLang="en-US" sz="21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18047" y="4045744"/>
            <a:ext cx="5588794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35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总结：元素质量比=(相对原子质量×原子个数）</a:t>
            </a:r>
            <a:endParaRPr lang="zh-CN" altLang="en-US" sz="21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3557" name="Group 5"/>
          <p:cNvGrpSpPr/>
          <p:nvPr/>
        </p:nvGrpSpPr>
        <p:grpSpPr>
          <a:xfrm>
            <a:off x="4728449" y="1386444"/>
            <a:ext cx="1081088" cy="942975"/>
            <a:chOff x="793" y="754"/>
            <a:chExt cx="908" cy="792"/>
          </a:xfrm>
        </p:grpSpPr>
        <p:sp>
          <p:nvSpPr>
            <p:cNvPr id="18439" name="Oval 6"/>
            <p:cNvSpPr/>
            <p:nvPr/>
          </p:nvSpPr>
          <p:spPr>
            <a:xfrm>
              <a:off x="848" y="754"/>
              <a:ext cx="599" cy="565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350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18440" name="Oval 7"/>
            <p:cNvSpPr/>
            <p:nvPr/>
          </p:nvSpPr>
          <p:spPr>
            <a:xfrm>
              <a:off x="793" y="1268"/>
              <a:ext cx="272" cy="257"/>
            </a:xfrm>
            <a:prstGeom prst="ellipse">
              <a:avLst/>
            </a:prstGeom>
            <a:noFill/>
            <a:ln w="28575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350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18441" name="Oval 8"/>
            <p:cNvSpPr/>
            <p:nvPr/>
          </p:nvSpPr>
          <p:spPr>
            <a:xfrm>
              <a:off x="1228" y="1268"/>
              <a:ext cx="273" cy="257"/>
            </a:xfrm>
            <a:prstGeom prst="ellipse">
              <a:avLst/>
            </a:prstGeom>
            <a:noFill/>
            <a:ln w="28575" cap="flat" cmpd="sng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350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18442" name="Text Box 9"/>
            <p:cNvSpPr txBox="1"/>
            <p:nvPr/>
          </p:nvSpPr>
          <p:spPr>
            <a:xfrm>
              <a:off x="930" y="855"/>
              <a:ext cx="589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400" b="1" dirty="0">
                  <a:solidFill>
                    <a:schemeClr val="hlink"/>
                  </a:solidFill>
                  <a:latin typeface="Calibri" panose="020F0502020204030204" charset="0"/>
                  <a:ea typeface="宋体" panose="02010600030101010101" pitchFamily="2" charset="-122"/>
                </a:rPr>
                <a:t>16</a:t>
              </a:r>
              <a:endParaRPr lang="en-US" altLang="zh-CN" sz="2400" b="1" dirty="0">
                <a:solidFill>
                  <a:schemeClr val="hlink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18443" name="Text Box 10"/>
            <p:cNvSpPr txBox="1"/>
            <p:nvPr/>
          </p:nvSpPr>
          <p:spPr>
            <a:xfrm>
              <a:off x="838" y="1295"/>
              <a:ext cx="454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1350" b="1" dirty="0">
                  <a:solidFill>
                    <a:srgbClr val="3333FF"/>
                  </a:solidFill>
                  <a:latin typeface="Calibri" panose="020F0502020204030204" charset="0"/>
                  <a:ea typeface="宋体" panose="02010600030101010101" pitchFamily="2" charset="-122"/>
                </a:rPr>
                <a:t>1</a:t>
              </a:r>
              <a:endParaRPr lang="en-US" altLang="zh-CN" sz="1350" b="1" dirty="0">
                <a:solidFill>
                  <a:srgbClr val="3333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18444" name="Text Box 11"/>
            <p:cNvSpPr txBox="1"/>
            <p:nvPr/>
          </p:nvSpPr>
          <p:spPr>
            <a:xfrm>
              <a:off x="1270" y="1295"/>
              <a:ext cx="431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1350" b="1" dirty="0">
                  <a:solidFill>
                    <a:srgbClr val="3333FF"/>
                  </a:solidFill>
                  <a:latin typeface="Calibri" panose="020F0502020204030204" charset="0"/>
                  <a:ea typeface="宋体" panose="02010600030101010101" pitchFamily="2" charset="-122"/>
                </a:rPr>
                <a:t>1</a:t>
              </a:r>
              <a:endParaRPr lang="en-US" altLang="zh-CN" sz="1350" b="1" dirty="0">
                <a:solidFill>
                  <a:srgbClr val="3333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3555" name="Rectangle 3"/>
          <p:cNvSpPr/>
          <p:nvPr/>
        </p:nvSpPr>
        <p:spPr>
          <a:xfrm>
            <a:off x="1601391" y="1459706"/>
            <a:ext cx="931545" cy="5988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3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H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2</a:t>
            </a:r>
            <a:r>
              <a:rPr lang="en-US" altLang="zh-CN" sz="33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O </a:t>
            </a:r>
            <a:endParaRPr lang="en-US" altLang="zh-CN" sz="3300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3554" name="Picture 2" descr="单个水分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6316" y="1358504"/>
            <a:ext cx="925115" cy="971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235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57" name="Group 9"/>
          <p:cNvGrpSpPr/>
          <p:nvPr/>
        </p:nvGrpSpPr>
        <p:grpSpPr>
          <a:xfrm>
            <a:off x="264319" y="1468041"/>
            <a:ext cx="9372600" cy="3538537"/>
            <a:chOff x="-680" y="1233"/>
            <a:chExt cx="7872" cy="2972"/>
          </a:xfrm>
        </p:grpSpPr>
        <p:sp>
          <p:nvSpPr>
            <p:cNvPr id="19458" name="Text Box 10"/>
            <p:cNvSpPr txBox="1"/>
            <p:nvPr/>
          </p:nvSpPr>
          <p:spPr>
            <a:xfrm>
              <a:off x="-680" y="1233"/>
              <a:ext cx="7872" cy="29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zh-CN" sz="2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（</a:t>
              </a:r>
              <a:r>
                <a:rPr lang="zh-CN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1）计算水中各元素的质量比m(H) : m(O) =</a:t>
              </a:r>
              <a:endPara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  <a:p>
              <a:endPara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  <a:p>
              <a:r>
                <a:rPr lang="zh-CN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（2）计算硫酸中各元素的质量比</a:t>
              </a:r>
              <a:endPara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  <a:p>
              <a:r>
                <a:rPr lang="zh-CN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m(H) : m(S) :  m(O)=</a:t>
              </a:r>
              <a:endPara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  <a:p>
              <a:endPara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  <a:p>
              <a:r>
                <a:rPr lang="zh-CN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（3）燃烧爆竹产生一种污染物，其元素的质量比</a:t>
              </a:r>
              <a:endPara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  <a:p>
              <a:r>
                <a:rPr lang="zh-CN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为1 ：1，该污染物是（         ）</a:t>
              </a:r>
              <a:endPara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  <a:p>
              <a:r>
                <a:rPr lang="zh-CN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rPr>
                <a:t>A.  H2O      B.  CO      C.  SO2      D.  NO2</a:t>
              </a:r>
              <a:endPara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9460" name="Line 12"/>
            <p:cNvSpPr/>
            <p:nvPr/>
          </p:nvSpPr>
          <p:spPr>
            <a:xfrm>
              <a:off x="1226" y="1754"/>
              <a:ext cx="105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461" name="Line 13"/>
            <p:cNvSpPr/>
            <p:nvPr/>
          </p:nvSpPr>
          <p:spPr>
            <a:xfrm>
              <a:off x="2436" y="2719"/>
              <a:ext cx="57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aphicFrame>
        <p:nvGraphicFramePr>
          <p:cNvPr id="19466" name="Object 18"/>
          <p:cNvGraphicFramePr/>
          <p:nvPr/>
        </p:nvGraphicFramePr>
        <p:xfrm>
          <a:off x="125730" y="62865"/>
          <a:ext cx="1905000" cy="96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952500" imgH="466725" progId="">
                  <p:embed/>
                </p:oleObj>
              </mc:Choice>
              <mc:Fallback>
                <p:oleObj name="" r:id="rId1" imgW="952500" imgH="466725" progId="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</a:blip>
                      <a:srcRect b="21053"/>
                      <a:stretch>
                        <a:fillRect/>
                      </a:stretch>
                    </p:blipFill>
                    <p:spPr>
                      <a:xfrm>
                        <a:off x="125730" y="62865"/>
                        <a:ext cx="1905000" cy="9644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组合 58"/>
          <p:cNvGrpSpPr/>
          <p:nvPr/>
        </p:nvGrpSpPr>
        <p:grpSpPr>
          <a:xfrm>
            <a:off x="7483475" y="3658235"/>
            <a:ext cx="1515745" cy="1403350"/>
            <a:chOff x="1096493" y="1292090"/>
            <a:chExt cx="2966740" cy="2969372"/>
          </a:xfrm>
        </p:grpSpPr>
        <p:grpSp>
          <p:nvGrpSpPr>
            <p:cNvPr id="12" name="Group 60"/>
            <p:cNvGrpSpPr/>
            <p:nvPr/>
          </p:nvGrpSpPr>
          <p:grpSpPr>
            <a:xfrm>
              <a:off x="1946950" y="1486875"/>
              <a:ext cx="2116283" cy="2774587"/>
              <a:chOff x="12795250" y="366713"/>
              <a:chExt cx="2738438" cy="3589337"/>
            </a:xfrm>
          </p:grpSpPr>
          <p:sp>
            <p:nvSpPr>
              <p:cNvPr id="23" name="Freeform: Shape 61"/>
              <p:cNvSpPr/>
              <p:nvPr/>
            </p:nvSpPr>
            <p:spPr bwMode="auto">
              <a:xfrm>
                <a:off x="12795250" y="561975"/>
                <a:ext cx="2687638" cy="3394075"/>
              </a:xfrm>
              <a:custGeom>
                <a:avLst/>
                <a:gdLst>
                  <a:gd name="T0" fmla="*/ 9 w 424"/>
                  <a:gd name="T1" fmla="*/ 0 h 536"/>
                  <a:gd name="T2" fmla="*/ 0 w 424"/>
                  <a:gd name="T3" fmla="*/ 25 h 536"/>
                  <a:gd name="T4" fmla="*/ 0 w 424"/>
                  <a:gd name="T5" fmla="*/ 497 h 536"/>
                  <a:gd name="T6" fmla="*/ 39 w 424"/>
                  <a:gd name="T7" fmla="*/ 536 h 536"/>
                  <a:gd name="T8" fmla="*/ 391 w 424"/>
                  <a:gd name="T9" fmla="*/ 536 h 536"/>
                  <a:gd name="T10" fmla="*/ 424 w 424"/>
                  <a:gd name="T11" fmla="*/ 519 h 536"/>
                  <a:gd name="T12" fmla="*/ 393 w 424"/>
                  <a:gd name="T13" fmla="*/ 534 h 536"/>
                  <a:gd name="T14" fmla="*/ 42 w 424"/>
                  <a:gd name="T15" fmla="*/ 534 h 536"/>
                  <a:gd name="T16" fmla="*/ 2 w 424"/>
                  <a:gd name="T17" fmla="*/ 494 h 536"/>
                  <a:gd name="T18" fmla="*/ 2 w 424"/>
                  <a:gd name="T19" fmla="*/ 22 h 536"/>
                  <a:gd name="T20" fmla="*/ 9 w 424"/>
                  <a:gd name="T21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4" h="536">
                    <a:moveTo>
                      <a:pt x="9" y="0"/>
                    </a:moveTo>
                    <a:cubicBezTo>
                      <a:pt x="3" y="6"/>
                      <a:pt x="0" y="15"/>
                      <a:pt x="0" y="25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0" y="519"/>
                      <a:pt x="18" y="536"/>
                      <a:pt x="39" y="536"/>
                    </a:cubicBezTo>
                    <a:cubicBezTo>
                      <a:pt x="391" y="536"/>
                      <a:pt x="391" y="536"/>
                      <a:pt x="391" y="536"/>
                    </a:cubicBezTo>
                    <a:cubicBezTo>
                      <a:pt x="405" y="536"/>
                      <a:pt x="416" y="530"/>
                      <a:pt x="424" y="519"/>
                    </a:cubicBezTo>
                    <a:cubicBezTo>
                      <a:pt x="416" y="528"/>
                      <a:pt x="405" y="534"/>
                      <a:pt x="393" y="534"/>
                    </a:cubicBezTo>
                    <a:cubicBezTo>
                      <a:pt x="42" y="534"/>
                      <a:pt x="42" y="534"/>
                      <a:pt x="42" y="534"/>
                    </a:cubicBezTo>
                    <a:cubicBezTo>
                      <a:pt x="20" y="534"/>
                      <a:pt x="2" y="516"/>
                      <a:pt x="2" y="494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14"/>
                      <a:pt x="5" y="6"/>
                      <a:pt x="9" y="0"/>
                    </a:cubicBezTo>
                  </a:path>
                </a:pathLst>
              </a:cu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4" name="Freeform: Shape 62"/>
              <p:cNvSpPr/>
              <p:nvPr/>
            </p:nvSpPr>
            <p:spPr bwMode="auto">
              <a:xfrm>
                <a:off x="12807950" y="455613"/>
                <a:ext cx="2725738" cy="3487737"/>
              </a:xfrm>
              <a:custGeom>
                <a:avLst/>
                <a:gdLst>
                  <a:gd name="T0" fmla="*/ 430 w 430"/>
                  <a:gd name="T1" fmla="*/ 511 h 551"/>
                  <a:gd name="T2" fmla="*/ 391 w 430"/>
                  <a:gd name="T3" fmla="*/ 551 h 551"/>
                  <a:gd name="T4" fmla="*/ 40 w 430"/>
                  <a:gd name="T5" fmla="*/ 551 h 551"/>
                  <a:gd name="T6" fmla="*/ 0 w 430"/>
                  <a:gd name="T7" fmla="*/ 511 h 551"/>
                  <a:gd name="T8" fmla="*/ 0 w 430"/>
                  <a:gd name="T9" fmla="*/ 39 h 551"/>
                  <a:gd name="T10" fmla="*/ 40 w 430"/>
                  <a:gd name="T11" fmla="*/ 0 h 551"/>
                  <a:gd name="T12" fmla="*/ 391 w 430"/>
                  <a:gd name="T13" fmla="*/ 0 h 551"/>
                  <a:gd name="T14" fmla="*/ 430 w 430"/>
                  <a:gd name="T15" fmla="*/ 39 h 551"/>
                  <a:gd name="T16" fmla="*/ 430 w 430"/>
                  <a:gd name="T17" fmla="*/ 51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551">
                    <a:moveTo>
                      <a:pt x="430" y="511"/>
                    </a:moveTo>
                    <a:cubicBezTo>
                      <a:pt x="430" y="533"/>
                      <a:pt x="413" y="551"/>
                      <a:pt x="391" y="551"/>
                    </a:cubicBezTo>
                    <a:cubicBezTo>
                      <a:pt x="40" y="551"/>
                      <a:pt x="40" y="551"/>
                      <a:pt x="40" y="551"/>
                    </a:cubicBezTo>
                    <a:cubicBezTo>
                      <a:pt x="18" y="551"/>
                      <a:pt x="0" y="533"/>
                      <a:pt x="0" y="5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40" y="0"/>
                    </a:cubicBezTo>
                    <a:cubicBezTo>
                      <a:pt x="391" y="0"/>
                      <a:pt x="391" y="0"/>
                      <a:pt x="391" y="0"/>
                    </a:cubicBezTo>
                    <a:cubicBezTo>
                      <a:pt x="413" y="0"/>
                      <a:pt x="430" y="17"/>
                      <a:pt x="430" y="39"/>
                    </a:cubicBezTo>
                    <a:cubicBezTo>
                      <a:pt x="430" y="511"/>
                      <a:pt x="430" y="511"/>
                      <a:pt x="430" y="511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5" name="Freeform: Shape 64"/>
              <p:cNvSpPr/>
              <p:nvPr/>
            </p:nvSpPr>
            <p:spPr bwMode="auto">
              <a:xfrm>
                <a:off x="12934950" y="657225"/>
                <a:ext cx="2459038" cy="3133725"/>
              </a:xfrm>
              <a:custGeom>
                <a:avLst/>
                <a:gdLst>
                  <a:gd name="T0" fmla="*/ 1549 w 1549"/>
                  <a:gd name="T1" fmla="*/ 0 h 1974"/>
                  <a:gd name="T2" fmla="*/ 1541 w 1549"/>
                  <a:gd name="T3" fmla="*/ 0 h 1974"/>
                  <a:gd name="T4" fmla="*/ 1541 w 1549"/>
                  <a:gd name="T5" fmla="*/ 1962 h 1974"/>
                  <a:gd name="T6" fmla="*/ 355 w 1549"/>
                  <a:gd name="T7" fmla="*/ 1962 h 1974"/>
                  <a:gd name="T8" fmla="*/ 0 w 1549"/>
                  <a:gd name="T9" fmla="*/ 1619 h 1974"/>
                  <a:gd name="T10" fmla="*/ 0 w 1549"/>
                  <a:gd name="T11" fmla="*/ 1619 h 1974"/>
                  <a:gd name="T12" fmla="*/ 363 w 1549"/>
                  <a:gd name="T13" fmla="*/ 1974 h 1974"/>
                  <a:gd name="T14" fmla="*/ 1549 w 1549"/>
                  <a:gd name="T15" fmla="*/ 1974 h 1974"/>
                  <a:gd name="T16" fmla="*/ 1549 w 1549"/>
                  <a:gd name="T17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9" h="1974">
                    <a:moveTo>
                      <a:pt x="1549" y="0"/>
                    </a:moveTo>
                    <a:lnTo>
                      <a:pt x="1541" y="0"/>
                    </a:lnTo>
                    <a:lnTo>
                      <a:pt x="1541" y="1962"/>
                    </a:lnTo>
                    <a:lnTo>
                      <a:pt x="355" y="1962"/>
                    </a:lnTo>
                    <a:lnTo>
                      <a:pt x="0" y="1619"/>
                    </a:lnTo>
                    <a:lnTo>
                      <a:pt x="0" y="1619"/>
                    </a:lnTo>
                    <a:lnTo>
                      <a:pt x="363" y="1974"/>
                    </a:lnTo>
                    <a:lnTo>
                      <a:pt x="1549" y="1974"/>
                    </a:lnTo>
                    <a:lnTo>
                      <a:pt x="15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6" name="Freeform: Shape 65"/>
              <p:cNvSpPr/>
              <p:nvPr/>
            </p:nvSpPr>
            <p:spPr bwMode="auto">
              <a:xfrm>
                <a:off x="12915573" y="1267197"/>
                <a:ext cx="2465578" cy="2504576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7" name="Freeform: Shape 66"/>
              <p:cNvSpPr/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8" name="Rectangle 67"/>
              <p:cNvSpPr/>
              <p:nvPr/>
            </p:nvSpPr>
            <p:spPr bwMode="auto">
              <a:xfrm>
                <a:off x="14228763" y="3360738"/>
                <a:ext cx="868363" cy="10795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9" name="Rectangle 68"/>
              <p:cNvSpPr/>
              <p:nvPr/>
            </p:nvSpPr>
            <p:spPr bwMode="auto">
              <a:xfrm>
                <a:off x="13214350" y="1423988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0" name="Rectangle 69"/>
              <p:cNvSpPr/>
              <p:nvPr/>
            </p:nvSpPr>
            <p:spPr bwMode="auto">
              <a:xfrm>
                <a:off x="13214350" y="1619250"/>
                <a:ext cx="1882775" cy="5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1" name="Rectangle 70"/>
              <p:cNvSpPr/>
              <p:nvPr/>
            </p:nvSpPr>
            <p:spPr bwMode="auto">
              <a:xfrm>
                <a:off x="13214350" y="1822450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2" name="Rectangle 71"/>
              <p:cNvSpPr/>
              <p:nvPr/>
            </p:nvSpPr>
            <p:spPr bwMode="auto">
              <a:xfrm>
                <a:off x="13214350" y="2019300"/>
                <a:ext cx="1882775" cy="5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3" name="Rectangle 72"/>
              <p:cNvSpPr/>
              <p:nvPr/>
            </p:nvSpPr>
            <p:spPr bwMode="auto">
              <a:xfrm>
                <a:off x="13214350" y="2220913"/>
                <a:ext cx="1882775" cy="5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4" name="Rectangle 73"/>
              <p:cNvSpPr/>
              <p:nvPr/>
            </p:nvSpPr>
            <p:spPr bwMode="auto">
              <a:xfrm>
                <a:off x="13214350" y="2424113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5" name="Rectangle 74"/>
              <p:cNvSpPr/>
              <p:nvPr/>
            </p:nvSpPr>
            <p:spPr bwMode="auto">
              <a:xfrm>
                <a:off x="13214350" y="2619375"/>
                <a:ext cx="1882775" cy="5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6" name="Rectangle 75"/>
              <p:cNvSpPr/>
              <p:nvPr/>
            </p:nvSpPr>
            <p:spPr bwMode="auto">
              <a:xfrm>
                <a:off x="13214350" y="2822575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7" name="Rectangle 76"/>
              <p:cNvSpPr/>
              <p:nvPr/>
            </p:nvSpPr>
            <p:spPr bwMode="auto">
              <a:xfrm>
                <a:off x="13214350" y="3025775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8" name="Rectangle 77"/>
              <p:cNvSpPr/>
              <p:nvPr/>
            </p:nvSpPr>
            <p:spPr bwMode="auto">
              <a:xfrm>
                <a:off x="13511213" y="1006475"/>
                <a:ext cx="1325563" cy="10636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9" name="Freeform: Shape 78"/>
              <p:cNvSpPr/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BCB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40" name="Freeform: Shape 79"/>
              <p:cNvSpPr/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41" name="Freeform: Shape 80"/>
              <p:cNvSpPr/>
              <p:nvPr/>
            </p:nvSpPr>
            <p:spPr bwMode="auto">
              <a:xfrm>
                <a:off x="12915900" y="3214688"/>
                <a:ext cx="582613" cy="557212"/>
              </a:xfrm>
              <a:custGeom>
                <a:avLst/>
                <a:gdLst>
                  <a:gd name="T0" fmla="*/ 351 w 367"/>
                  <a:gd name="T1" fmla="*/ 20 h 351"/>
                  <a:gd name="T2" fmla="*/ 0 w 367"/>
                  <a:gd name="T3" fmla="*/ 0 h 351"/>
                  <a:gd name="T4" fmla="*/ 367 w 367"/>
                  <a:gd name="T5" fmla="*/ 351 h 351"/>
                  <a:gd name="T6" fmla="*/ 351 w 367"/>
                  <a:gd name="T7" fmla="*/ 2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7" h="351">
                    <a:moveTo>
                      <a:pt x="351" y="2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51" y="2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42" name="Rectangle 81"/>
              <p:cNvSpPr/>
              <p:nvPr/>
            </p:nvSpPr>
            <p:spPr bwMode="auto">
              <a:xfrm>
                <a:off x="13682662" y="366713"/>
                <a:ext cx="944563" cy="29051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</p:grpSp>
        <p:grpSp>
          <p:nvGrpSpPr>
            <p:cNvPr id="13" name="Group 82"/>
            <p:cNvGrpSpPr/>
            <p:nvPr/>
          </p:nvGrpSpPr>
          <p:grpSpPr>
            <a:xfrm>
              <a:off x="2621498" y="1292090"/>
              <a:ext cx="742587" cy="402073"/>
              <a:chOff x="17801829" y="5891398"/>
              <a:chExt cx="954592" cy="516864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1" name="Freeform: Shape 83"/>
              <p:cNvSpPr/>
              <p:nvPr/>
            </p:nvSpPr>
            <p:spPr bwMode="auto">
              <a:xfrm>
                <a:off x="17801829" y="5891398"/>
                <a:ext cx="954592" cy="516864"/>
              </a:xfrm>
              <a:custGeom>
                <a:avLst/>
                <a:gdLst>
                  <a:gd name="T0" fmla="*/ 115 w 167"/>
                  <a:gd name="T1" fmla="*/ 42 h 88"/>
                  <a:gd name="T2" fmla="*/ 117 w 167"/>
                  <a:gd name="T3" fmla="*/ 33 h 88"/>
                  <a:gd name="T4" fmla="*/ 83 w 167"/>
                  <a:gd name="T5" fmla="*/ 0 h 88"/>
                  <a:gd name="T6" fmla="*/ 50 w 167"/>
                  <a:gd name="T7" fmla="*/ 33 h 88"/>
                  <a:gd name="T8" fmla="*/ 51 w 167"/>
                  <a:gd name="T9" fmla="*/ 42 h 88"/>
                  <a:gd name="T10" fmla="*/ 0 w 167"/>
                  <a:gd name="T11" fmla="*/ 42 h 88"/>
                  <a:gd name="T12" fmla="*/ 0 w 167"/>
                  <a:gd name="T13" fmla="*/ 88 h 88"/>
                  <a:gd name="T14" fmla="*/ 167 w 167"/>
                  <a:gd name="T15" fmla="*/ 88 h 88"/>
                  <a:gd name="T16" fmla="*/ 167 w 167"/>
                  <a:gd name="T17" fmla="*/ 42 h 88"/>
                  <a:gd name="T18" fmla="*/ 115 w 167"/>
                  <a:gd name="T19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88">
                    <a:moveTo>
                      <a:pt x="115" y="42"/>
                    </a:moveTo>
                    <a:cubicBezTo>
                      <a:pt x="116" y="39"/>
                      <a:pt x="117" y="36"/>
                      <a:pt x="117" y="33"/>
                    </a:cubicBezTo>
                    <a:cubicBezTo>
                      <a:pt x="117" y="15"/>
                      <a:pt x="102" y="0"/>
                      <a:pt x="83" y="0"/>
                    </a:cubicBezTo>
                    <a:cubicBezTo>
                      <a:pt x="65" y="0"/>
                      <a:pt x="50" y="15"/>
                      <a:pt x="50" y="33"/>
                    </a:cubicBezTo>
                    <a:cubicBezTo>
                      <a:pt x="50" y="36"/>
                      <a:pt x="51" y="39"/>
                      <a:pt x="51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67" y="42"/>
                      <a:pt x="167" y="42"/>
                      <a:pt x="167" y="42"/>
                    </a:cubicBezTo>
                    <a:lnTo>
                      <a:pt x="115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2" name="Oval 84"/>
              <p:cNvSpPr/>
              <p:nvPr/>
            </p:nvSpPr>
            <p:spPr bwMode="auto">
              <a:xfrm>
                <a:off x="18167266" y="5973356"/>
                <a:ext cx="229951" cy="2300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</p:grpSp>
        <p:grpSp>
          <p:nvGrpSpPr>
            <p:cNvPr id="14" name="Group 85"/>
            <p:cNvGrpSpPr/>
            <p:nvPr/>
          </p:nvGrpSpPr>
          <p:grpSpPr>
            <a:xfrm rot="1080935">
              <a:off x="1096493" y="1970883"/>
              <a:ext cx="1994506" cy="710956"/>
              <a:chOff x="485775" y="495300"/>
              <a:chExt cx="5238750" cy="1866901"/>
            </a:xfrm>
          </p:grpSpPr>
          <p:sp>
            <p:nvSpPr>
              <p:cNvPr id="15" name="Freeform: Shape 86"/>
              <p:cNvSpPr/>
              <p:nvPr/>
            </p:nvSpPr>
            <p:spPr bwMode="auto">
              <a:xfrm>
                <a:off x="4603750" y="1674813"/>
                <a:ext cx="1120775" cy="687388"/>
              </a:xfrm>
              <a:custGeom>
                <a:avLst/>
                <a:gdLst>
                  <a:gd name="T0" fmla="*/ 6 w 117"/>
                  <a:gd name="T1" fmla="*/ 29 h 71"/>
                  <a:gd name="T2" fmla="*/ 0 w 117"/>
                  <a:gd name="T3" fmla="*/ 58 h 71"/>
                  <a:gd name="T4" fmla="*/ 63 w 117"/>
                  <a:gd name="T5" fmla="*/ 71 h 71"/>
                  <a:gd name="T6" fmla="*/ 115 w 117"/>
                  <a:gd name="T7" fmla="*/ 55 h 71"/>
                  <a:gd name="T8" fmla="*/ 115 w 117"/>
                  <a:gd name="T9" fmla="*/ 55 h 71"/>
                  <a:gd name="T10" fmla="*/ 115 w 117"/>
                  <a:gd name="T11" fmla="*/ 53 h 71"/>
                  <a:gd name="T12" fmla="*/ 68 w 117"/>
                  <a:gd name="T13" fmla="*/ 43 h 71"/>
                  <a:gd name="T14" fmla="*/ 62 w 117"/>
                  <a:gd name="T15" fmla="*/ 46 h 71"/>
                  <a:gd name="T16" fmla="*/ 57 w 117"/>
                  <a:gd name="T17" fmla="*/ 39 h 71"/>
                  <a:gd name="T18" fmla="*/ 64 w 117"/>
                  <a:gd name="T19" fmla="*/ 35 h 71"/>
                  <a:gd name="T20" fmla="*/ 68 w 117"/>
                  <a:gd name="T21" fmla="*/ 40 h 71"/>
                  <a:gd name="T22" fmla="*/ 116 w 117"/>
                  <a:gd name="T23" fmla="*/ 50 h 71"/>
                  <a:gd name="T24" fmla="*/ 117 w 117"/>
                  <a:gd name="T25" fmla="*/ 48 h 71"/>
                  <a:gd name="T26" fmla="*/ 117 w 117"/>
                  <a:gd name="T27" fmla="*/ 48 h 71"/>
                  <a:gd name="T28" fmla="*/ 75 w 117"/>
                  <a:gd name="T29" fmla="*/ 13 h 71"/>
                  <a:gd name="T30" fmla="*/ 12 w 117"/>
                  <a:gd name="T31" fmla="*/ 0 h 71"/>
                  <a:gd name="T32" fmla="*/ 6 w 117"/>
                  <a:gd name="T33" fmla="*/ 2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71">
                    <a:moveTo>
                      <a:pt x="6" y="29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76" y="58"/>
                      <a:pt x="95" y="51"/>
                      <a:pt x="115" y="55"/>
                    </a:cubicBezTo>
                    <a:cubicBezTo>
                      <a:pt x="115" y="55"/>
                      <a:pt x="115" y="55"/>
                      <a:pt x="115" y="55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7" y="45"/>
                      <a:pt x="64" y="47"/>
                      <a:pt x="62" y="46"/>
                    </a:cubicBezTo>
                    <a:cubicBezTo>
                      <a:pt x="59" y="45"/>
                      <a:pt x="57" y="42"/>
                      <a:pt x="57" y="39"/>
                    </a:cubicBezTo>
                    <a:cubicBezTo>
                      <a:pt x="58" y="36"/>
                      <a:pt x="61" y="34"/>
                      <a:pt x="64" y="35"/>
                    </a:cubicBezTo>
                    <a:cubicBezTo>
                      <a:pt x="67" y="36"/>
                      <a:pt x="68" y="38"/>
                      <a:pt x="68" y="40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97" y="44"/>
                      <a:pt x="82" y="30"/>
                      <a:pt x="75" y="13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6" y="2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16" name="Freeform: Shape 87"/>
              <p:cNvSpPr/>
              <p:nvPr/>
            </p:nvSpPr>
            <p:spPr bwMode="auto">
              <a:xfrm>
                <a:off x="1549400" y="989013"/>
                <a:ext cx="3351213" cy="1335088"/>
              </a:xfrm>
              <a:custGeom>
                <a:avLst/>
                <a:gdLst>
                  <a:gd name="T0" fmla="*/ 2111 w 2111"/>
                  <a:gd name="T1" fmla="*/ 420 h 841"/>
                  <a:gd name="T2" fmla="*/ 2027 w 2111"/>
                  <a:gd name="T3" fmla="*/ 841 h 841"/>
                  <a:gd name="T4" fmla="*/ 0 w 2111"/>
                  <a:gd name="T5" fmla="*/ 426 h 841"/>
                  <a:gd name="T6" fmla="*/ 84 w 2111"/>
                  <a:gd name="T7" fmla="*/ 0 h 841"/>
                  <a:gd name="T8" fmla="*/ 2111 w 2111"/>
                  <a:gd name="T9" fmla="*/ 42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1" h="841">
                    <a:moveTo>
                      <a:pt x="2111" y="420"/>
                    </a:moveTo>
                    <a:lnTo>
                      <a:pt x="2027" y="841"/>
                    </a:lnTo>
                    <a:lnTo>
                      <a:pt x="0" y="426"/>
                    </a:lnTo>
                    <a:lnTo>
                      <a:pt x="84" y="0"/>
                    </a:lnTo>
                    <a:lnTo>
                      <a:pt x="2111" y="4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17" name="Freeform: Shape 88"/>
              <p:cNvSpPr/>
              <p:nvPr/>
            </p:nvSpPr>
            <p:spPr bwMode="auto">
              <a:xfrm>
                <a:off x="1414463" y="958850"/>
                <a:ext cx="3352800" cy="1344613"/>
              </a:xfrm>
              <a:custGeom>
                <a:avLst/>
                <a:gdLst>
                  <a:gd name="T0" fmla="*/ 2112 w 2112"/>
                  <a:gd name="T1" fmla="*/ 421 h 847"/>
                  <a:gd name="T2" fmla="*/ 2027 w 2112"/>
                  <a:gd name="T3" fmla="*/ 847 h 847"/>
                  <a:gd name="T4" fmla="*/ 0 w 2112"/>
                  <a:gd name="T5" fmla="*/ 427 h 847"/>
                  <a:gd name="T6" fmla="*/ 85 w 2112"/>
                  <a:gd name="T7" fmla="*/ 0 h 847"/>
                  <a:gd name="T8" fmla="*/ 2112 w 2112"/>
                  <a:gd name="T9" fmla="*/ 421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2" h="847">
                    <a:moveTo>
                      <a:pt x="2112" y="421"/>
                    </a:moveTo>
                    <a:lnTo>
                      <a:pt x="2027" y="847"/>
                    </a:lnTo>
                    <a:lnTo>
                      <a:pt x="0" y="427"/>
                    </a:lnTo>
                    <a:lnTo>
                      <a:pt x="85" y="0"/>
                    </a:lnTo>
                    <a:lnTo>
                      <a:pt x="2112" y="42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18" name="Freeform: Shape 89"/>
              <p:cNvSpPr/>
              <p:nvPr/>
            </p:nvSpPr>
            <p:spPr bwMode="auto">
              <a:xfrm>
                <a:off x="485775" y="736600"/>
                <a:ext cx="536575" cy="862013"/>
              </a:xfrm>
              <a:custGeom>
                <a:avLst/>
                <a:gdLst>
                  <a:gd name="T0" fmla="*/ 37 w 56"/>
                  <a:gd name="T1" fmla="*/ 88 h 89"/>
                  <a:gd name="T2" fmla="*/ 39 w 56"/>
                  <a:gd name="T3" fmla="*/ 89 h 89"/>
                  <a:gd name="T4" fmla="*/ 56 w 56"/>
                  <a:gd name="T5" fmla="*/ 5 h 89"/>
                  <a:gd name="T6" fmla="*/ 54 w 56"/>
                  <a:gd name="T7" fmla="*/ 4 h 89"/>
                  <a:gd name="T8" fmla="*/ 5 w 56"/>
                  <a:gd name="T9" fmla="*/ 38 h 89"/>
                  <a:gd name="T10" fmla="*/ 37 w 56"/>
                  <a:gd name="T11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9">
                    <a:moveTo>
                      <a:pt x="37" y="88"/>
                    </a:moveTo>
                    <a:cubicBezTo>
                      <a:pt x="39" y="89"/>
                      <a:pt x="39" y="89"/>
                      <a:pt x="39" y="89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32" y="0"/>
                      <a:pt x="10" y="15"/>
                      <a:pt x="5" y="38"/>
                    </a:cubicBezTo>
                    <a:cubicBezTo>
                      <a:pt x="0" y="61"/>
                      <a:pt x="15" y="83"/>
                      <a:pt x="37" y="8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19" name="Freeform: Shape 90"/>
              <p:cNvSpPr/>
              <p:nvPr/>
            </p:nvSpPr>
            <p:spPr bwMode="auto">
              <a:xfrm>
                <a:off x="858838" y="495300"/>
                <a:ext cx="2087563" cy="1373188"/>
              </a:xfrm>
              <a:custGeom>
                <a:avLst/>
                <a:gdLst>
                  <a:gd name="T0" fmla="*/ 17 w 218"/>
                  <a:gd name="T1" fmla="*/ 30 h 142"/>
                  <a:gd name="T2" fmla="*/ 0 w 218"/>
                  <a:gd name="T3" fmla="*/ 114 h 142"/>
                  <a:gd name="T4" fmla="*/ 137 w 218"/>
                  <a:gd name="T5" fmla="*/ 142 h 142"/>
                  <a:gd name="T6" fmla="*/ 145 w 218"/>
                  <a:gd name="T7" fmla="*/ 136 h 142"/>
                  <a:gd name="T8" fmla="*/ 159 w 218"/>
                  <a:gd name="T9" fmla="*/ 65 h 142"/>
                  <a:gd name="T10" fmla="*/ 154 w 218"/>
                  <a:gd name="T11" fmla="*/ 58 h 142"/>
                  <a:gd name="T12" fmla="*/ 31 w 218"/>
                  <a:gd name="T13" fmla="*/ 32 h 142"/>
                  <a:gd name="T14" fmla="*/ 54 w 218"/>
                  <a:gd name="T15" fmla="*/ 18 h 142"/>
                  <a:gd name="T16" fmla="*/ 206 w 218"/>
                  <a:gd name="T17" fmla="*/ 49 h 142"/>
                  <a:gd name="T18" fmla="*/ 206 w 218"/>
                  <a:gd name="T19" fmla="*/ 49 h 142"/>
                  <a:gd name="T20" fmla="*/ 216 w 218"/>
                  <a:gd name="T21" fmla="*/ 44 h 142"/>
                  <a:gd name="T22" fmla="*/ 216 w 218"/>
                  <a:gd name="T23" fmla="*/ 44 h 142"/>
                  <a:gd name="T24" fmla="*/ 218 w 218"/>
                  <a:gd name="T25" fmla="*/ 36 h 142"/>
                  <a:gd name="T26" fmla="*/ 57 w 218"/>
                  <a:gd name="T27" fmla="*/ 3 h 142"/>
                  <a:gd name="T28" fmla="*/ 17 w 218"/>
                  <a:gd name="T29" fmla="*/ 3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8" h="142">
                    <a:moveTo>
                      <a:pt x="17" y="30"/>
                    </a:moveTo>
                    <a:cubicBezTo>
                      <a:pt x="0" y="114"/>
                      <a:pt x="0" y="114"/>
                      <a:pt x="0" y="114"/>
                    </a:cubicBezTo>
                    <a:cubicBezTo>
                      <a:pt x="137" y="142"/>
                      <a:pt x="137" y="142"/>
                      <a:pt x="137" y="142"/>
                    </a:cubicBezTo>
                    <a:cubicBezTo>
                      <a:pt x="140" y="142"/>
                      <a:pt x="144" y="140"/>
                      <a:pt x="145" y="136"/>
                    </a:cubicBezTo>
                    <a:cubicBezTo>
                      <a:pt x="159" y="65"/>
                      <a:pt x="159" y="65"/>
                      <a:pt x="159" y="65"/>
                    </a:cubicBezTo>
                    <a:cubicBezTo>
                      <a:pt x="160" y="62"/>
                      <a:pt x="158" y="58"/>
                      <a:pt x="154" y="58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3" y="22"/>
                      <a:pt x="44" y="15"/>
                      <a:pt x="54" y="18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10" y="49"/>
                      <a:pt x="215" y="47"/>
                      <a:pt x="216" y="44"/>
                    </a:cubicBezTo>
                    <a:cubicBezTo>
                      <a:pt x="216" y="44"/>
                      <a:pt x="216" y="44"/>
                      <a:pt x="216" y="44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39" y="0"/>
                      <a:pt x="21" y="11"/>
                      <a:pt x="17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0" name="Freeform: Shape 91"/>
              <p:cNvSpPr/>
              <p:nvPr/>
            </p:nvSpPr>
            <p:spPr bwMode="auto">
              <a:xfrm>
                <a:off x="993775" y="804863"/>
                <a:ext cx="344488" cy="850900"/>
              </a:xfrm>
              <a:custGeom>
                <a:avLst/>
                <a:gdLst>
                  <a:gd name="T0" fmla="*/ 114 w 217"/>
                  <a:gd name="T1" fmla="*/ 536 h 536"/>
                  <a:gd name="T2" fmla="*/ 217 w 217"/>
                  <a:gd name="T3" fmla="*/ 24 h 536"/>
                  <a:gd name="T4" fmla="*/ 102 w 217"/>
                  <a:gd name="T5" fmla="*/ 0 h 536"/>
                  <a:gd name="T6" fmla="*/ 0 w 217"/>
                  <a:gd name="T7" fmla="*/ 512 h 536"/>
                  <a:gd name="T8" fmla="*/ 114 w 217"/>
                  <a:gd name="T9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536">
                    <a:moveTo>
                      <a:pt x="114" y="536"/>
                    </a:moveTo>
                    <a:lnTo>
                      <a:pt x="217" y="24"/>
                    </a:lnTo>
                    <a:lnTo>
                      <a:pt x="102" y="0"/>
                    </a:lnTo>
                    <a:lnTo>
                      <a:pt x="0" y="512"/>
                    </a:lnTo>
                    <a:lnTo>
                      <a:pt x="114" y="53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</p:grp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50645" y="186689"/>
            <a:ext cx="6441281" cy="11595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  <a:ea typeface="仿宋_GB2312" pitchFamily="49" charset="-122"/>
                <a:cs typeface="+mn-cs"/>
                <a:sym typeface="+mn-ea"/>
              </a:rPr>
              <a:t>【新课讲授】</a:t>
            </a:r>
            <a:endParaRPr kumimoji="0" lang="zh-CN" altLang="en-US" sz="2100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lt"/>
              <a:ea typeface="仿宋_GB2312" pitchFamily="49" charset="-122"/>
              <a:cs typeface="+mn-cs"/>
              <a:sym typeface="+mn-ea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lt"/>
              <a:ea typeface="仿宋_GB2312" pitchFamily="49" charset="-122"/>
              <a:cs typeface="+mn-cs"/>
              <a:sym typeface="+mn-ea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0" kern="1200" cap="none" spc="0" normalizeH="0" baseline="-2500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lt"/>
              <a:ea typeface="仿宋_GB2312" pitchFamily="49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82316" y="932260"/>
            <a:ext cx="6378178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/>
            <a:r>
              <a:rPr lang="zh-CN" alt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3.计算物质中某一元素的质量分数</a:t>
            </a:r>
            <a:endParaRPr lang="zh-CN" altLang="en-US" sz="21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16844" y="1440656"/>
            <a:ext cx="5923360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例3.计算NH</a:t>
            </a:r>
            <a:r>
              <a:rPr lang="zh-CN" altLang="en-US" sz="2100" b="1" baseline="-25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NO</a:t>
            </a:r>
            <a:r>
              <a:rPr lang="zh-CN" altLang="en-US" sz="2100" b="1" baseline="-25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中氮元素的质量分数</a:t>
            </a:r>
            <a:endParaRPr lang="zh-CN" altLang="en-US" sz="21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94235" y="2289572"/>
            <a:ext cx="5943600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sz="21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83531" y="3205163"/>
            <a:ext cx="5588794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sz="21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10"/>
          <p:cNvSpPr txBox="1"/>
          <p:nvPr/>
        </p:nvSpPr>
        <p:spPr>
          <a:xfrm>
            <a:off x="408305" y="1482090"/>
            <a:ext cx="8323580" cy="13989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zh-CN" sz="2100" b="1" dirty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计算水中氢元素的质量分数。思考人体中什么</a:t>
            </a:r>
            <a:endParaRPr lang="zh-CN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元素含量最高</a:t>
            </a:r>
            <a:endParaRPr lang="zh-CN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graphicFrame>
        <p:nvGraphicFramePr>
          <p:cNvPr id="21514" name="Object 18"/>
          <p:cNvGraphicFramePr/>
          <p:nvPr/>
        </p:nvGraphicFramePr>
        <p:xfrm>
          <a:off x="1485900" y="428625"/>
          <a:ext cx="1905000" cy="96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952500" imgH="466725" progId="">
                  <p:embed/>
                </p:oleObj>
              </mc:Choice>
              <mc:Fallback>
                <p:oleObj name="" r:id="rId1" imgW="952500" imgH="466725" progId="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</a:blip>
                      <a:srcRect b="21053"/>
                      <a:stretch>
                        <a:fillRect/>
                      </a:stretch>
                    </p:blipFill>
                    <p:spPr>
                      <a:xfrm>
                        <a:off x="1485900" y="428625"/>
                        <a:ext cx="1905000" cy="9644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组合 58"/>
          <p:cNvGrpSpPr/>
          <p:nvPr/>
        </p:nvGrpSpPr>
        <p:grpSpPr>
          <a:xfrm>
            <a:off x="6649085" y="2880995"/>
            <a:ext cx="2350135" cy="2180590"/>
            <a:chOff x="1096493" y="1292090"/>
            <a:chExt cx="2966740" cy="2969372"/>
          </a:xfrm>
        </p:grpSpPr>
        <p:grpSp>
          <p:nvGrpSpPr>
            <p:cNvPr id="12" name="Group 60"/>
            <p:cNvGrpSpPr/>
            <p:nvPr/>
          </p:nvGrpSpPr>
          <p:grpSpPr>
            <a:xfrm>
              <a:off x="1946950" y="1486875"/>
              <a:ext cx="2116283" cy="2774587"/>
              <a:chOff x="12795250" y="366713"/>
              <a:chExt cx="2738438" cy="3589337"/>
            </a:xfrm>
          </p:grpSpPr>
          <p:sp>
            <p:nvSpPr>
              <p:cNvPr id="23" name="Freeform: Shape 61"/>
              <p:cNvSpPr/>
              <p:nvPr/>
            </p:nvSpPr>
            <p:spPr bwMode="auto">
              <a:xfrm>
                <a:off x="12795250" y="561975"/>
                <a:ext cx="2687638" cy="3394075"/>
              </a:xfrm>
              <a:custGeom>
                <a:avLst/>
                <a:gdLst>
                  <a:gd name="T0" fmla="*/ 9 w 424"/>
                  <a:gd name="T1" fmla="*/ 0 h 536"/>
                  <a:gd name="T2" fmla="*/ 0 w 424"/>
                  <a:gd name="T3" fmla="*/ 25 h 536"/>
                  <a:gd name="T4" fmla="*/ 0 w 424"/>
                  <a:gd name="T5" fmla="*/ 497 h 536"/>
                  <a:gd name="T6" fmla="*/ 39 w 424"/>
                  <a:gd name="T7" fmla="*/ 536 h 536"/>
                  <a:gd name="T8" fmla="*/ 391 w 424"/>
                  <a:gd name="T9" fmla="*/ 536 h 536"/>
                  <a:gd name="T10" fmla="*/ 424 w 424"/>
                  <a:gd name="T11" fmla="*/ 519 h 536"/>
                  <a:gd name="T12" fmla="*/ 393 w 424"/>
                  <a:gd name="T13" fmla="*/ 534 h 536"/>
                  <a:gd name="T14" fmla="*/ 42 w 424"/>
                  <a:gd name="T15" fmla="*/ 534 h 536"/>
                  <a:gd name="T16" fmla="*/ 2 w 424"/>
                  <a:gd name="T17" fmla="*/ 494 h 536"/>
                  <a:gd name="T18" fmla="*/ 2 w 424"/>
                  <a:gd name="T19" fmla="*/ 22 h 536"/>
                  <a:gd name="T20" fmla="*/ 9 w 424"/>
                  <a:gd name="T21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4" h="536">
                    <a:moveTo>
                      <a:pt x="9" y="0"/>
                    </a:moveTo>
                    <a:cubicBezTo>
                      <a:pt x="3" y="6"/>
                      <a:pt x="0" y="15"/>
                      <a:pt x="0" y="25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0" y="519"/>
                      <a:pt x="18" y="536"/>
                      <a:pt x="39" y="536"/>
                    </a:cubicBezTo>
                    <a:cubicBezTo>
                      <a:pt x="391" y="536"/>
                      <a:pt x="391" y="536"/>
                      <a:pt x="391" y="536"/>
                    </a:cubicBezTo>
                    <a:cubicBezTo>
                      <a:pt x="405" y="536"/>
                      <a:pt x="416" y="530"/>
                      <a:pt x="424" y="519"/>
                    </a:cubicBezTo>
                    <a:cubicBezTo>
                      <a:pt x="416" y="528"/>
                      <a:pt x="405" y="534"/>
                      <a:pt x="393" y="534"/>
                    </a:cubicBezTo>
                    <a:cubicBezTo>
                      <a:pt x="42" y="534"/>
                      <a:pt x="42" y="534"/>
                      <a:pt x="42" y="534"/>
                    </a:cubicBezTo>
                    <a:cubicBezTo>
                      <a:pt x="20" y="534"/>
                      <a:pt x="2" y="516"/>
                      <a:pt x="2" y="494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14"/>
                      <a:pt x="5" y="6"/>
                      <a:pt x="9" y="0"/>
                    </a:cubicBezTo>
                  </a:path>
                </a:pathLst>
              </a:cu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4" name="Freeform: Shape 62"/>
              <p:cNvSpPr/>
              <p:nvPr/>
            </p:nvSpPr>
            <p:spPr bwMode="auto">
              <a:xfrm>
                <a:off x="12807950" y="455613"/>
                <a:ext cx="2725738" cy="3487737"/>
              </a:xfrm>
              <a:custGeom>
                <a:avLst/>
                <a:gdLst>
                  <a:gd name="T0" fmla="*/ 430 w 430"/>
                  <a:gd name="T1" fmla="*/ 511 h 551"/>
                  <a:gd name="T2" fmla="*/ 391 w 430"/>
                  <a:gd name="T3" fmla="*/ 551 h 551"/>
                  <a:gd name="T4" fmla="*/ 40 w 430"/>
                  <a:gd name="T5" fmla="*/ 551 h 551"/>
                  <a:gd name="T6" fmla="*/ 0 w 430"/>
                  <a:gd name="T7" fmla="*/ 511 h 551"/>
                  <a:gd name="T8" fmla="*/ 0 w 430"/>
                  <a:gd name="T9" fmla="*/ 39 h 551"/>
                  <a:gd name="T10" fmla="*/ 40 w 430"/>
                  <a:gd name="T11" fmla="*/ 0 h 551"/>
                  <a:gd name="T12" fmla="*/ 391 w 430"/>
                  <a:gd name="T13" fmla="*/ 0 h 551"/>
                  <a:gd name="T14" fmla="*/ 430 w 430"/>
                  <a:gd name="T15" fmla="*/ 39 h 551"/>
                  <a:gd name="T16" fmla="*/ 430 w 430"/>
                  <a:gd name="T17" fmla="*/ 51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551">
                    <a:moveTo>
                      <a:pt x="430" y="511"/>
                    </a:moveTo>
                    <a:cubicBezTo>
                      <a:pt x="430" y="533"/>
                      <a:pt x="413" y="551"/>
                      <a:pt x="391" y="551"/>
                    </a:cubicBezTo>
                    <a:cubicBezTo>
                      <a:pt x="40" y="551"/>
                      <a:pt x="40" y="551"/>
                      <a:pt x="40" y="551"/>
                    </a:cubicBezTo>
                    <a:cubicBezTo>
                      <a:pt x="18" y="551"/>
                      <a:pt x="0" y="533"/>
                      <a:pt x="0" y="5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40" y="0"/>
                    </a:cubicBezTo>
                    <a:cubicBezTo>
                      <a:pt x="391" y="0"/>
                      <a:pt x="391" y="0"/>
                      <a:pt x="391" y="0"/>
                    </a:cubicBezTo>
                    <a:cubicBezTo>
                      <a:pt x="413" y="0"/>
                      <a:pt x="430" y="17"/>
                      <a:pt x="430" y="39"/>
                    </a:cubicBezTo>
                    <a:cubicBezTo>
                      <a:pt x="430" y="511"/>
                      <a:pt x="430" y="511"/>
                      <a:pt x="430" y="511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5" name="Freeform: Shape 64"/>
              <p:cNvSpPr/>
              <p:nvPr/>
            </p:nvSpPr>
            <p:spPr bwMode="auto">
              <a:xfrm>
                <a:off x="12934950" y="657225"/>
                <a:ext cx="2459038" cy="3133725"/>
              </a:xfrm>
              <a:custGeom>
                <a:avLst/>
                <a:gdLst>
                  <a:gd name="T0" fmla="*/ 1549 w 1549"/>
                  <a:gd name="T1" fmla="*/ 0 h 1974"/>
                  <a:gd name="T2" fmla="*/ 1541 w 1549"/>
                  <a:gd name="T3" fmla="*/ 0 h 1974"/>
                  <a:gd name="T4" fmla="*/ 1541 w 1549"/>
                  <a:gd name="T5" fmla="*/ 1962 h 1974"/>
                  <a:gd name="T6" fmla="*/ 355 w 1549"/>
                  <a:gd name="T7" fmla="*/ 1962 h 1974"/>
                  <a:gd name="T8" fmla="*/ 0 w 1549"/>
                  <a:gd name="T9" fmla="*/ 1619 h 1974"/>
                  <a:gd name="T10" fmla="*/ 0 w 1549"/>
                  <a:gd name="T11" fmla="*/ 1619 h 1974"/>
                  <a:gd name="T12" fmla="*/ 363 w 1549"/>
                  <a:gd name="T13" fmla="*/ 1974 h 1974"/>
                  <a:gd name="T14" fmla="*/ 1549 w 1549"/>
                  <a:gd name="T15" fmla="*/ 1974 h 1974"/>
                  <a:gd name="T16" fmla="*/ 1549 w 1549"/>
                  <a:gd name="T17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9" h="1974">
                    <a:moveTo>
                      <a:pt x="1549" y="0"/>
                    </a:moveTo>
                    <a:lnTo>
                      <a:pt x="1541" y="0"/>
                    </a:lnTo>
                    <a:lnTo>
                      <a:pt x="1541" y="1962"/>
                    </a:lnTo>
                    <a:lnTo>
                      <a:pt x="355" y="1962"/>
                    </a:lnTo>
                    <a:lnTo>
                      <a:pt x="0" y="1619"/>
                    </a:lnTo>
                    <a:lnTo>
                      <a:pt x="0" y="1619"/>
                    </a:lnTo>
                    <a:lnTo>
                      <a:pt x="363" y="1974"/>
                    </a:lnTo>
                    <a:lnTo>
                      <a:pt x="1549" y="1974"/>
                    </a:lnTo>
                    <a:lnTo>
                      <a:pt x="15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6" name="Freeform: Shape 65"/>
              <p:cNvSpPr/>
              <p:nvPr/>
            </p:nvSpPr>
            <p:spPr bwMode="auto">
              <a:xfrm>
                <a:off x="12915573" y="1267197"/>
                <a:ext cx="2465578" cy="2504576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7" name="Freeform: Shape 66"/>
              <p:cNvSpPr/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8" name="Rectangle 67"/>
              <p:cNvSpPr/>
              <p:nvPr/>
            </p:nvSpPr>
            <p:spPr bwMode="auto">
              <a:xfrm>
                <a:off x="14228763" y="3360738"/>
                <a:ext cx="868363" cy="10795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9" name="Rectangle 68"/>
              <p:cNvSpPr/>
              <p:nvPr/>
            </p:nvSpPr>
            <p:spPr bwMode="auto">
              <a:xfrm>
                <a:off x="13214350" y="1423988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0" name="Rectangle 69"/>
              <p:cNvSpPr/>
              <p:nvPr/>
            </p:nvSpPr>
            <p:spPr bwMode="auto">
              <a:xfrm>
                <a:off x="13214350" y="1619250"/>
                <a:ext cx="1882775" cy="5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1" name="Rectangle 70"/>
              <p:cNvSpPr/>
              <p:nvPr/>
            </p:nvSpPr>
            <p:spPr bwMode="auto">
              <a:xfrm>
                <a:off x="13214350" y="1822450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2" name="Rectangle 71"/>
              <p:cNvSpPr/>
              <p:nvPr/>
            </p:nvSpPr>
            <p:spPr bwMode="auto">
              <a:xfrm>
                <a:off x="13214350" y="2019300"/>
                <a:ext cx="1882775" cy="5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3" name="Rectangle 72"/>
              <p:cNvSpPr/>
              <p:nvPr/>
            </p:nvSpPr>
            <p:spPr bwMode="auto">
              <a:xfrm>
                <a:off x="13214350" y="2220913"/>
                <a:ext cx="1882775" cy="5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4" name="Rectangle 73"/>
              <p:cNvSpPr/>
              <p:nvPr/>
            </p:nvSpPr>
            <p:spPr bwMode="auto">
              <a:xfrm>
                <a:off x="13214350" y="2424113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5" name="Rectangle 74"/>
              <p:cNvSpPr/>
              <p:nvPr/>
            </p:nvSpPr>
            <p:spPr bwMode="auto">
              <a:xfrm>
                <a:off x="13214350" y="2619375"/>
                <a:ext cx="1882775" cy="5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6" name="Rectangle 75"/>
              <p:cNvSpPr/>
              <p:nvPr/>
            </p:nvSpPr>
            <p:spPr bwMode="auto">
              <a:xfrm>
                <a:off x="13214350" y="2822575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7" name="Rectangle 76"/>
              <p:cNvSpPr/>
              <p:nvPr/>
            </p:nvSpPr>
            <p:spPr bwMode="auto">
              <a:xfrm>
                <a:off x="13214350" y="3025775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8" name="Rectangle 77"/>
              <p:cNvSpPr/>
              <p:nvPr/>
            </p:nvSpPr>
            <p:spPr bwMode="auto">
              <a:xfrm>
                <a:off x="13511213" y="1006475"/>
                <a:ext cx="1325563" cy="10636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9" name="Freeform: Shape 78"/>
              <p:cNvSpPr/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BCB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40" name="Freeform: Shape 79"/>
              <p:cNvSpPr/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41" name="Freeform: Shape 80"/>
              <p:cNvSpPr/>
              <p:nvPr/>
            </p:nvSpPr>
            <p:spPr bwMode="auto">
              <a:xfrm>
                <a:off x="12915900" y="3214688"/>
                <a:ext cx="582613" cy="557212"/>
              </a:xfrm>
              <a:custGeom>
                <a:avLst/>
                <a:gdLst>
                  <a:gd name="T0" fmla="*/ 351 w 367"/>
                  <a:gd name="T1" fmla="*/ 20 h 351"/>
                  <a:gd name="T2" fmla="*/ 0 w 367"/>
                  <a:gd name="T3" fmla="*/ 0 h 351"/>
                  <a:gd name="T4" fmla="*/ 367 w 367"/>
                  <a:gd name="T5" fmla="*/ 351 h 351"/>
                  <a:gd name="T6" fmla="*/ 351 w 367"/>
                  <a:gd name="T7" fmla="*/ 2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7" h="351">
                    <a:moveTo>
                      <a:pt x="351" y="2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51" y="2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42" name="Rectangle 81"/>
              <p:cNvSpPr/>
              <p:nvPr/>
            </p:nvSpPr>
            <p:spPr bwMode="auto">
              <a:xfrm>
                <a:off x="13682662" y="366713"/>
                <a:ext cx="944563" cy="29051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</p:grpSp>
        <p:grpSp>
          <p:nvGrpSpPr>
            <p:cNvPr id="13" name="Group 82"/>
            <p:cNvGrpSpPr/>
            <p:nvPr/>
          </p:nvGrpSpPr>
          <p:grpSpPr>
            <a:xfrm>
              <a:off x="2621498" y="1292090"/>
              <a:ext cx="742587" cy="402073"/>
              <a:chOff x="17801829" y="5891398"/>
              <a:chExt cx="954592" cy="516864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1" name="Freeform: Shape 83"/>
              <p:cNvSpPr/>
              <p:nvPr/>
            </p:nvSpPr>
            <p:spPr bwMode="auto">
              <a:xfrm>
                <a:off x="17801829" y="5891398"/>
                <a:ext cx="954592" cy="516864"/>
              </a:xfrm>
              <a:custGeom>
                <a:avLst/>
                <a:gdLst>
                  <a:gd name="T0" fmla="*/ 115 w 167"/>
                  <a:gd name="T1" fmla="*/ 42 h 88"/>
                  <a:gd name="T2" fmla="*/ 117 w 167"/>
                  <a:gd name="T3" fmla="*/ 33 h 88"/>
                  <a:gd name="T4" fmla="*/ 83 w 167"/>
                  <a:gd name="T5" fmla="*/ 0 h 88"/>
                  <a:gd name="T6" fmla="*/ 50 w 167"/>
                  <a:gd name="T7" fmla="*/ 33 h 88"/>
                  <a:gd name="T8" fmla="*/ 51 w 167"/>
                  <a:gd name="T9" fmla="*/ 42 h 88"/>
                  <a:gd name="T10" fmla="*/ 0 w 167"/>
                  <a:gd name="T11" fmla="*/ 42 h 88"/>
                  <a:gd name="T12" fmla="*/ 0 w 167"/>
                  <a:gd name="T13" fmla="*/ 88 h 88"/>
                  <a:gd name="T14" fmla="*/ 167 w 167"/>
                  <a:gd name="T15" fmla="*/ 88 h 88"/>
                  <a:gd name="T16" fmla="*/ 167 w 167"/>
                  <a:gd name="T17" fmla="*/ 42 h 88"/>
                  <a:gd name="T18" fmla="*/ 115 w 167"/>
                  <a:gd name="T19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88">
                    <a:moveTo>
                      <a:pt x="115" y="42"/>
                    </a:moveTo>
                    <a:cubicBezTo>
                      <a:pt x="116" y="39"/>
                      <a:pt x="117" y="36"/>
                      <a:pt x="117" y="33"/>
                    </a:cubicBezTo>
                    <a:cubicBezTo>
                      <a:pt x="117" y="15"/>
                      <a:pt x="102" y="0"/>
                      <a:pt x="83" y="0"/>
                    </a:cubicBezTo>
                    <a:cubicBezTo>
                      <a:pt x="65" y="0"/>
                      <a:pt x="50" y="15"/>
                      <a:pt x="50" y="33"/>
                    </a:cubicBezTo>
                    <a:cubicBezTo>
                      <a:pt x="50" y="36"/>
                      <a:pt x="51" y="39"/>
                      <a:pt x="51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67" y="42"/>
                      <a:pt x="167" y="42"/>
                      <a:pt x="167" y="42"/>
                    </a:cubicBezTo>
                    <a:lnTo>
                      <a:pt x="115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2" name="Oval 84"/>
              <p:cNvSpPr/>
              <p:nvPr/>
            </p:nvSpPr>
            <p:spPr bwMode="auto">
              <a:xfrm>
                <a:off x="18167266" y="5973356"/>
                <a:ext cx="229951" cy="2300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</p:grpSp>
        <p:grpSp>
          <p:nvGrpSpPr>
            <p:cNvPr id="14" name="Group 85"/>
            <p:cNvGrpSpPr/>
            <p:nvPr/>
          </p:nvGrpSpPr>
          <p:grpSpPr>
            <a:xfrm rot="1080935">
              <a:off x="1096493" y="1970883"/>
              <a:ext cx="1994506" cy="710956"/>
              <a:chOff x="485775" y="495300"/>
              <a:chExt cx="5238750" cy="1866901"/>
            </a:xfrm>
          </p:grpSpPr>
          <p:sp>
            <p:nvSpPr>
              <p:cNvPr id="15" name="Freeform: Shape 86"/>
              <p:cNvSpPr/>
              <p:nvPr/>
            </p:nvSpPr>
            <p:spPr bwMode="auto">
              <a:xfrm>
                <a:off x="4603750" y="1674813"/>
                <a:ext cx="1120775" cy="687388"/>
              </a:xfrm>
              <a:custGeom>
                <a:avLst/>
                <a:gdLst>
                  <a:gd name="T0" fmla="*/ 6 w 117"/>
                  <a:gd name="T1" fmla="*/ 29 h 71"/>
                  <a:gd name="T2" fmla="*/ 0 w 117"/>
                  <a:gd name="T3" fmla="*/ 58 h 71"/>
                  <a:gd name="T4" fmla="*/ 63 w 117"/>
                  <a:gd name="T5" fmla="*/ 71 h 71"/>
                  <a:gd name="T6" fmla="*/ 115 w 117"/>
                  <a:gd name="T7" fmla="*/ 55 h 71"/>
                  <a:gd name="T8" fmla="*/ 115 w 117"/>
                  <a:gd name="T9" fmla="*/ 55 h 71"/>
                  <a:gd name="T10" fmla="*/ 115 w 117"/>
                  <a:gd name="T11" fmla="*/ 53 h 71"/>
                  <a:gd name="T12" fmla="*/ 68 w 117"/>
                  <a:gd name="T13" fmla="*/ 43 h 71"/>
                  <a:gd name="T14" fmla="*/ 62 w 117"/>
                  <a:gd name="T15" fmla="*/ 46 h 71"/>
                  <a:gd name="T16" fmla="*/ 57 w 117"/>
                  <a:gd name="T17" fmla="*/ 39 h 71"/>
                  <a:gd name="T18" fmla="*/ 64 w 117"/>
                  <a:gd name="T19" fmla="*/ 35 h 71"/>
                  <a:gd name="T20" fmla="*/ 68 w 117"/>
                  <a:gd name="T21" fmla="*/ 40 h 71"/>
                  <a:gd name="T22" fmla="*/ 116 w 117"/>
                  <a:gd name="T23" fmla="*/ 50 h 71"/>
                  <a:gd name="T24" fmla="*/ 117 w 117"/>
                  <a:gd name="T25" fmla="*/ 48 h 71"/>
                  <a:gd name="T26" fmla="*/ 117 w 117"/>
                  <a:gd name="T27" fmla="*/ 48 h 71"/>
                  <a:gd name="T28" fmla="*/ 75 w 117"/>
                  <a:gd name="T29" fmla="*/ 13 h 71"/>
                  <a:gd name="T30" fmla="*/ 12 w 117"/>
                  <a:gd name="T31" fmla="*/ 0 h 71"/>
                  <a:gd name="T32" fmla="*/ 6 w 117"/>
                  <a:gd name="T33" fmla="*/ 2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71">
                    <a:moveTo>
                      <a:pt x="6" y="29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76" y="58"/>
                      <a:pt x="95" y="51"/>
                      <a:pt x="115" y="55"/>
                    </a:cubicBezTo>
                    <a:cubicBezTo>
                      <a:pt x="115" y="55"/>
                      <a:pt x="115" y="55"/>
                      <a:pt x="115" y="55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7" y="45"/>
                      <a:pt x="64" y="47"/>
                      <a:pt x="62" y="46"/>
                    </a:cubicBezTo>
                    <a:cubicBezTo>
                      <a:pt x="59" y="45"/>
                      <a:pt x="57" y="42"/>
                      <a:pt x="57" y="39"/>
                    </a:cubicBezTo>
                    <a:cubicBezTo>
                      <a:pt x="58" y="36"/>
                      <a:pt x="61" y="34"/>
                      <a:pt x="64" y="35"/>
                    </a:cubicBezTo>
                    <a:cubicBezTo>
                      <a:pt x="67" y="36"/>
                      <a:pt x="68" y="38"/>
                      <a:pt x="68" y="40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97" y="44"/>
                      <a:pt x="82" y="30"/>
                      <a:pt x="75" y="13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6" y="2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16" name="Freeform: Shape 87"/>
              <p:cNvSpPr/>
              <p:nvPr/>
            </p:nvSpPr>
            <p:spPr bwMode="auto">
              <a:xfrm>
                <a:off x="1549400" y="989013"/>
                <a:ext cx="3351213" cy="1335088"/>
              </a:xfrm>
              <a:custGeom>
                <a:avLst/>
                <a:gdLst>
                  <a:gd name="T0" fmla="*/ 2111 w 2111"/>
                  <a:gd name="T1" fmla="*/ 420 h 841"/>
                  <a:gd name="T2" fmla="*/ 2027 w 2111"/>
                  <a:gd name="T3" fmla="*/ 841 h 841"/>
                  <a:gd name="T4" fmla="*/ 0 w 2111"/>
                  <a:gd name="T5" fmla="*/ 426 h 841"/>
                  <a:gd name="T6" fmla="*/ 84 w 2111"/>
                  <a:gd name="T7" fmla="*/ 0 h 841"/>
                  <a:gd name="T8" fmla="*/ 2111 w 2111"/>
                  <a:gd name="T9" fmla="*/ 42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1" h="841">
                    <a:moveTo>
                      <a:pt x="2111" y="420"/>
                    </a:moveTo>
                    <a:lnTo>
                      <a:pt x="2027" y="841"/>
                    </a:lnTo>
                    <a:lnTo>
                      <a:pt x="0" y="426"/>
                    </a:lnTo>
                    <a:lnTo>
                      <a:pt x="84" y="0"/>
                    </a:lnTo>
                    <a:lnTo>
                      <a:pt x="2111" y="4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17" name="Freeform: Shape 88"/>
              <p:cNvSpPr/>
              <p:nvPr/>
            </p:nvSpPr>
            <p:spPr bwMode="auto">
              <a:xfrm>
                <a:off x="1414463" y="958850"/>
                <a:ext cx="3352800" cy="1344613"/>
              </a:xfrm>
              <a:custGeom>
                <a:avLst/>
                <a:gdLst>
                  <a:gd name="T0" fmla="*/ 2112 w 2112"/>
                  <a:gd name="T1" fmla="*/ 421 h 847"/>
                  <a:gd name="T2" fmla="*/ 2027 w 2112"/>
                  <a:gd name="T3" fmla="*/ 847 h 847"/>
                  <a:gd name="T4" fmla="*/ 0 w 2112"/>
                  <a:gd name="T5" fmla="*/ 427 h 847"/>
                  <a:gd name="T6" fmla="*/ 85 w 2112"/>
                  <a:gd name="T7" fmla="*/ 0 h 847"/>
                  <a:gd name="T8" fmla="*/ 2112 w 2112"/>
                  <a:gd name="T9" fmla="*/ 421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2" h="847">
                    <a:moveTo>
                      <a:pt x="2112" y="421"/>
                    </a:moveTo>
                    <a:lnTo>
                      <a:pt x="2027" y="847"/>
                    </a:lnTo>
                    <a:lnTo>
                      <a:pt x="0" y="427"/>
                    </a:lnTo>
                    <a:lnTo>
                      <a:pt x="85" y="0"/>
                    </a:lnTo>
                    <a:lnTo>
                      <a:pt x="2112" y="42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18" name="Freeform: Shape 89"/>
              <p:cNvSpPr/>
              <p:nvPr/>
            </p:nvSpPr>
            <p:spPr bwMode="auto">
              <a:xfrm>
                <a:off x="485775" y="736600"/>
                <a:ext cx="536575" cy="862013"/>
              </a:xfrm>
              <a:custGeom>
                <a:avLst/>
                <a:gdLst>
                  <a:gd name="T0" fmla="*/ 37 w 56"/>
                  <a:gd name="T1" fmla="*/ 88 h 89"/>
                  <a:gd name="T2" fmla="*/ 39 w 56"/>
                  <a:gd name="T3" fmla="*/ 89 h 89"/>
                  <a:gd name="T4" fmla="*/ 56 w 56"/>
                  <a:gd name="T5" fmla="*/ 5 h 89"/>
                  <a:gd name="T6" fmla="*/ 54 w 56"/>
                  <a:gd name="T7" fmla="*/ 4 h 89"/>
                  <a:gd name="T8" fmla="*/ 5 w 56"/>
                  <a:gd name="T9" fmla="*/ 38 h 89"/>
                  <a:gd name="T10" fmla="*/ 37 w 56"/>
                  <a:gd name="T11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9">
                    <a:moveTo>
                      <a:pt x="37" y="88"/>
                    </a:moveTo>
                    <a:cubicBezTo>
                      <a:pt x="39" y="89"/>
                      <a:pt x="39" y="89"/>
                      <a:pt x="39" y="89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32" y="0"/>
                      <a:pt x="10" y="15"/>
                      <a:pt x="5" y="38"/>
                    </a:cubicBezTo>
                    <a:cubicBezTo>
                      <a:pt x="0" y="61"/>
                      <a:pt x="15" y="83"/>
                      <a:pt x="37" y="8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19" name="Freeform: Shape 90"/>
              <p:cNvSpPr/>
              <p:nvPr/>
            </p:nvSpPr>
            <p:spPr bwMode="auto">
              <a:xfrm>
                <a:off x="858838" y="495300"/>
                <a:ext cx="2087563" cy="1373188"/>
              </a:xfrm>
              <a:custGeom>
                <a:avLst/>
                <a:gdLst>
                  <a:gd name="T0" fmla="*/ 17 w 218"/>
                  <a:gd name="T1" fmla="*/ 30 h 142"/>
                  <a:gd name="T2" fmla="*/ 0 w 218"/>
                  <a:gd name="T3" fmla="*/ 114 h 142"/>
                  <a:gd name="T4" fmla="*/ 137 w 218"/>
                  <a:gd name="T5" fmla="*/ 142 h 142"/>
                  <a:gd name="T6" fmla="*/ 145 w 218"/>
                  <a:gd name="T7" fmla="*/ 136 h 142"/>
                  <a:gd name="T8" fmla="*/ 159 w 218"/>
                  <a:gd name="T9" fmla="*/ 65 h 142"/>
                  <a:gd name="T10" fmla="*/ 154 w 218"/>
                  <a:gd name="T11" fmla="*/ 58 h 142"/>
                  <a:gd name="T12" fmla="*/ 31 w 218"/>
                  <a:gd name="T13" fmla="*/ 32 h 142"/>
                  <a:gd name="T14" fmla="*/ 54 w 218"/>
                  <a:gd name="T15" fmla="*/ 18 h 142"/>
                  <a:gd name="T16" fmla="*/ 206 w 218"/>
                  <a:gd name="T17" fmla="*/ 49 h 142"/>
                  <a:gd name="T18" fmla="*/ 206 w 218"/>
                  <a:gd name="T19" fmla="*/ 49 h 142"/>
                  <a:gd name="T20" fmla="*/ 216 w 218"/>
                  <a:gd name="T21" fmla="*/ 44 h 142"/>
                  <a:gd name="T22" fmla="*/ 216 w 218"/>
                  <a:gd name="T23" fmla="*/ 44 h 142"/>
                  <a:gd name="T24" fmla="*/ 218 w 218"/>
                  <a:gd name="T25" fmla="*/ 36 h 142"/>
                  <a:gd name="T26" fmla="*/ 57 w 218"/>
                  <a:gd name="T27" fmla="*/ 3 h 142"/>
                  <a:gd name="T28" fmla="*/ 17 w 218"/>
                  <a:gd name="T29" fmla="*/ 3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8" h="142">
                    <a:moveTo>
                      <a:pt x="17" y="30"/>
                    </a:moveTo>
                    <a:cubicBezTo>
                      <a:pt x="0" y="114"/>
                      <a:pt x="0" y="114"/>
                      <a:pt x="0" y="114"/>
                    </a:cubicBezTo>
                    <a:cubicBezTo>
                      <a:pt x="137" y="142"/>
                      <a:pt x="137" y="142"/>
                      <a:pt x="137" y="142"/>
                    </a:cubicBezTo>
                    <a:cubicBezTo>
                      <a:pt x="140" y="142"/>
                      <a:pt x="144" y="140"/>
                      <a:pt x="145" y="136"/>
                    </a:cubicBezTo>
                    <a:cubicBezTo>
                      <a:pt x="159" y="65"/>
                      <a:pt x="159" y="65"/>
                      <a:pt x="159" y="65"/>
                    </a:cubicBezTo>
                    <a:cubicBezTo>
                      <a:pt x="160" y="62"/>
                      <a:pt x="158" y="58"/>
                      <a:pt x="154" y="58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3" y="22"/>
                      <a:pt x="44" y="15"/>
                      <a:pt x="54" y="18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10" y="49"/>
                      <a:pt x="215" y="47"/>
                      <a:pt x="216" y="44"/>
                    </a:cubicBezTo>
                    <a:cubicBezTo>
                      <a:pt x="216" y="44"/>
                      <a:pt x="216" y="44"/>
                      <a:pt x="216" y="44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39" y="0"/>
                      <a:pt x="21" y="11"/>
                      <a:pt x="17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0" name="Freeform: Shape 91"/>
              <p:cNvSpPr/>
              <p:nvPr/>
            </p:nvSpPr>
            <p:spPr bwMode="auto">
              <a:xfrm>
                <a:off x="993775" y="804863"/>
                <a:ext cx="344488" cy="850900"/>
              </a:xfrm>
              <a:custGeom>
                <a:avLst/>
                <a:gdLst>
                  <a:gd name="T0" fmla="*/ 114 w 217"/>
                  <a:gd name="T1" fmla="*/ 536 h 536"/>
                  <a:gd name="T2" fmla="*/ 217 w 217"/>
                  <a:gd name="T3" fmla="*/ 24 h 536"/>
                  <a:gd name="T4" fmla="*/ 102 w 217"/>
                  <a:gd name="T5" fmla="*/ 0 h 536"/>
                  <a:gd name="T6" fmla="*/ 0 w 217"/>
                  <a:gd name="T7" fmla="*/ 512 h 536"/>
                  <a:gd name="T8" fmla="*/ 114 w 217"/>
                  <a:gd name="T9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536">
                    <a:moveTo>
                      <a:pt x="114" y="536"/>
                    </a:moveTo>
                    <a:lnTo>
                      <a:pt x="217" y="24"/>
                    </a:lnTo>
                    <a:lnTo>
                      <a:pt x="102" y="0"/>
                    </a:lnTo>
                    <a:lnTo>
                      <a:pt x="0" y="512"/>
                    </a:lnTo>
                    <a:lnTo>
                      <a:pt x="114" y="53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</p:grp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AAD9E"/>
      </a:accent1>
      <a:accent2>
        <a:srgbClr val="ADB5BF"/>
      </a:accent2>
      <a:accent3>
        <a:srgbClr val="5AAD9E"/>
      </a:accent3>
      <a:accent4>
        <a:srgbClr val="ADB5BF"/>
      </a:accent4>
      <a:accent5>
        <a:srgbClr val="5AAD9E"/>
      </a:accent5>
      <a:accent6>
        <a:srgbClr val="ADB5BF"/>
      </a:accent6>
      <a:hlink>
        <a:srgbClr val="5AAD9E"/>
      </a:hlink>
      <a:folHlink>
        <a:srgbClr val="ADB5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AAD9E"/>
    </a:accent1>
    <a:accent2>
      <a:srgbClr val="ADB5BF"/>
    </a:accent2>
    <a:accent3>
      <a:srgbClr val="5AAD9E"/>
    </a:accent3>
    <a:accent4>
      <a:srgbClr val="ADB5BF"/>
    </a:accent4>
    <a:accent5>
      <a:srgbClr val="5AAD9E"/>
    </a:accent5>
    <a:accent6>
      <a:srgbClr val="ADB5BF"/>
    </a:accent6>
    <a:hlink>
      <a:srgbClr val="5AAD9E"/>
    </a:hlink>
    <a:folHlink>
      <a:srgbClr val="ADB5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AAD9E"/>
    </a:accent1>
    <a:accent2>
      <a:srgbClr val="ADB5BF"/>
    </a:accent2>
    <a:accent3>
      <a:srgbClr val="5AAD9E"/>
    </a:accent3>
    <a:accent4>
      <a:srgbClr val="ADB5BF"/>
    </a:accent4>
    <a:accent5>
      <a:srgbClr val="5AAD9E"/>
    </a:accent5>
    <a:accent6>
      <a:srgbClr val="ADB5BF"/>
    </a:accent6>
    <a:hlink>
      <a:srgbClr val="5AAD9E"/>
    </a:hlink>
    <a:folHlink>
      <a:srgbClr val="ADB5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1181</Words>
  <Application>WPS 演示</Application>
  <PresentationFormat>全屏显示(16:9)</PresentationFormat>
  <Paragraphs>142</Paragraphs>
  <Slides>17</Slides>
  <Notes>25</Notes>
  <HiddenSlides>0</HiddenSlides>
  <MMClips>1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Franklin Gothic Book</vt:lpstr>
      <vt:lpstr>华文楷体</vt:lpstr>
      <vt:lpstr>Narkisim</vt:lpstr>
      <vt:lpstr>Calibri</vt:lpstr>
      <vt:lpstr>Tahoma</vt:lpstr>
      <vt:lpstr>华文行楷</vt:lpstr>
      <vt:lpstr>仿宋_GB2312</vt:lpstr>
      <vt:lpstr>Times New Roman</vt:lpstr>
      <vt:lpstr>迷你简谁的字</vt:lpstr>
      <vt:lpstr>Arial Unicode MS</vt:lpstr>
      <vt:lpstr>仿宋</vt:lpstr>
      <vt:lpstr>Segoe Print</vt:lpstr>
      <vt:lpstr>第一PPT，www.1ppt.com</vt:lpstr>
      <vt:lpstr>PowerPoint 演示文稿</vt:lpstr>
      <vt:lpstr>问题引入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Administrator</cp:lastModifiedBy>
  <cp:revision>212</cp:revision>
  <dcterms:created xsi:type="dcterms:W3CDTF">2015-12-11T17:46:00Z</dcterms:created>
  <dcterms:modified xsi:type="dcterms:W3CDTF">2017-10-30T03:25:15Z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