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2" r:id="rId3"/>
    <p:sldId id="261" r:id="rId4"/>
    <p:sldId id="275" r:id="rId5"/>
    <p:sldId id="291" r:id="rId6"/>
    <p:sldId id="285" r:id="rId7"/>
    <p:sldId id="286" r:id="rId8"/>
    <p:sldId id="289" r:id="rId9"/>
    <p:sldId id="282" r:id="rId10"/>
    <p:sldId id="25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CC"/>
    <a:srgbClr val="FFFFFF"/>
    <a:srgbClr val="CC00FF"/>
    <a:srgbClr val="FF8D1D"/>
    <a:srgbClr val="0A19E6"/>
    <a:srgbClr val="E8471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2017/11/28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" y="26670"/>
            <a:ext cx="1712595" cy="144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文本框 16"/>
          <p:cNvSpPr txBox="1"/>
          <p:nvPr/>
        </p:nvSpPr>
        <p:spPr>
          <a:xfrm>
            <a:off x="2706369" y="181610"/>
            <a:ext cx="74918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建始</a:t>
            </a:r>
            <a:r>
              <a:rPr lang="zh-CN" altLang="en-US" sz="66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县初中地理</a:t>
            </a:r>
            <a:endParaRPr lang="en-US" altLang="zh-CN" sz="66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6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60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</a:t>
            </a:r>
            <a:r>
              <a:rPr lang="zh-CN" altLang="en-US" sz="48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工作坊简报</a:t>
            </a:r>
            <a:endParaRPr lang="zh-CN" altLang="en-US" sz="4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879308" y="2718251"/>
            <a:ext cx="22621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zh-CN" altLang="en-US" sz="5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第四期</a:t>
            </a:r>
            <a:endParaRPr lang="zh-CN" altLang="en-US" sz="5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02338" y="4784635"/>
            <a:ext cx="2757486" cy="707886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  <a:scene3d>
              <a:camera prst="orthographicFront"/>
              <a:lightRig rig="threePt" dir="t"/>
            </a:scene3d>
          </a:bodyPr>
          <a:lstStyle/>
          <a:p>
            <a:pPr lvl="0"/>
            <a:r>
              <a:rPr lang="zh-CN" altLang="en-US" sz="40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坊主</a:t>
            </a:r>
            <a:r>
              <a:rPr lang="zh-CN" altLang="en-US" sz="4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：潘飞</a:t>
            </a:r>
            <a:endParaRPr lang="zh-CN" altLang="en-US" sz="40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02338" y="5678745"/>
            <a:ext cx="3048635" cy="583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2017</a:t>
            </a:r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11</a:t>
            </a:r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月</a:t>
            </a: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28</a:t>
            </a:r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日</a:t>
            </a:r>
            <a:endParaRPr lang="zh-CN" altLang="en-US" sz="32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39900" y="1250315"/>
            <a:ext cx="9973310" cy="4978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38100">
            <a:solidFill>
              <a:srgbClr val="FFFFFF"/>
            </a:solidFill>
          </a:ln>
        </p:spPr>
        <p:txBody>
          <a:bodyPr>
            <a:noAutofit/>
          </a:bodyPr>
          <a:lstStyle/>
          <a:p>
            <a:pPr algn="l"/>
            <a:endParaRPr lang="zh-CN" altLang="zh-CN" sz="2800" b="1">
              <a:solidFill>
                <a:srgbClr val="0A19E6"/>
              </a:solidFill>
              <a:uFillTx/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657340" y="1358900"/>
            <a:ext cx="487680" cy="105816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" y="451485"/>
            <a:ext cx="1617345" cy="64414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384925" y="-5325110"/>
            <a:ext cx="491490" cy="111220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713210" y="450850"/>
            <a:ext cx="478790" cy="6058535"/>
          </a:xfrm>
          <a:prstGeom prst="rect">
            <a:avLst/>
          </a:prstGeom>
        </p:spPr>
      </p:pic>
      <p:pic>
        <p:nvPicPr>
          <p:cNvPr id="15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15" y="-9525"/>
            <a:ext cx="1449705" cy="12598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文本框 20"/>
          <p:cNvSpPr txBox="1"/>
          <p:nvPr/>
        </p:nvSpPr>
        <p:spPr>
          <a:xfrm>
            <a:off x="5128895" y="481965"/>
            <a:ext cx="2539365" cy="768350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卷尾寄语</a:t>
            </a:r>
          </a:p>
        </p:txBody>
      </p:sp>
      <p:sp>
        <p:nvSpPr>
          <p:cNvPr id="3" name="矩形 2"/>
          <p:cNvSpPr/>
          <p:nvPr/>
        </p:nvSpPr>
        <p:spPr>
          <a:xfrm>
            <a:off x="2699385" y="2326640"/>
            <a:ext cx="840422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7200" b="1">
                <a:blipFill>
                  <a:blip r:embed="rId5"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楷体" panose="02010609060101010101" charset="-122"/>
                <a:ea typeface="楷体" panose="02010609060101010101" charset="-122"/>
              </a:rPr>
              <a:t>爱学习的你们是最可爱的！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9850" y="5007610"/>
            <a:ext cx="12124690" cy="2103120"/>
          </a:xfrm>
          <a:prstGeom prst="rect">
            <a:avLst/>
          </a:prstGeom>
        </p:spPr>
      </p:pic>
      <p:sp>
        <p:nvSpPr>
          <p:cNvPr id="20" name="竖卷形 19"/>
          <p:cNvSpPr/>
          <p:nvPr/>
        </p:nvSpPr>
        <p:spPr>
          <a:xfrm>
            <a:off x="2272030" y="214593"/>
            <a:ext cx="7022465" cy="4986655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  <a:ln w="28575" cmpd="sng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sz="2800" b="1">
              <a:solidFill>
                <a:schemeClr val="accent1">
                  <a:lumMod val="75000"/>
                </a:schemeClr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800" b="1">
              <a:solidFill>
                <a:srgbClr val="0A19E6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pic>
        <p:nvPicPr>
          <p:cNvPr id="15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590" y="26670"/>
            <a:ext cx="1774190" cy="17119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文本框 20"/>
          <p:cNvSpPr txBox="1"/>
          <p:nvPr/>
        </p:nvSpPr>
        <p:spPr>
          <a:xfrm>
            <a:off x="4127500" y="26670"/>
            <a:ext cx="388747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一、卷首寄语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960000">
            <a:off x="10424160" y="1067435"/>
            <a:ext cx="1647825" cy="1219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40000">
            <a:off x="10741025" y="3912870"/>
            <a:ext cx="1012825" cy="7493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5480000">
            <a:off x="1916430" y="2406015"/>
            <a:ext cx="1228725" cy="1143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039869" y="1425198"/>
            <a:ext cx="3486785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3600" dirty="0">
                <a:solidFill>
                  <a:srgbClr val="FF0000"/>
                </a:solidFill>
                <a:effectLst/>
              </a:rPr>
              <a:t>冬天来了，国培还在继续，在此提醒大家记得添加衣服，</a:t>
            </a:r>
            <a:r>
              <a:rPr lang="zh-CN" altLang="en-US" sz="3600" dirty="0" smtClean="0">
                <a:solidFill>
                  <a:srgbClr val="FF0000"/>
                </a:solidFill>
                <a:effectLst/>
              </a:rPr>
              <a:t>小心感</a:t>
            </a:r>
            <a:r>
              <a:rPr lang="zh-CN" altLang="en-US" sz="3600" dirty="0">
                <a:solidFill>
                  <a:srgbClr val="FF0000"/>
                </a:solidFill>
                <a:effectLst/>
              </a:rPr>
              <a:t>冒哦！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5935" y="236855"/>
            <a:ext cx="7162912" cy="1624218"/>
          </a:xfrm>
          <a:solidFill>
            <a:srgbClr val="FF8D1D"/>
          </a:solidFill>
        </p:spPr>
        <p:txBody>
          <a:bodyPr>
            <a:normAutofit/>
          </a:bodyPr>
          <a:lstStyle/>
          <a:p>
            <a:r>
              <a:rPr lang="zh-CN" altLang="en-US" b="1" dirty="0"/>
              <a:t>二</a:t>
            </a:r>
            <a:r>
              <a:rPr lang="zh-CN" altLang="en-US" b="1" dirty="0" smtClean="0"/>
              <a:t>、初中地理坊</a:t>
            </a:r>
            <a:r>
              <a:rPr lang="zh-CN" altLang="en-US" b="1" dirty="0"/>
              <a:t>学习标兵</a:t>
            </a:r>
          </a:p>
        </p:txBody>
      </p:sp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" y="1270"/>
            <a:ext cx="1249045" cy="106426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172477"/>
              </p:ext>
            </p:extLst>
          </p:nvPr>
        </p:nvGraphicFramePr>
        <p:xfrm>
          <a:off x="1140310" y="1990168"/>
          <a:ext cx="9143999" cy="419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3859"/>
                <a:gridCol w="4572000"/>
                <a:gridCol w="2658140"/>
              </a:tblGrid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姓名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地区</a:t>
                      </a:r>
                      <a:r>
                        <a:rPr lang="en-US" altLang="zh-CN" sz="2400" u="none" strike="noStrike">
                          <a:effectLst/>
                        </a:rPr>
                        <a:t>4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 dirty="0">
                          <a:effectLst/>
                        </a:rPr>
                        <a:t>考核成绩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邓红梅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建始县长梁初级中学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400" u="none" strike="noStrike" dirty="0">
                          <a:effectLst/>
                        </a:rPr>
                        <a:t>100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张红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建始县高坪镇高坪初中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400" u="none" strike="noStrike" dirty="0">
                          <a:effectLst/>
                        </a:rPr>
                        <a:t>100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熊兴梅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建始县业州镇七里坪中学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400" u="none" strike="noStrike" dirty="0">
                          <a:effectLst/>
                        </a:rPr>
                        <a:t>99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严华明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建始县茅田民族初级中学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400" u="none" strike="noStrike" dirty="0">
                          <a:effectLst/>
                        </a:rPr>
                        <a:t>99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李正朝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建始县高坪镇高坪初中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400" u="none" strike="noStrike" dirty="0">
                          <a:effectLst/>
                        </a:rPr>
                        <a:t>99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599354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喻兆发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2400" u="none" strike="noStrike">
                          <a:effectLst/>
                        </a:rPr>
                        <a:t>建始县三里民族初级中学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400" u="none" strike="noStrike" dirty="0">
                          <a:effectLst/>
                        </a:rPr>
                        <a:t>99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9270" y="236855"/>
            <a:ext cx="8547100" cy="59245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CN" altLang="en-US" b="1"/>
              <a:t>三、恭喜大家，合格啦！</a:t>
            </a:r>
          </a:p>
        </p:txBody>
      </p:sp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" y="1270"/>
            <a:ext cx="1249045" cy="106426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34374"/>
              </p:ext>
            </p:extLst>
          </p:nvPr>
        </p:nvGraphicFramePr>
        <p:xfrm>
          <a:off x="1667435" y="1333949"/>
          <a:ext cx="7691718" cy="4453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7200"/>
                <a:gridCol w="4483614"/>
                <a:gridCol w="1120904"/>
              </a:tblGrid>
              <a:tr h="3483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邓红梅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建始县长梁初级中学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100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83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张红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建始县高坪镇高坪初中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100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797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熊兴梅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建始县业州镇七里坪中学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797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严华明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建始县茅田民族初级中学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83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李正朝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建始县高坪镇高坪初中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797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喻兆发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建始县三里民族初级中学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797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刘方柱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建始县业州镇七里坪中学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83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张开国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建始县高坪镇高坪初中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83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陈应国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建始县龙潭坪初级中学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94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9270" y="236855"/>
            <a:ext cx="8547100" cy="59245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CN" altLang="en-US" b="1"/>
              <a:t>三、恭喜大家，合格啦！</a:t>
            </a:r>
          </a:p>
        </p:txBody>
      </p:sp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" y="1270"/>
            <a:ext cx="1249045" cy="106426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34943"/>
              </p:ext>
            </p:extLst>
          </p:nvPr>
        </p:nvGraphicFramePr>
        <p:xfrm>
          <a:off x="1861073" y="1290922"/>
          <a:ext cx="7853081" cy="5120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987"/>
                <a:gridCol w="4577675"/>
                <a:gridCol w="1144419"/>
              </a:tblGrid>
              <a:tr h="34760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刘艳霞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建始县长梁初级中学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65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黄旭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建始县高坪镇望坪初级中学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65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冉兴炉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建始县景阳镇清江初级中学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65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胡传和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建始县民族实验初级中学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90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760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罗振宪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建始县长梁初级中学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760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杨万彩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建始县高坪镇高坪初中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760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向继伟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建始县红岩寺镇中学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34760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樊启明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建始县红岩寺镇中学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65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陈晓明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建始县花坪民族初级中学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89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67652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郑高峰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建始县景阳镇清江初级中学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89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95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9270" y="236855"/>
            <a:ext cx="8547100" cy="592455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CN" altLang="en-US" b="1"/>
              <a:t>三、恭喜大家，合格啦！</a:t>
            </a:r>
          </a:p>
        </p:txBody>
      </p:sp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" y="1270"/>
            <a:ext cx="1249045" cy="106426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48870"/>
              </p:ext>
            </p:extLst>
          </p:nvPr>
        </p:nvGraphicFramePr>
        <p:xfrm>
          <a:off x="1473798" y="925157"/>
          <a:ext cx="9025666" cy="5389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7050"/>
                <a:gridCol w="4835180"/>
                <a:gridCol w="2213436"/>
              </a:tblGrid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王兴龙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建始县官店民族初级中学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89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齐正国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建始县三里民族初级中学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杨仁平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建始县红岩寺镇中学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87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王万腾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建始县长梁初级中学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许国太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建始县长梁乡下坝初级中学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龚道胜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建始县官店民族初级中学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86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苏久龙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建始县高坪镇望坪初级中学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刘红梅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建始县民族实验初级中学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85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谢军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建始县民族实验初级中学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85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高登福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建始县长梁乡下坝初级中学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84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刘玉兰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建始县龙潭坪初级中学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王安斌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effectLst/>
                        </a:rPr>
                        <a:t>建始县红岩寺镇中学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秦章忠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建始县花坪民族初级中学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42879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李廷辉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建始县景阳镇清江初级中学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effectLst/>
                        </a:rPr>
                        <a:t>82</a:t>
                      </a:r>
                      <a:endParaRPr lang="en-US" altLang="zh-CN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2032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胡明杰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>
                          <a:effectLst/>
                        </a:rPr>
                        <a:t>建始县业州镇大堰中学</a:t>
                      </a:r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effectLst/>
                        </a:rPr>
                        <a:t>81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5935" y="236855"/>
            <a:ext cx="6089650" cy="592455"/>
          </a:xfrm>
          <a:solidFill>
            <a:srgbClr val="FF8D1D"/>
          </a:solidFill>
        </p:spPr>
        <p:txBody>
          <a:bodyPr>
            <a:normAutofit fontScale="90000"/>
          </a:bodyPr>
          <a:lstStyle/>
          <a:p>
            <a:r>
              <a:rPr lang="zh-CN" b="1"/>
              <a:t>四、没有合格的学员加油！</a:t>
            </a:r>
          </a:p>
        </p:txBody>
      </p:sp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" y="1270"/>
            <a:ext cx="1249045" cy="106426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87319"/>
              </p:ext>
            </p:extLst>
          </p:nvPr>
        </p:nvGraphicFramePr>
        <p:xfrm>
          <a:off x="311972" y="1065004"/>
          <a:ext cx="11338560" cy="5635090"/>
        </p:xfrm>
        <a:graphic>
          <a:graphicData uri="http://schemas.openxmlformats.org/drawingml/2006/table">
            <a:tbl>
              <a:tblPr/>
              <a:tblGrid>
                <a:gridCol w="739114"/>
                <a:gridCol w="1149264"/>
                <a:gridCol w="714972"/>
                <a:gridCol w="983938"/>
                <a:gridCol w="687059"/>
                <a:gridCol w="1049327"/>
                <a:gridCol w="549648"/>
                <a:gridCol w="1199231"/>
                <a:gridCol w="815102"/>
                <a:gridCol w="1036834"/>
                <a:gridCol w="462204"/>
                <a:gridCol w="1099295"/>
                <a:gridCol w="852572"/>
              </a:tblGrid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姓名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地区</a:t>
                      </a:r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研修活动成绩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论坛研讨回复数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论坛研讨主题数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研修作业提交数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考核成绩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校本研修成果提交数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国培课程学习成绩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研修活动提交数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活跃度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国培课程学习时间总和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论坛研讨成绩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杨国成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建始县花坪民族初级中学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5.13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5.13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154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张家彬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建始县茅田民族初级中学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7.07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7.07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212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向泽灼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建始县长梁乡下坝初级中学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939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陈峰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建始县花坪民族初级中学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946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罗清高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建始县官店民族初级中学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905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郑鸿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建始县民族实验初级中学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28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1257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向良平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建始县业州镇七里坪中学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922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李永红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建始县长梁初级中学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911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卢剑桥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建始县红岩寺镇中学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59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928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肖丹丹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建始县官店民族初级中学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908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康永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建始县景阳镇清江初级中学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8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30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14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918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晏友高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建始县官店民族初级中学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5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69.57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14.57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12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437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/>
                        </a:rPr>
                        <a:t>10</a:t>
                      </a:r>
                    </a:p>
                  </a:txBody>
                  <a:tcPr marL="8667" marR="8667" marT="86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5935" y="236855"/>
            <a:ext cx="6089650" cy="592455"/>
          </a:xfrm>
          <a:solidFill>
            <a:srgbClr val="FF8D1D"/>
          </a:solidFill>
        </p:spPr>
        <p:txBody>
          <a:bodyPr>
            <a:normAutofit fontScale="90000"/>
          </a:bodyPr>
          <a:lstStyle/>
          <a:p>
            <a:r>
              <a:rPr lang="zh-CN" b="1" dirty="0"/>
              <a:t>五</a:t>
            </a:r>
            <a:r>
              <a:rPr lang="zh-CN" b="1" dirty="0" smtClean="0"/>
              <a:t>、</a:t>
            </a:r>
            <a:r>
              <a:rPr lang="zh-CN" altLang="en-US" b="1" dirty="0" smtClean="0"/>
              <a:t>重要提醒</a:t>
            </a:r>
            <a:endParaRPr lang="zh-CN" b="1" dirty="0"/>
          </a:p>
        </p:txBody>
      </p:sp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5" y="1270"/>
            <a:ext cx="1249045" cy="10642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613646" y="1190380"/>
            <a:ext cx="7304443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zh-CN" altLang="en-US" sz="2800" dirty="0">
                <a:solidFill>
                  <a:schemeClr val="bg1"/>
                </a:solidFill>
                <a:latin typeface="宋体"/>
              </a:rPr>
              <a:t>论坛研讨回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复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1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条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0.5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分，应有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10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条；论坛研讨主题帖发布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1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条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1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分，应有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5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条。</a:t>
            </a:r>
            <a:endParaRPr lang="zh-CN" altLang="en-US" sz="2800" dirty="0">
              <a:solidFill>
                <a:schemeClr val="bg1"/>
              </a:solidFill>
              <a:latin typeface="宋体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3646" y="2635623"/>
            <a:ext cx="7358230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宋体"/>
              </a:rPr>
              <a:t>研修活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动坊主发布了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2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次；都是到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12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月</a:t>
            </a:r>
            <a:r>
              <a:rPr lang="en-US" altLang="zh-CN" sz="2800" dirty="0" smtClean="0">
                <a:solidFill>
                  <a:schemeClr val="bg1"/>
                </a:solidFill>
                <a:latin typeface="宋体"/>
              </a:rPr>
              <a:t>28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日结束，请各位老师尽早参加。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2056" y="4109421"/>
            <a:ext cx="7347473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宋体"/>
              </a:rPr>
              <a:t>研修作</a:t>
            </a:r>
            <a:r>
              <a:rPr lang="zh-CN" altLang="en-US" sz="2800" dirty="0" smtClean="0">
                <a:solidFill>
                  <a:schemeClr val="bg1"/>
                </a:solidFill>
                <a:latin typeface="宋体"/>
              </a:rPr>
              <a:t>业要求提交教案、课件（要体现信息技术的运用）。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4405" y="5357308"/>
            <a:ext cx="7487322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宋体"/>
              </a:rPr>
              <a:t>校本研修成</a:t>
            </a:r>
            <a:r>
              <a:rPr lang="zh-CN" altLang="en-US" sz="3200" dirty="0" smtClean="0">
                <a:solidFill>
                  <a:schemeClr val="bg1"/>
                </a:solidFill>
                <a:latin typeface="宋体"/>
              </a:rPr>
              <a:t>果要求提交微课视频、微课教案。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1270"/>
            <a:ext cx="12698095" cy="6959600"/>
          </a:xfrm>
          <a:prstGeom prst="rect">
            <a:avLst/>
          </a:prstGeom>
        </p:spPr>
      </p:pic>
      <p:pic>
        <p:nvPicPr>
          <p:cNvPr id="15" name="图片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5" y="1270"/>
            <a:ext cx="1221740" cy="14624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172335" y="3302000"/>
            <a:ext cx="84423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33CC"/>
                </a:solidFill>
              </a:rPr>
              <a:t>         </a:t>
            </a:r>
            <a:r>
              <a:rPr lang="zh-CN" altLang="en-US" sz="4000" b="1">
                <a:solidFill>
                  <a:srgbClr val="FF33CC"/>
                </a:solidFill>
              </a:rPr>
              <a:t>请还没有合格的老师们加快学习吧！不然系统关闭了到时就不能完成了，那样会受到教育局通报批评的哦！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1261</Words>
  <Application>Microsoft Office PowerPoint</Application>
  <PresentationFormat>自定义</PresentationFormat>
  <Paragraphs>312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二、初中地理坊学习标兵</vt:lpstr>
      <vt:lpstr>三、恭喜大家，合格啦！</vt:lpstr>
      <vt:lpstr>三、恭喜大家，合格啦！</vt:lpstr>
      <vt:lpstr>三、恭喜大家，合格啦！</vt:lpstr>
      <vt:lpstr>四、没有合格的学员加油！</vt:lpstr>
      <vt:lpstr>五、重要提醒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xb21cn</cp:lastModifiedBy>
  <cp:revision>51</cp:revision>
  <dcterms:created xsi:type="dcterms:W3CDTF">2015-05-05T08:02:00Z</dcterms:created>
  <dcterms:modified xsi:type="dcterms:W3CDTF">2017-11-28T05:13:03Z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