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37" r:id="rId2"/>
    <p:sldId id="460" r:id="rId3"/>
    <p:sldId id="439" r:id="rId4"/>
    <p:sldId id="461" r:id="rId5"/>
    <p:sldId id="444" r:id="rId6"/>
    <p:sldId id="447" r:id="rId7"/>
    <p:sldId id="458" r:id="rId8"/>
    <p:sldId id="43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937B"/>
    <a:srgbClr val="DB2473"/>
    <a:srgbClr val="D82281"/>
    <a:srgbClr val="3AA0DB"/>
    <a:srgbClr val="F3D020"/>
    <a:srgbClr val="EA5110"/>
    <a:srgbClr val="89C571"/>
    <a:srgbClr val="F4D723"/>
    <a:srgbClr val="55BFC3"/>
    <a:srgbClr val="268AC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97" autoAdjust="0"/>
    <p:restoredTop sz="94620" autoAdjust="0"/>
  </p:normalViewPr>
  <p:slideViewPr>
    <p:cSldViewPr snapToGrid="0">
      <p:cViewPr>
        <p:scale>
          <a:sx n="55" d="100"/>
          <a:sy n="55" d="100"/>
        </p:scale>
        <p:origin x="-888" y="-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4899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A6E9B-4AD3-43AA-9906-67C65DC0E67B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C87DD-2A3B-4DBC-BAC2-9F377A6F6D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5206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87DD-2A3B-4DBC-BAC2-9F377A6F6D95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10EE-AE6E-4175-8960-6D6DF2AF436C}" type="datetimeFigureOut">
              <a:rPr lang="zh-CN" altLang="en-US" smtClean="0"/>
              <a:pPr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5796-6E13-468D-999F-F374E9EFAF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 flipV="1">
            <a:off x="810163" y="3686624"/>
            <a:ext cx="8682180" cy="35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65730" flipH="1">
            <a:off x="9717424" y="4509946"/>
            <a:ext cx="3273894" cy="237029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28513" y="5201736"/>
            <a:ext cx="7684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汇报时间：</a:t>
            </a:r>
            <a:r>
              <a:rPr lang="en-US" altLang="zh-CN" sz="2000" dirty="0">
                <a:cs typeface="+mn-ea"/>
                <a:sym typeface="+mn-lt"/>
              </a:rPr>
              <a:t>2017</a:t>
            </a:r>
            <a:r>
              <a:rPr lang="zh-CN" altLang="en-US" sz="2000" dirty="0">
                <a:cs typeface="+mn-ea"/>
                <a:sym typeface="+mn-lt"/>
              </a:rPr>
              <a:t>年</a:t>
            </a:r>
            <a:r>
              <a:rPr lang="en-US" altLang="zh-CN" sz="2000" dirty="0">
                <a:cs typeface="+mn-ea"/>
                <a:sym typeface="+mn-lt"/>
              </a:rPr>
              <a:t>11</a:t>
            </a:r>
            <a:r>
              <a:rPr lang="zh-CN" altLang="en-US" sz="2000" dirty="0">
                <a:cs typeface="+mn-ea"/>
                <a:sym typeface="+mn-lt"/>
              </a:rPr>
              <a:t>月  </a:t>
            </a:r>
            <a:r>
              <a:rPr lang="zh-CN" altLang="en-US" sz="2000" dirty="0" smtClean="0">
                <a:cs typeface="+mn-ea"/>
                <a:sym typeface="+mn-lt"/>
              </a:rPr>
              <a:t>                              </a:t>
            </a:r>
            <a:r>
              <a:rPr lang="zh-CN" altLang="en-US" sz="2000" dirty="0">
                <a:cs typeface="+mn-ea"/>
                <a:sym typeface="+mn-lt"/>
              </a:rPr>
              <a:t>汇报人</a:t>
            </a:r>
            <a:r>
              <a:rPr lang="zh-CN" altLang="en-US" sz="2000" dirty="0" smtClean="0">
                <a:cs typeface="+mn-ea"/>
                <a:sym typeface="+mn-lt"/>
              </a:rPr>
              <a:t>：黄小明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33822" y="847278"/>
            <a:ext cx="98853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i="0" dirty="0">
                <a:latin typeface="+mj-ea"/>
                <a:ea typeface="+mj-ea"/>
              </a:rPr>
              <a:t>“国培计划（</a:t>
            </a:r>
            <a:r>
              <a:rPr lang="en-US" altLang="zh-CN" sz="3200" b="1" i="0" dirty="0">
                <a:latin typeface="+mj-ea"/>
                <a:ea typeface="+mj-ea"/>
              </a:rPr>
              <a:t>2017</a:t>
            </a:r>
            <a:r>
              <a:rPr lang="zh-CN" altLang="en-US" sz="3200" b="1" i="0" dirty="0">
                <a:latin typeface="+mj-ea"/>
                <a:ea typeface="+mj-ea"/>
              </a:rPr>
              <a:t>）”</a:t>
            </a:r>
            <a:r>
              <a:rPr lang="en-US" altLang="zh-CN" sz="3200" b="1" i="0" dirty="0">
                <a:latin typeface="+mj-ea"/>
                <a:ea typeface="+mj-ea"/>
              </a:rPr>
              <a:t>—</a:t>
            </a:r>
            <a:r>
              <a:rPr lang="zh-CN" altLang="en-US" sz="3200" b="1" i="0" dirty="0">
                <a:latin typeface="+mj-ea"/>
                <a:ea typeface="+mj-ea"/>
              </a:rPr>
              <a:t>甘肃省乡村中小学（幼儿园）教师信息技术应用能力提升工程培训</a:t>
            </a:r>
            <a:endParaRPr lang="zh-CN" altLang="en-US" sz="3200" b="1" dirty="0">
              <a:latin typeface="+mj-ea"/>
              <a:ea typeface="+mj-ea"/>
            </a:endParaRPr>
          </a:p>
        </p:txBody>
      </p:sp>
      <p:pic>
        <p:nvPicPr>
          <p:cNvPr id="13" name="Picture 5" descr="C:\Users\gzh\Desktop\03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77665" y="64412"/>
            <a:ext cx="2149914" cy="185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912348" flipH="1">
            <a:off x="-394927" y="-481319"/>
            <a:ext cx="2882005" cy="208657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2674191" y="2243458"/>
            <a:ext cx="4558126" cy="12243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54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班 级 简  报</a:t>
            </a:r>
            <a:endParaRPr lang="zh-CN" altLang="en-US" sz="5400" b="1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标题 3"/>
          <p:cNvSpPr txBox="1">
            <a:spLocks/>
          </p:cNvSpPr>
          <p:nvPr/>
        </p:nvSpPr>
        <p:spPr bwMode="auto">
          <a:xfrm>
            <a:off x="1422402" y="3904341"/>
            <a:ext cx="8287657" cy="8513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————  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j-cs"/>
              </a:rPr>
              <a:t>第</a:t>
            </a:r>
            <a:r>
              <a:rPr lang="zh-CN" altLang="en-US" sz="4400" b="1" dirty="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二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j-cs"/>
              </a:rPr>
              <a:t>期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365931" y="813525"/>
            <a:ext cx="3590029" cy="546100"/>
            <a:chOff x="889000" y="990600"/>
            <a:chExt cx="3590029" cy="546100"/>
          </a:xfrm>
        </p:grpSpPr>
        <p:sp>
          <p:nvSpPr>
            <p:cNvPr id="5" name="矩形 4"/>
            <p:cNvSpPr/>
            <p:nvPr/>
          </p:nvSpPr>
          <p:spPr>
            <a:xfrm>
              <a:off x="889000" y="990600"/>
              <a:ext cx="546100" cy="546100"/>
            </a:xfrm>
            <a:prstGeom prst="rect">
              <a:avLst/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05409" y="1002040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540404" y="990600"/>
              <a:ext cx="29386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班级简报</a:t>
              </a:r>
              <a:r>
                <a:rPr lang="en-US" altLang="zh-CN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--</a:t>
              </a:r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卷首语</a:t>
              </a:r>
              <a:endPara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65931" y="2015792"/>
            <a:ext cx="3949102" cy="546100"/>
            <a:chOff x="889000" y="990600"/>
            <a:chExt cx="3949102" cy="546100"/>
          </a:xfrm>
        </p:grpSpPr>
        <p:sp>
          <p:nvSpPr>
            <p:cNvPr id="9" name="矩形 8"/>
            <p:cNvSpPr/>
            <p:nvPr/>
          </p:nvSpPr>
          <p:spPr>
            <a:xfrm>
              <a:off x="889000" y="990600"/>
              <a:ext cx="546100" cy="546100"/>
            </a:xfrm>
            <a:prstGeom prst="rect">
              <a:avLst/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05409" y="1002040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540404" y="990600"/>
              <a:ext cx="32976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网络培训</a:t>
              </a:r>
              <a:r>
                <a:rPr lang="en-US" altLang="zh-CN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--</a:t>
              </a:r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温馨提示</a:t>
              </a:r>
              <a:endPara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65931" y="3218059"/>
            <a:ext cx="3949102" cy="546100"/>
            <a:chOff x="889000" y="990600"/>
            <a:chExt cx="3949102" cy="546100"/>
          </a:xfrm>
        </p:grpSpPr>
        <p:sp>
          <p:nvSpPr>
            <p:cNvPr id="13" name="矩形 12"/>
            <p:cNvSpPr/>
            <p:nvPr/>
          </p:nvSpPr>
          <p:spPr>
            <a:xfrm>
              <a:off x="889000" y="990600"/>
              <a:ext cx="546100" cy="546100"/>
            </a:xfrm>
            <a:prstGeom prst="rect">
              <a:avLst/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05409" y="1002040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540404" y="990600"/>
              <a:ext cx="32976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班级培训</a:t>
              </a:r>
              <a:r>
                <a:rPr lang="en-US" altLang="zh-CN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--</a:t>
              </a:r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学情报告</a:t>
              </a:r>
              <a:endPara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365931" y="4420325"/>
            <a:ext cx="3710255" cy="546100"/>
            <a:chOff x="889000" y="990600"/>
            <a:chExt cx="3710255" cy="546100"/>
          </a:xfrm>
        </p:grpSpPr>
        <p:sp>
          <p:nvSpPr>
            <p:cNvPr id="17" name="矩形 16"/>
            <p:cNvSpPr/>
            <p:nvPr/>
          </p:nvSpPr>
          <p:spPr>
            <a:xfrm>
              <a:off x="889000" y="990600"/>
              <a:ext cx="546100" cy="546100"/>
            </a:xfrm>
            <a:prstGeom prst="rect">
              <a:avLst/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05409" y="1002040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540404" y="990600"/>
              <a:ext cx="30588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班级培训</a:t>
              </a:r>
              <a:r>
                <a:rPr lang="en-US" altLang="zh-CN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---</a:t>
              </a:r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光荣榜</a:t>
              </a:r>
              <a:endPara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607129" y="2261709"/>
            <a:ext cx="2341174" cy="2341174"/>
            <a:chOff x="1549071" y="2218166"/>
            <a:chExt cx="2341174" cy="2341174"/>
          </a:xfrm>
        </p:grpSpPr>
        <p:sp>
          <p:nvSpPr>
            <p:cNvPr id="2" name="椭圆 1"/>
            <p:cNvSpPr/>
            <p:nvPr/>
          </p:nvSpPr>
          <p:spPr>
            <a:xfrm>
              <a:off x="1701471" y="2370566"/>
              <a:ext cx="2036374" cy="2036374"/>
            </a:xfrm>
            <a:prstGeom prst="ellipse">
              <a:avLst/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0401" y="2973255"/>
              <a:ext cx="15985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b="1" dirty="0">
                  <a:solidFill>
                    <a:schemeClr val="bg1"/>
                  </a:solidFill>
                  <a:cs typeface="+mn-ea"/>
                  <a:sym typeface="+mn-lt"/>
                </a:rPr>
                <a:t>目 录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1549071" y="2218166"/>
              <a:ext cx="2341174" cy="2341174"/>
            </a:xfrm>
            <a:prstGeom prst="ellipse">
              <a:avLst/>
            </a:prstGeom>
            <a:noFill/>
            <a:ln w="38100">
              <a:solidFill>
                <a:srgbClr val="0093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zh-CN" altLang="en-US" dirty="0">
                <a:cs typeface="+mn-ea"/>
                <a:sym typeface="+mn-lt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9930822" y="4758111"/>
            <a:ext cx="3273894" cy="237029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 flipH="1">
            <a:off x="-782191" y="-508762"/>
            <a:ext cx="3273894" cy="2370298"/>
          </a:xfrm>
          <a:prstGeom prst="rect">
            <a:avLst/>
          </a:prstGeom>
        </p:spPr>
      </p:pic>
      <p:pic>
        <p:nvPicPr>
          <p:cNvPr id="25" name="Picture 5" descr="C:\Users\gzh\Desktop\03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01768" y="6357"/>
            <a:ext cx="1357992" cy="11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组合 25"/>
          <p:cNvGrpSpPr/>
          <p:nvPr/>
        </p:nvGrpSpPr>
        <p:grpSpPr>
          <a:xfrm>
            <a:off x="5373191" y="5646782"/>
            <a:ext cx="3710255" cy="546100"/>
            <a:chOff x="889000" y="990600"/>
            <a:chExt cx="3710255" cy="546100"/>
          </a:xfrm>
        </p:grpSpPr>
        <p:sp>
          <p:nvSpPr>
            <p:cNvPr id="27" name="矩形 26"/>
            <p:cNvSpPr/>
            <p:nvPr/>
          </p:nvSpPr>
          <p:spPr>
            <a:xfrm>
              <a:off x="889000" y="990600"/>
              <a:ext cx="546100" cy="546100"/>
            </a:xfrm>
            <a:prstGeom prst="rect">
              <a:avLst/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文本框 17"/>
            <p:cNvSpPr txBox="1"/>
            <p:nvPr/>
          </p:nvSpPr>
          <p:spPr>
            <a:xfrm>
              <a:off x="905409" y="1002040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18"/>
            <p:cNvSpPr txBox="1"/>
            <p:nvPr/>
          </p:nvSpPr>
          <p:spPr>
            <a:xfrm>
              <a:off x="1540404" y="990600"/>
              <a:ext cx="30588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班级简报</a:t>
              </a:r>
              <a:r>
                <a:rPr lang="en-US" altLang="zh-CN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---</a:t>
              </a:r>
              <a:r>
                <a:rPr lang="zh-CN" altLang="en-US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结束语</a:t>
              </a:r>
              <a:endPara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38325" y="156592"/>
            <a:ext cx="48381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solidFill>
                  <a:srgbClr val="00937B"/>
                </a:solidFill>
                <a:cs typeface="+mn-ea"/>
                <a:sym typeface="+mn-lt"/>
              </a:rPr>
              <a:t>语     首      卷</a:t>
            </a:r>
            <a:endParaRPr lang="zh-CN" altLang="en-US" sz="60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39611" y="2295074"/>
            <a:ext cx="1545989" cy="156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1" dirty="0" smtClean="0">
                <a:solidFill>
                  <a:srgbClr val="00937B"/>
                </a:solidFill>
                <a:cs typeface="+mn-ea"/>
                <a:sym typeface="+mn-lt"/>
              </a:rPr>
              <a:t>01</a:t>
            </a:r>
            <a:endParaRPr lang="zh-CN" altLang="en-US" sz="96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106055" flipH="1">
            <a:off x="-1230663" y="5033882"/>
            <a:ext cx="3273894" cy="23702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737" b="56895"/>
          <a:stretch>
            <a:fillRect/>
          </a:stretch>
        </p:blipFill>
        <p:spPr>
          <a:xfrm rot="6219990" flipH="1">
            <a:off x="-86630" y="195755"/>
            <a:ext cx="1039318" cy="847695"/>
          </a:xfrm>
          <a:prstGeom prst="rect">
            <a:avLst/>
          </a:prstGeom>
        </p:spPr>
      </p:pic>
      <p:pic>
        <p:nvPicPr>
          <p:cNvPr id="7" name="Picture 5" descr="C:\Users\gzh\Desktop\03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01768" y="6357"/>
            <a:ext cx="1357992" cy="11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6837727" y="1393367"/>
            <a:ext cx="2698175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wordArtVertRtl" wrap="square">
            <a:spAutoFit/>
          </a:bodyPr>
          <a:lstStyle/>
          <a:p>
            <a:r>
              <a:rPr lang="zh-CN" altLang="en-US" sz="3200" b="1" i="0" dirty="0" smtClean="0">
                <a:latin typeface="华文行楷" pitchFamily="2" charset="-122"/>
                <a:ea typeface="华文行楷" pitchFamily="2" charset="-122"/>
              </a:rPr>
              <a:t> 甘肃国培清水县六班的同事们，距离二</a:t>
            </a:r>
            <a:r>
              <a:rPr lang="en-US" altLang="zh-CN" sz="3200" b="1" i="0" dirty="0" smtClean="0">
                <a:latin typeface="华文行楷" pitchFamily="2" charset="-122"/>
                <a:ea typeface="华文行楷" pitchFamily="2" charset="-122"/>
              </a:rPr>
              <a:t>0</a:t>
            </a:r>
            <a:r>
              <a:rPr lang="zh-CN" altLang="en-US" sz="3200" b="1" i="0" dirty="0" smtClean="0">
                <a:latin typeface="华文行楷" pitchFamily="2" charset="-122"/>
                <a:ea typeface="华文行楷" pitchFamily="2" charset="-122"/>
              </a:rPr>
              <a:t>一七年信息技术能力提升培训还有四十三天就结束了！！</a:t>
            </a:r>
            <a:endParaRPr lang="zh-CN" altLang="en-US" sz="3200" b="1" i="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770355" y="1320802"/>
            <a:ext cx="5160259" cy="530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wordArtVertRtl" wrap="square">
            <a:spAutoFit/>
          </a:bodyPr>
          <a:lstStyle/>
          <a:p>
            <a:r>
              <a:rPr lang="zh-CN" altLang="en-US" sz="2800" b="1" i="0" dirty="0" smtClean="0">
                <a:latin typeface="微软雅黑" pitchFamily="34" charset="-122"/>
                <a:ea typeface="微软雅黑" pitchFamily="34" charset="-122"/>
              </a:rPr>
              <a:t> 在培训期间，很多老师在教学之余挤出时间来培训，有的甚至学到深夜，这种孜孜不倦的求学精神着实令人感动！同时班级涌现出了许许多多的活跃学员和优秀作品，着实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令人欣慰！</a:t>
            </a:r>
            <a:endParaRPr lang="zh-CN" altLang="en-US" sz="2800" b="1" i="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85063" y="156592"/>
            <a:ext cx="39020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ln w="1905"/>
                <a:solidFill>
                  <a:srgbClr val="00937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ea"/>
                <a:sym typeface="+mn-lt"/>
              </a:rPr>
              <a:t>示 提 馨 温</a:t>
            </a:r>
            <a:endParaRPr lang="zh-CN" altLang="en-US" sz="6000" b="1" dirty="0">
              <a:ln w="1905"/>
              <a:solidFill>
                <a:srgbClr val="00937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646011" y="2483758"/>
            <a:ext cx="1545989" cy="156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1" dirty="0" smtClean="0">
                <a:solidFill>
                  <a:srgbClr val="00937B"/>
                </a:solidFill>
                <a:cs typeface="+mn-ea"/>
                <a:sym typeface="+mn-lt"/>
              </a:rPr>
              <a:t>02</a:t>
            </a:r>
            <a:endParaRPr lang="zh-CN" altLang="en-US" sz="96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3688" flipH="1">
            <a:off x="-1056491" y="4453313"/>
            <a:ext cx="3273894" cy="23702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737" b="56895"/>
          <a:stretch>
            <a:fillRect/>
          </a:stretch>
        </p:blipFill>
        <p:spPr>
          <a:xfrm rot="6219990" flipH="1">
            <a:off x="-49745" y="80497"/>
            <a:ext cx="1039318" cy="847695"/>
          </a:xfrm>
          <a:prstGeom prst="rect">
            <a:avLst/>
          </a:prstGeom>
        </p:spPr>
      </p:pic>
      <p:pic>
        <p:nvPicPr>
          <p:cNvPr id="7" name="Picture 5" descr="C:\Users\gzh\Desktop\03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01768" y="6357"/>
            <a:ext cx="1357992" cy="11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标题 4097"/>
          <p:cNvSpPr txBox="1">
            <a:spLocks/>
          </p:cNvSpPr>
          <p:nvPr/>
        </p:nvSpPr>
        <p:spPr>
          <a:xfrm>
            <a:off x="1059542" y="1185181"/>
            <a:ext cx="9129485" cy="5201104"/>
          </a:xfrm>
          <a:prstGeom prst="rect">
            <a:avLst/>
          </a:prstGeom>
          <a:solidFill>
            <a:schemeClr val="bg1"/>
          </a:solidFill>
        </p:spPr>
        <p:txBody>
          <a:bodyPr vert="wordArtVertRtl"/>
          <a:lstStyle/>
          <a:p>
            <a:pPr eaLnBrk="0" hangingPunct="0">
              <a:defRPr/>
            </a:pPr>
            <a:r>
              <a:rPr lang="en-US" altLang="zh-CN" sz="2400" b="1" kern="0" dirty="0" smtClean="0">
                <a:solidFill>
                  <a:srgbClr val="FF0000"/>
                </a:solidFill>
                <a:latin typeface="+mn-ea"/>
                <a:cs typeface="+mj-cs"/>
              </a:rPr>
              <a:t>1</a:t>
            </a:r>
            <a:r>
              <a:rPr lang="en-US" altLang="zh-CN" sz="2400" b="1" i="0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.</a:t>
            </a:r>
            <a:r>
              <a:rPr lang="zh-CN" altLang="en-US" sz="2400" b="1" i="0" kern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研修作业和研修计划截止时间：</a:t>
            </a:r>
            <a:r>
              <a:rPr lang="en-US" altLang="zh-CN" sz="2400" b="1" i="0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2017</a:t>
            </a:r>
            <a:r>
              <a:rPr lang="zh-CN" altLang="en-US" sz="2400" b="1" i="0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年</a:t>
            </a:r>
            <a:r>
              <a:rPr lang="en-US" altLang="zh-CN" sz="2400" b="1" i="0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12</a:t>
            </a:r>
            <a:r>
              <a:rPr lang="zh-CN" altLang="en-US" sz="2400" b="1" i="0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月</a:t>
            </a:r>
            <a:r>
              <a:rPr lang="en-US" altLang="zh-CN" sz="2400" b="1" i="0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31</a:t>
            </a:r>
            <a:endParaRPr lang="en-US" altLang="zh-CN" sz="2400" b="1" i="0" kern="0" dirty="0">
              <a:solidFill>
                <a:srgbClr val="FF0000"/>
              </a:solidFill>
              <a:latin typeface="宋体" pitchFamily="2" charset="-122"/>
              <a:ea typeface="宋体" pitchFamily="2" charset="-122"/>
              <a:cs typeface="+mj-cs"/>
            </a:endParaRPr>
          </a:p>
          <a:p>
            <a:pPr eaLnBrk="0" hangingPunct="0">
              <a:defRPr/>
            </a:pPr>
            <a:r>
              <a:rPr lang="en-US" altLang="zh-CN" sz="2400" b="1" i="0" dirty="0" smtClean="0">
                <a:latin typeface="+mn-ea"/>
              </a:rPr>
              <a:t>2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.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希望大家尽快登录注册，没收到平台注册信息的教师</a:t>
            </a:r>
            <a:r>
              <a:rPr lang="zh-CN" altLang="en-US" sz="2400" b="1" i="0" dirty="0" smtClean="0">
                <a:latin typeface="宋体" pitchFamily="2" charset="-122"/>
                <a:ea typeface="宋体" pitchFamily="2" charset="-122"/>
              </a:rPr>
              <a:t>，，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你只需用你的身份证号和密码</a:t>
            </a:r>
            <a:r>
              <a:rPr lang="en-US" altLang="zh-CN" sz="2400" b="1" i="0" dirty="0">
                <a:latin typeface="宋体" pitchFamily="2" charset="-122"/>
                <a:ea typeface="宋体" pitchFamily="2" charset="-122"/>
              </a:rPr>
              <a:t>123456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登录即可。如登录不了，请尽快与你学校、学区联系，或直接跟我联系解决无法登录的问题。 </a:t>
            </a:r>
            <a:endParaRPr lang="en-US" altLang="zh-CN" sz="2400" b="1" i="0" dirty="0">
              <a:latin typeface="宋体" pitchFamily="2" charset="-122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2400" b="1" i="0" dirty="0" smtClean="0">
                <a:latin typeface="+mn-ea"/>
              </a:rPr>
              <a:t>3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.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尽快登录后确认自己的信息，如有身份证、姓名错误，尽快联系修改。</a:t>
            </a:r>
            <a:endParaRPr lang="en-US" altLang="zh-CN" sz="2400" b="1" i="0" dirty="0">
              <a:latin typeface="宋体" pitchFamily="2" charset="-122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2400" b="1" i="0" dirty="0" smtClean="0">
                <a:latin typeface="+mn-ea"/>
              </a:rPr>
              <a:t>4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.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登录后细读项目公告，明确考核方案，了解移动终端学习（移动终端登录密码是</a:t>
            </a:r>
            <a:r>
              <a:rPr lang="en-US" altLang="zh-CN" sz="2400" b="1" i="0" dirty="0">
                <a:latin typeface="宋体" pitchFamily="2" charset="-122"/>
                <a:ea typeface="宋体" pitchFamily="2" charset="-122"/>
              </a:rPr>
              <a:t>123123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）。</a:t>
            </a:r>
            <a:endParaRPr lang="en-US" altLang="zh-CN" sz="2400" b="1" i="0" dirty="0">
              <a:latin typeface="宋体" pitchFamily="2" charset="-122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2400" b="1" i="0" dirty="0" smtClean="0">
                <a:latin typeface="+mn-ea"/>
              </a:rPr>
              <a:t>5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.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视频观看结束后，切记要点击</a:t>
            </a:r>
            <a:r>
              <a:rPr lang="en-US" altLang="zh-CN" sz="2400" b="1" i="0" dirty="0">
                <a:latin typeface="宋体" pitchFamily="2" charset="-122"/>
                <a:ea typeface="宋体" pitchFamily="2" charset="-122"/>
              </a:rPr>
              <a:t>[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结束学习</a:t>
            </a:r>
            <a:r>
              <a:rPr lang="en-US" altLang="zh-CN" sz="2400" b="1" i="0" dirty="0">
                <a:latin typeface="宋体" pitchFamily="2" charset="-122"/>
                <a:ea typeface="宋体" pitchFamily="2" charset="-122"/>
              </a:rPr>
              <a:t>]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按钮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2400" b="1" i="0" dirty="0" smtClean="0">
                <a:latin typeface="宋体" pitchFamily="2" charset="-122"/>
                <a:ea typeface="宋体" pitchFamily="2" charset="-122"/>
              </a:rPr>
              <a:t>或系统弹出的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[</a:t>
            </a:r>
            <a:r>
              <a:rPr lang="zh-CN" altLang="en-US" sz="2400" b="1" i="0" dirty="0" smtClean="0">
                <a:latin typeface="宋体" pitchFamily="2" charset="-122"/>
                <a:ea typeface="宋体" pitchFamily="2" charset="-122"/>
              </a:rPr>
              <a:t>确定</a:t>
            </a:r>
            <a:r>
              <a:rPr lang="en-US" altLang="zh-CN" sz="2400" b="1" i="0" dirty="0" smtClean="0">
                <a:latin typeface="宋体" pitchFamily="2" charset="-122"/>
                <a:ea typeface="宋体" pitchFamily="2" charset="-122"/>
              </a:rPr>
              <a:t>]</a:t>
            </a:r>
            <a:r>
              <a:rPr lang="zh-CN" altLang="en-US" sz="2400" b="1" i="0" dirty="0" smtClean="0">
                <a:latin typeface="宋体" pitchFamily="2" charset="-122"/>
                <a:ea typeface="宋体" pitchFamily="2" charset="-122"/>
              </a:rPr>
              <a:t>，要不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系统</a:t>
            </a:r>
            <a:r>
              <a:rPr lang="zh-CN" altLang="en-US" sz="2400" b="1" i="0" dirty="0" smtClean="0">
                <a:latin typeface="宋体" pitchFamily="2" charset="-122"/>
                <a:ea typeface="宋体" pitchFamily="2" charset="-122"/>
              </a:rPr>
              <a:t>不记</a:t>
            </a:r>
            <a:r>
              <a:rPr lang="zh-CN" altLang="en-US" sz="2400" b="1" i="0" dirty="0">
                <a:latin typeface="宋体" pitchFamily="2" charset="-122"/>
                <a:ea typeface="宋体" pitchFamily="2" charset="-122"/>
              </a:rPr>
              <a:t>时（手机终端也一样）</a:t>
            </a:r>
            <a:r>
              <a:rPr lang="zh-CN" altLang="en-US" sz="2400" b="1" i="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2400" b="1" i="0" dirty="0" smtClean="0">
              <a:latin typeface="宋体" pitchFamily="2" charset="-122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2400" b="1" kern="0" dirty="0" smtClean="0">
                <a:solidFill>
                  <a:srgbClr val="FF0000"/>
                </a:solidFill>
                <a:latin typeface="+mn-ea"/>
                <a:cs typeface="+mj-cs"/>
              </a:rPr>
              <a:t>6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.</a:t>
            </a:r>
            <a:r>
              <a:rPr lang="zh-CN" altLang="en-US" sz="2400" b="1" kern="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j-cs"/>
              </a:rPr>
              <a:t>学员要积极参与研讨交流和同伴协作活动，积极参与学员间作品的互评活动</a:t>
            </a:r>
            <a:r>
              <a:rPr lang="zh-CN" altLang="en-US" sz="2400" b="1" kern="0" dirty="0" smtClean="0">
                <a:latin typeface="宋体" pitchFamily="2" charset="-122"/>
                <a:ea typeface="宋体" pitchFamily="2" charset="-122"/>
                <a:cs typeface="+mj-cs"/>
              </a:rPr>
              <a:t>。</a:t>
            </a:r>
            <a:endParaRPr lang="en-US" altLang="zh-CN" sz="2400" b="1" i="0" kern="0" dirty="0">
              <a:latin typeface="宋体" pitchFamily="2" charset="-122"/>
              <a:ea typeface="宋体" pitchFamily="2" charset="-122"/>
              <a:cs typeface="+mj-cs"/>
            </a:endParaRPr>
          </a:p>
          <a:p>
            <a:pPr eaLnBrk="0" hangingPunct="0">
              <a:defRPr/>
            </a:pPr>
            <a:endParaRPr lang="en-US" altLang="zh-CN" sz="2400" b="1" i="0" kern="0" dirty="0">
              <a:latin typeface="+mn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737" b="56895"/>
          <a:stretch>
            <a:fillRect/>
          </a:stretch>
        </p:blipFill>
        <p:spPr>
          <a:xfrm rot="6219990" flipH="1">
            <a:off x="14969" y="181241"/>
            <a:ext cx="1039318" cy="847695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21378" y="2378102"/>
            <a:ext cx="1839651" cy="1903610"/>
            <a:chOff x="4167450" y="1511300"/>
            <a:chExt cx="5930900" cy="3962400"/>
          </a:xfrm>
        </p:grpSpPr>
        <p:sp>
          <p:nvSpPr>
            <p:cNvPr id="7" name="矩形: 剪去对角 6"/>
            <p:cNvSpPr/>
            <p:nvPr/>
          </p:nvSpPr>
          <p:spPr>
            <a:xfrm>
              <a:off x="4167450" y="1651000"/>
              <a:ext cx="5778500" cy="3822700"/>
            </a:xfrm>
            <a:prstGeom prst="snip2DiagRect">
              <a:avLst>
                <a:gd name="adj1" fmla="val 0"/>
                <a:gd name="adj2" fmla="val 43577"/>
              </a:avLst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/>
            <a:srcRect l="3734" t="4650" r="7728" b="3362"/>
            <a:stretch>
              <a:fillRect/>
            </a:stretch>
          </p:blipFill>
          <p:spPr>
            <a:xfrm>
              <a:off x="4319850" y="1511300"/>
              <a:ext cx="5778500" cy="3822700"/>
            </a:xfrm>
            <a:custGeom>
              <a:avLst/>
              <a:gdLst>
                <a:gd name="connsiteX0" fmla="*/ 0 w 5778500"/>
                <a:gd name="connsiteY0" fmla="*/ 0 h 3822700"/>
                <a:gd name="connsiteX1" fmla="*/ 4112682 w 5778500"/>
                <a:gd name="connsiteY1" fmla="*/ 0 h 3822700"/>
                <a:gd name="connsiteX2" fmla="*/ 5778500 w 5778500"/>
                <a:gd name="connsiteY2" fmla="*/ 1665818 h 3822700"/>
                <a:gd name="connsiteX3" fmla="*/ 5778500 w 5778500"/>
                <a:gd name="connsiteY3" fmla="*/ 3822700 h 3822700"/>
                <a:gd name="connsiteX4" fmla="*/ 1665818 w 5778500"/>
                <a:gd name="connsiteY4" fmla="*/ 3822700 h 3822700"/>
                <a:gd name="connsiteX5" fmla="*/ 0 w 5778500"/>
                <a:gd name="connsiteY5" fmla="*/ 2156882 h 382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8500" h="3822700">
                  <a:moveTo>
                    <a:pt x="0" y="0"/>
                  </a:moveTo>
                  <a:lnTo>
                    <a:pt x="4112682" y="0"/>
                  </a:lnTo>
                  <a:lnTo>
                    <a:pt x="5778500" y="1665818"/>
                  </a:lnTo>
                  <a:lnTo>
                    <a:pt x="5778500" y="3822700"/>
                  </a:lnTo>
                  <a:lnTo>
                    <a:pt x="1665818" y="3822700"/>
                  </a:lnTo>
                  <a:lnTo>
                    <a:pt x="0" y="2156882"/>
                  </a:lnTo>
                  <a:close/>
                </a:path>
              </a:pathLst>
            </a:cu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612849" y="5516215"/>
            <a:ext cx="1556596" cy="1126975"/>
          </a:xfrm>
          <a:prstGeom prst="rect">
            <a:avLst/>
          </a:prstGeom>
        </p:spPr>
      </p:pic>
      <p:sp>
        <p:nvSpPr>
          <p:cNvPr id="14" name="文本框 1"/>
          <p:cNvSpPr txBox="1"/>
          <p:nvPr/>
        </p:nvSpPr>
        <p:spPr>
          <a:xfrm>
            <a:off x="4141521" y="272704"/>
            <a:ext cx="39020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solidFill>
                  <a:srgbClr val="00937B"/>
                </a:solidFill>
                <a:cs typeface="+mn-ea"/>
                <a:sym typeface="+mn-lt"/>
              </a:rPr>
              <a:t>学 情 报 告</a:t>
            </a:r>
            <a:endParaRPr lang="zh-CN" altLang="en-US" sz="60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pic>
        <p:nvPicPr>
          <p:cNvPr id="15" name="Picture 5" descr="C:\Users\gzh\Desktop\03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59825" y="0"/>
            <a:ext cx="1357992" cy="11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学情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9324" y="1704976"/>
            <a:ext cx="8240636" cy="2329997"/>
          </a:xfrm>
          <a:prstGeom prst="rect">
            <a:avLst/>
          </a:prstGeom>
        </p:spPr>
      </p:pic>
      <p:pic>
        <p:nvPicPr>
          <p:cNvPr id="17" name="图片 16" descr="学情2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29248" y="3831866"/>
            <a:ext cx="8259656" cy="2002877"/>
          </a:xfrm>
          <a:prstGeom prst="rect">
            <a:avLst/>
          </a:prstGeom>
        </p:spPr>
      </p:pic>
      <p:sp>
        <p:nvSpPr>
          <p:cNvPr id="11" name="文本框 1"/>
          <p:cNvSpPr txBox="1"/>
          <p:nvPr/>
        </p:nvSpPr>
        <p:spPr>
          <a:xfrm>
            <a:off x="310555" y="1190445"/>
            <a:ext cx="181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937B"/>
                </a:solidFill>
                <a:cs typeface="+mn-ea"/>
                <a:sym typeface="+mn-lt"/>
              </a:rPr>
              <a:t>学情统计</a:t>
            </a:r>
            <a:r>
              <a:rPr lang="en-US" altLang="zh-CN" sz="2400" b="1" dirty="0" smtClean="0">
                <a:solidFill>
                  <a:srgbClr val="00937B"/>
                </a:solidFill>
                <a:cs typeface="+mn-ea"/>
                <a:sym typeface="+mn-lt"/>
              </a:rPr>
              <a:t>:</a:t>
            </a:r>
            <a:endParaRPr lang="zh-CN" altLang="en-US" sz="24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1972" y="296286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937B"/>
                </a:solidFill>
                <a:cs typeface="+mn-ea"/>
                <a:sym typeface="+mn-lt"/>
              </a:rPr>
              <a:t>研讨</a:t>
            </a:r>
            <a:r>
              <a:rPr lang="zh-CN" altLang="en-US" sz="2400" b="1" dirty="0" smtClean="0">
                <a:solidFill>
                  <a:srgbClr val="00937B"/>
                </a:solidFill>
                <a:cs typeface="+mn-ea"/>
                <a:sym typeface="+mn-lt"/>
              </a:rPr>
              <a:t>交流</a:t>
            </a:r>
            <a:r>
              <a:rPr lang="en-US" altLang="zh-CN" sz="2400" b="1" dirty="0" smtClean="0">
                <a:solidFill>
                  <a:srgbClr val="00937B"/>
                </a:solidFill>
                <a:cs typeface="+mn-ea"/>
                <a:sym typeface="+mn-lt"/>
              </a:rPr>
              <a:t>:</a:t>
            </a:r>
            <a:endParaRPr lang="zh-CN" altLang="en-US" sz="24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737" b="56895"/>
          <a:stretch>
            <a:fillRect/>
          </a:stretch>
        </p:blipFill>
        <p:spPr>
          <a:xfrm rot="6219990" flipH="1">
            <a:off x="-180371" y="95011"/>
            <a:ext cx="1039318" cy="8476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845082" y="5661355"/>
            <a:ext cx="1556596" cy="1126975"/>
          </a:xfrm>
          <a:prstGeom prst="rect">
            <a:avLst/>
          </a:prstGeom>
        </p:spPr>
      </p:pic>
      <p:pic>
        <p:nvPicPr>
          <p:cNvPr id="12" name="Picture 5" descr="C:\Users\gzh\Desktop\03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59825" y="0"/>
            <a:ext cx="1357992" cy="11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2" descr="xx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5463" y="1164987"/>
            <a:ext cx="8334375" cy="551497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221377" y="2508728"/>
            <a:ext cx="2042852" cy="2135843"/>
            <a:chOff x="4167450" y="1511300"/>
            <a:chExt cx="5930900" cy="3962400"/>
          </a:xfrm>
        </p:grpSpPr>
        <p:sp>
          <p:nvSpPr>
            <p:cNvPr id="15" name="矩形: 剪去对角 6"/>
            <p:cNvSpPr/>
            <p:nvPr/>
          </p:nvSpPr>
          <p:spPr>
            <a:xfrm>
              <a:off x="4167450" y="1651000"/>
              <a:ext cx="5778500" cy="3822700"/>
            </a:xfrm>
            <a:prstGeom prst="snip2DiagRect">
              <a:avLst>
                <a:gd name="adj1" fmla="val 0"/>
                <a:gd name="adj2" fmla="val 43577"/>
              </a:avLst>
            </a:prstGeom>
            <a:solidFill>
              <a:srgbClr val="009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7" cstate="print"/>
            <a:srcRect l="3734" t="4650" r="7728" b="3362"/>
            <a:stretch>
              <a:fillRect/>
            </a:stretch>
          </p:blipFill>
          <p:spPr>
            <a:xfrm>
              <a:off x="4319850" y="1511300"/>
              <a:ext cx="5778500" cy="3822700"/>
            </a:xfrm>
            <a:custGeom>
              <a:avLst/>
              <a:gdLst>
                <a:gd name="connsiteX0" fmla="*/ 0 w 5778500"/>
                <a:gd name="connsiteY0" fmla="*/ 0 h 3822700"/>
                <a:gd name="connsiteX1" fmla="*/ 4112682 w 5778500"/>
                <a:gd name="connsiteY1" fmla="*/ 0 h 3822700"/>
                <a:gd name="connsiteX2" fmla="*/ 5778500 w 5778500"/>
                <a:gd name="connsiteY2" fmla="*/ 1665818 h 3822700"/>
                <a:gd name="connsiteX3" fmla="*/ 5778500 w 5778500"/>
                <a:gd name="connsiteY3" fmla="*/ 3822700 h 3822700"/>
                <a:gd name="connsiteX4" fmla="*/ 1665818 w 5778500"/>
                <a:gd name="connsiteY4" fmla="*/ 3822700 h 3822700"/>
                <a:gd name="connsiteX5" fmla="*/ 0 w 5778500"/>
                <a:gd name="connsiteY5" fmla="*/ 2156882 h 382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8500" h="3822700">
                  <a:moveTo>
                    <a:pt x="0" y="0"/>
                  </a:moveTo>
                  <a:lnTo>
                    <a:pt x="4112682" y="0"/>
                  </a:lnTo>
                  <a:lnTo>
                    <a:pt x="5778500" y="1665818"/>
                  </a:lnTo>
                  <a:lnTo>
                    <a:pt x="5778500" y="3822700"/>
                  </a:lnTo>
                  <a:lnTo>
                    <a:pt x="1665818" y="3822700"/>
                  </a:lnTo>
                  <a:lnTo>
                    <a:pt x="0" y="2156882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737" b="56895"/>
          <a:stretch>
            <a:fillRect/>
          </a:stretch>
        </p:blipFill>
        <p:spPr>
          <a:xfrm rot="6219990" flipH="1">
            <a:off x="-340025" y="225637"/>
            <a:ext cx="1039318" cy="847695"/>
          </a:xfrm>
          <a:prstGeom prst="rect">
            <a:avLst/>
          </a:prstGeom>
        </p:spPr>
      </p:pic>
      <p:sp>
        <p:nvSpPr>
          <p:cNvPr id="4" name="任意多边形 5"/>
          <p:cNvSpPr/>
          <p:nvPr/>
        </p:nvSpPr>
        <p:spPr>
          <a:xfrm>
            <a:off x="1014636" y="1644671"/>
            <a:ext cx="2364963" cy="1420590"/>
          </a:xfrm>
          <a:custGeom>
            <a:avLst/>
            <a:gdLst>
              <a:gd name="connsiteX0" fmla="*/ 0 w 2449284"/>
              <a:gd name="connsiteY0" fmla="*/ 0 h 1420590"/>
              <a:gd name="connsiteX1" fmla="*/ 2449284 w 2449284"/>
              <a:gd name="connsiteY1" fmla="*/ 0 h 1420590"/>
              <a:gd name="connsiteX2" fmla="*/ 2449284 w 2449284"/>
              <a:gd name="connsiteY2" fmla="*/ 653150 h 1420590"/>
              <a:gd name="connsiteX3" fmla="*/ 2449284 w 2449284"/>
              <a:gd name="connsiteY3" fmla="*/ 919843 h 1420590"/>
              <a:gd name="connsiteX4" fmla="*/ 2449284 w 2449284"/>
              <a:gd name="connsiteY4" fmla="*/ 1036870 h 1420590"/>
              <a:gd name="connsiteX5" fmla="*/ 1224642 w 2449284"/>
              <a:gd name="connsiteY5" fmla="*/ 1420590 h 1420590"/>
              <a:gd name="connsiteX6" fmla="*/ 0 w 2449284"/>
              <a:gd name="connsiteY6" fmla="*/ 1036870 h 1420590"/>
              <a:gd name="connsiteX7" fmla="*/ 0 w 2449284"/>
              <a:gd name="connsiteY7" fmla="*/ 919843 h 1420590"/>
              <a:gd name="connsiteX8" fmla="*/ 0 w 2449284"/>
              <a:gd name="connsiteY8" fmla="*/ 653150 h 142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9284" h="1420590">
                <a:moveTo>
                  <a:pt x="0" y="0"/>
                </a:moveTo>
                <a:lnTo>
                  <a:pt x="2449284" y="0"/>
                </a:lnTo>
                <a:lnTo>
                  <a:pt x="2449284" y="653150"/>
                </a:lnTo>
                <a:lnTo>
                  <a:pt x="2449284" y="919843"/>
                </a:lnTo>
                <a:lnTo>
                  <a:pt x="2449284" y="1036870"/>
                </a:lnTo>
                <a:lnTo>
                  <a:pt x="1224642" y="1420590"/>
                </a:lnTo>
                <a:lnTo>
                  <a:pt x="0" y="1036870"/>
                </a:lnTo>
                <a:lnTo>
                  <a:pt x="0" y="919843"/>
                </a:lnTo>
                <a:lnTo>
                  <a:pt x="0" y="653150"/>
                </a:lnTo>
                <a:close/>
              </a:path>
            </a:pathLst>
          </a:custGeom>
          <a:solidFill>
            <a:srgbClr val="00937B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6"/>
          <p:cNvSpPr/>
          <p:nvPr/>
        </p:nvSpPr>
        <p:spPr>
          <a:xfrm>
            <a:off x="3584558" y="1644671"/>
            <a:ext cx="2364963" cy="1420590"/>
          </a:xfrm>
          <a:custGeom>
            <a:avLst/>
            <a:gdLst>
              <a:gd name="connsiteX0" fmla="*/ 0 w 2449284"/>
              <a:gd name="connsiteY0" fmla="*/ 0 h 1420590"/>
              <a:gd name="connsiteX1" fmla="*/ 2449284 w 2449284"/>
              <a:gd name="connsiteY1" fmla="*/ 0 h 1420590"/>
              <a:gd name="connsiteX2" fmla="*/ 2449284 w 2449284"/>
              <a:gd name="connsiteY2" fmla="*/ 653150 h 1420590"/>
              <a:gd name="connsiteX3" fmla="*/ 2449284 w 2449284"/>
              <a:gd name="connsiteY3" fmla="*/ 919843 h 1420590"/>
              <a:gd name="connsiteX4" fmla="*/ 2449284 w 2449284"/>
              <a:gd name="connsiteY4" fmla="*/ 1036870 h 1420590"/>
              <a:gd name="connsiteX5" fmla="*/ 1224642 w 2449284"/>
              <a:gd name="connsiteY5" fmla="*/ 1420590 h 1420590"/>
              <a:gd name="connsiteX6" fmla="*/ 0 w 2449284"/>
              <a:gd name="connsiteY6" fmla="*/ 1036870 h 1420590"/>
              <a:gd name="connsiteX7" fmla="*/ 0 w 2449284"/>
              <a:gd name="connsiteY7" fmla="*/ 919843 h 1420590"/>
              <a:gd name="connsiteX8" fmla="*/ 0 w 2449284"/>
              <a:gd name="connsiteY8" fmla="*/ 653150 h 142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9284" h="1420590">
                <a:moveTo>
                  <a:pt x="0" y="0"/>
                </a:moveTo>
                <a:lnTo>
                  <a:pt x="2449284" y="0"/>
                </a:lnTo>
                <a:lnTo>
                  <a:pt x="2449284" y="653150"/>
                </a:lnTo>
                <a:lnTo>
                  <a:pt x="2449284" y="919843"/>
                </a:lnTo>
                <a:lnTo>
                  <a:pt x="2449284" y="1036870"/>
                </a:lnTo>
                <a:lnTo>
                  <a:pt x="1224642" y="1420590"/>
                </a:lnTo>
                <a:lnTo>
                  <a:pt x="0" y="1036870"/>
                </a:lnTo>
                <a:lnTo>
                  <a:pt x="0" y="919843"/>
                </a:lnTo>
                <a:lnTo>
                  <a:pt x="0" y="6531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7"/>
          <p:cNvSpPr/>
          <p:nvPr/>
        </p:nvSpPr>
        <p:spPr>
          <a:xfrm>
            <a:off x="6154479" y="1644671"/>
            <a:ext cx="2364963" cy="1420590"/>
          </a:xfrm>
          <a:custGeom>
            <a:avLst/>
            <a:gdLst>
              <a:gd name="connsiteX0" fmla="*/ 0 w 2449284"/>
              <a:gd name="connsiteY0" fmla="*/ 0 h 1420590"/>
              <a:gd name="connsiteX1" fmla="*/ 2449284 w 2449284"/>
              <a:gd name="connsiteY1" fmla="*/ 0 h 1420590"/>
              <a:gd name="connsiteX2" fmla="*/ 2449284 w 2449284"/>
              <a:gd name="connsiteY2" fmla="*/ 653150 h 1420590"/>
              <a:gd name="connsiteX3" fmla="*/ 2449284 w 2449284"/>
              <a:gd name="connsiteY3" fmla="*/ 919843 h 1420590"/>
              <a:gd name="connsiteX4" fmla="*/ 2449284 w 2449284"/>
              <a:gd name="connsiteY4" fmla="*/ 1036870 h 1420590"/>
              <a:gd name="connsiteX5" fmla="*/ 1224642 w 2449284"/>
              <a:gd name="connsiteY5" fmla="*/ 1420590 h 1420590"/>
              <a:gd name="connsiteX6" fmla="*/ 0 w 2449284"/>
              <a:gd name="connsiteY6" fmla="*/ 1036870 h 1420590"/>
              <a:gd name="connsiteX7" fmla="*/ 0 w 2449284"/>
              <a:gd name="connsiteY7" fmla="*/ 919843 h 1420590"/>
              <a:gd name="connsiteX8" fmla="*/ 0 w 2449284"/>
              <a:gd name="connsiteY8" fmla="*/ 653150 h 142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9284" h="1420590">
                <a:moveTo>
                  <a:pt x="0" y="0"/>
                </a:moveTo>
                <a:lnTo>
                  <a:pt x="2449284" y="0"/>
                </a:lnTo>
                <a:lnTo>
                  <a:pt x="2449284" y="653150"/>
                </a:lnTo>
                <a:lnTo>
                  <a:pt x="2449284" y="919843"/>
                </a:lnTo>
                <a:lnTo>
                  <a:pt x="2449284" y="1036870"/>
                </a:lnTo>
                <a:lnTo>
                  <a:pt x="1224642" y="1420590"/>
                </a:lnTo>
                <a:lnTo>
                  <a:pt x="0" y="1036870"/>
                </a:lnTo>
                <a:lnTo>
                  <a:pt x="0" y="919843"/>
                </a:lnTo>
                <a:lnTo>
                  <a:pt x="0" y="653150"/>
                </a:lnTo>
                <a:close/>
              </a:path>
            </a:pathLst>
          </a:custGeom>
          <a:solidFill>
            <a:srgbClr val="00937B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任意多边形 8"/>
          <p:cNvSpPr/>
          <p:nvPr/>
        </p:nvSpPr>
        <p:spPr>
          <a:xfrm>
            <a:off x="8724401" y="1652836"/>
            <a:ext cx="2364963" cy="1420590"/>
          </a:xfrm>
          <a:custGeom>
            <a:avLst/>
            <a:gdLst>
              <a:gd name="connsiteX0" fmla="*/ 0 w 2449284"/>
              <a:gd name="connsiteY0" fmla="*/ 0 h 1420590"/>
              <a:gd name="connsiteX1" fmla="*/ 2449284 w 2449284"/>
              <a:gd name="connsiteY1" fmla="*/ 0 h 1420590"/>
              <a:gd name="connsiteX2" fmla="*/ 2449284 w 2449284"/>
              <a:gd name="connsiteY2" fmla="*/ 653150 h 1420590"/>
              <a:gd name="connsiteX3" fmla="*/ 2449284 w 2449284"/>
              <a:gd name="connsiteY3" fmla="*/ 919843 h 1420590"/>
              <a:gd name="connsiteX4" fmla="*/ 2449284 w 2449284"/>
              <a:gd name="connsiteY4" fmla="*/ 1036870 h 1420590"/>
              <a:gd name="connsiteX5" fmla="*/ 1224642 w 2449284"/>
              <a:gd name="connsiteY5" fmla="*/ 1420590 h 1420590"/>
              <a:gd name="connsiteX6" fmla="*/ 0 w 2449284"/>
              <a:gd name="connsiteY6" fmla="*/ 1036870 h 1420590"/>
              <a:gd name="connsiteX7" fmla="*/ 0 w 2449284"/>
              <a:gd name="connsiteY7" fmla="*/ 919843 h 1420590"/>
              <a:gd name="connsiteX8" fmla="*/ 0 w 2449284"/>
              <a:gd name="connsiteY8" fmla="*/ 653150 h 142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9284" h="1420590">
                <a:moveTo>
                  <a:pt x="0" y="0"/>
                </a:moveTo>
                <a:lnTo>
                  <a:pt x="2449284" y="0"/>
                </a:lnTo>
                <a:lnTo>
                  <a:pt x="2449284" y="653150"/>
                </a:lnTo>
                <a:lnTo>
                  <a:pt x="2449284" y="919843"/>
                </a:lnTo>
                <a:lnTo>
                  <a:pt x="2449284" y="1036870"/>
                </a:lnTo>
                <a:lnTo>
                  <a:pt x="1224642" y="1420590"/>
                </a:lnTo>
                <a:lnTo>
                  <a:pt x="0" y="1036870"/>
                </a:lnTo>
                <a:lnTo>
                  <a:pt x="0" y="919843"/>
                </a:lnTo>
                <a:lnTo>
                  <a:pt x="0" y="6531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33"/>
          <p:cNvSpPr txBox="1"/>
          <p:nvPr/>
        </p:nvSpPr>
        <p:spPr>
          <a:xfrm>
            <a:off x="1684463" y="1803296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活跃度</a:t>
            </a:r>
            <a:endParaRPr lang="en-US" altLang="zh-CN" sz="2800" b="1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cs typeface="+mn-ea"/>
                <a:sym typeface="+mn-lt"/>
              </a:rPr>
              <a:t>TOP 5</a:t>
            </a:r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850215" y="5728458"/>
            <a:ext cx="1556596" cy="1126975"/>
          </a:xfrm>
          <a:prstGeom prst="rect">
            <a:avLst/>
          </a:prstGeom>
        </p:spPr>
      </p:pic>
      <p:sp>
        <p:nvSpPr>
          <p:cNvPr id="29" name="文本框 1"/>
          <p:cNvSpPr txBox="1"/>
          <p:nvPr/>
        </p:nvSpPr>
        <p:spPr>
          <a:xfrm>
            <a:off x="4141521" y="272704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solidFill>
                  <a:srgbClr val="00937B"/>
                </a:solidFill>
                <a:cs typeface="+mn-ea"/>
                <a:sym typeface="+mn-lt"/>
              </a:rPr>
              <a:t>培训光荣榜</a:t>
            </a:r>
            <a:endParaRPr lang="zh-CN" altLang="en-US" sz="60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sp>
        <p:nvSpPr>
          <p:cNvPr id="30" name="文本框 33"/>
          <p:cNvSpPr txBox="1"/>
          <p:nvPr/>
        </p:nvSpPr>
        <p:spPr>
          <a:xfrm>
            <a:off x="4101091" y="1810553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总成绩</a:t>
            </a:r>
            <a:endParaRPr lang="en-US" altLang="zh-CN" sz="2800" b="1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cs typeface="+mn-ea"/>
                <a:sym typeface="+mn-lt"/>
              </a:rPr>
              <a:t>TOP 5</a:t>
            </a:r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3"/>
          <p:cNvSpPr txBox="1"/>
          <p:nvPr/>
        </p:nvSpPr>
        <p:spPr>
          <a:xfrm>
            <a:off x="6612065" y="1810553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研讨交流</a:t>
            </a:r>
            <a:endParaRPr lang="en-US" altLang="zh-CN" sz="2800" b="1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cs typeface="+mn-ea"/>
                <a:sym typeface="+mn-lt"/>
              </a:rPr>
              <a:t>TOP 5</a:t>
            </a:r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3"/>
          <p:cNvSpPr txBox="1"/>
          <p:nvPr/>
        </p:nvSpPr>
        <p:spPr>
          <a:xfrm>
            <a:off x="9268177" y="1810553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评论语</a:t>
            </a:r>
            <a:endParaRPr lang="en-US" altLang="zh-CN" sz="2800" b="1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cs typeface="+mn-ea"/>
                <a:sym typeface="+mn-lt"/>
              </a:rPr>
              <a:t>TOP 5</a:t>
            </a:r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图文框 33"/>
          <p:cNvSpPr/>
          <p:nvPr/>
        </p:nvSpPr>
        <p:spPr>
          <a:xfrm>
            <a:off x="957944" y="3106060"/>
            <a:ext cx="2380343" cy="3606800"/>
          </a:xfrm>
          <a:prstGeom prst="frame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11085" y="3541486"/>
            <a:ext cx="11611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安建芳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成泽春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郭德祥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王志峰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李健荣 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9" name="图文框 38"/>
          <p:cNvSpPr/>
          <p:nvPr/>
        </p:nvSpPr>
        <p:spPr>
          <a:xfrm>
            <a:off x="3519715" y="3135088"/>
            <a:ext cx="2380343" cy="3606800"/>
          </a:xfrm>
          <a:prstGeom prst="frame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图文框 39"/>
          <p:cNvSpPr/>
          <p:nvPr/>
        </p:nvSpPr>
        <p:spPr>
          <a:xfrm>
            <a:off x="6139539" y="3149602"/>
            <a:ext cx="2380343" cy="3606800"/>
          </a:xfrm>
          <a:prstGeom prst="frame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图文框 40"/>
          <p:cNvSpPr/>
          <p:nvPr/>
        </p:nvSpPr>
        <p:spPr>
          <a:xfrm>
            <a:off x="8744858" y="3164116"/>
            <a:ext cx="2380343" cy="3606800"/>
          </a:xfrm>
          <a:prstGeom prst="frame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72856" y="3571789"/>
            <a:ext cx="1161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雷利军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薄晖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李喜平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刘明明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刘少龚</a:t>
            </a:r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12856" y="3519714"/>
            <a:ext cx="1161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景亚军 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毛亚轩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雷蕾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刘建文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郭雪妮</a:t>
            </a:r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354456" y="3571472"/>
            <a:ext cx="11611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黄文艳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白天亮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郭海平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魏志强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李小华 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21" name="Picture 5" descr="C:\Users\gzh\Desktop\03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59825" y="0"/>
            <a:ext cx="1357992" cy="11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29" grpId="0"/>
      <p:bldP spid="30" grpId="0"/>
      <p:bldP spid="31" grpId="0"/>
      <p:bldP spid="32" grpId="0"/>
      <p:bldP spid="34" grpId="0" animBg="1"/>
      <p:bldP spid="35" grpId="0"/>
      <p:bldP spid="39" grpId="0" animBg="1"/>
      <p:bldP spid="40" grpId="0" animBg="1"/>
      <p:bldP spid="41" grpId="0" animBg="1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849701" y="3180894"/>
            <a:ext cx="5582440" cy="40416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0031">
            <a:off x="-617535" y="-728819"/>
            <a:ext cx="4687826" cy="33939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1478" y="2830116"/>
            <a:ext cx="6954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00937B"/>
                </a:solidFill>
                <a:cs typeface="+mn-ea"/>
                <a:sym typeface="+mn-lt"/>
              </a:rPr>
              <a:t>感谢关注</a:t>
            </a:r>
            <a:endParaRPr lang="zh-CN" altLang="en-US" sz="72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94048" y="4430403"/>
            <a:ext cx="66405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9636604" y="5228011"/>
            <a:ext cx="3273894" cy="237029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15598" y="5508563"/>
            <a:ext cx="5035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汇报时间：</a:t>
            </a:r>
            <a:r>
              <a:rPr lang="en-US" altLang="zh-CN" sz="2000" dirty="0">
                <a:cs typeface="+mn-ea"/>
                <a:sym typeface="+mn-lt"/>
              </a:rPr>
              <a:t>2017</a:t>
            </a:r>
            <a:r>
              <a:rPr lang="zh-CN" altLang="en-US" sz="2000" dirty="0">
                <a:cs typeface="+mn-ea"/>
                <a:sym typeface="+mn-lt"/>
              </a:rPr>
              <a:t>年</a:t>
            </a:r>
            <a:r>
              <a:rPr lang="en-US" altLang="zh-CN" sz="2000" dirty="0">
                <a:cs typeface="+mn-ea"/>
                <a:sym typeface="+mn-lt"/>
              </a:rPr>
              <a:t>11</a:t>
            </a:r>
            <a:r>
              <a:rPr lang="zh-CN" altLang="en-US" sz="2000" dirty="0">
                <a:cs typeface="+mn-ea"/>
                <a:sym typeface="+mn-lt"/>
              </a:rPr>
              <a:t>月      汇报人</a:t>
            </a:r>
            <a:r>
              <a:rPr lang="zh-CN" altLang="en-US" sz="2000" dirty="0" smtClean="0">
                <a:cs typeface="+mn-ea"/>
                <a:sym typeface="+mn-lt"/>
              </a:rPr>
              <a:t>：黄小明</a:t>
            </a: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11" name="Picture 5" descr="C:\Users\gzh\Desktop\03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40854" y="-1"/>
            <a:ext cx="2089878" cy="179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本框 1"/>
          <p:cNvSpPr txBox="1"/>
          <p:nvPr/>
        </p:nvSpPr>
        <p:spPr>
          <a:xfrm>
            <a:off x="3428429" y="1080058"/>
            <a:ext cx="6319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937B"/>
                </a:solidFill>
                <a:cs typeface="+mn-ea"/>
                <a:sym typeface="+mn-lt"/>
              </a:rPr>
              <a:t>       愿所有老师都能积极投入学习中来，圆满</a:t>
            </a:r>
            <a:endParaRPr lang="en-US" altLang="zh-CN" sz="2400" b="1" dirty="0" smtClean="0">
              <a:solidFill>
                <a:srgbClr val="00937B"/>
              </a:solidFill>
              <a:cs typeface="+mn-ea"/>
              <a:sym typeface="+mn-lt"/>
            </a:endParaRPr>
          </a:p>
          <a:p>
            <a:r>
              <a:rPr lang="zh-CN" altLang="en-US" sz="2400" b="1" dirty="0" smtClean="0">
                <a:solidFill>
                  <a:srgbClr val="00937B"/>
                </a:solidFill>
                <a:cs typeface="+mn-ea"/>
                <a:sym typeface="+mn-lt"/>
              </a:rPr>
              <a:t>完成培训任务。</a:t>
            </a:r>
            <a:endParaRPr lang="zh-CN" altLang="en-US" sz="2400" b="1" dirty="0">
              <a:solidFill>
                <a:srgbClr val="00937B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447</Words>
  <Application>Microsoft Office PowerPoint</Application>
  <PresentationFormat>自定义</PresentationFormat>
  <Paragraphs>87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gzh</cp:lastModifiedBy>
  <cp:revision>77</cp:revision>
  <dcterms:created xsi:type="dcterms:W3CDTF">2017-08-31T07:20:00Z</dcterms:created>
  <dcterms:modified xsi:type="dcterms:W3CDTF">2017-11-20T00:29:06Z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