
<file path=[Content_Types].xml><?xml version="1.0" encoding="utf-8"?>
<Types xmlns="http://schemas.openxmlformats.org/package/2006/content-types">
  <Default Extension="jpeg" ContentType="image/jpeg"/>
  <Default Extension="xlsx" ContentType="application/vnd.openxmlformats-officedocument.spreadsheetml.sheet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61" r:id="rId4"/>
    <p:sldId id="262" r:id="rId5"/>
    <p:sldId id="264" r:id="rId6"/>
  </p:sldIdLst>
  <p:sldSz cx="9144000" cy="6858000" type="screen4x3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84" d="100"/>
          <a:sy n="84" d="100"/>
        </p:scale>
        <p:origin x="-1152" y="-7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tableStyles" Target="tableStyles.xml"/><Relationship Id="rId8" Type="http://schemas.openxmlformats.org/officeDocument/2006/relationships/viewProps" Target="viewProps.xml"/><Relationship Id="rId7" Type="http://schemas.openxmlformats.org/officeDocument/2006/relationships/presProps" Target="presProps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" Type="http://schemas.openxmlformats.org/officeDocument/2006/relationships/slideMaster" Target="slideMasters/slideMaster1.xml"/></Relationships>
</file>

<file path=ppt/charts/_rels/char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package" Target="../embeddings/Workbook1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Workbook2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系列 1</c:v>
                </c:pt>
              </c:strCache>
            </c:strRef>
          </c:tx>
          <c:spPr>
            <a:blipFill>
              <a:blip xmlns:r="http://schemas.openxmlformats.org/officeDocument/2006/relationships" r:embed="rId2"/>
              <a:tile tx="0" ty="0" sx="100000" sy="100000" flip="none" algn="tl"/>
            </a:blipFill>
            <a:ln w="31750">
              <a:solidFill>
                <a:srgbClr val="C00000"/>
              </a:solidFill>
            </a:ln>
            <a:scene3d>
              <a:camera prst="orthographicFront"/>
              <a:lightRig rig="threePt" dir="t"/>
            </a:scene3d>
            <a:sp3d prstMaterial="matte"/>
          </c:spPr>
          <c:invertIfNegative val="0"/>
          <c:dLbls>
            <c:dLbl>
              <c:idx val="0"/>
              <c:layout/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1"/>
              <c:layout/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2"/>
              <c:layout/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3"/>
              <c:layout/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4"/>
              <c:layout/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0" vertOverflow="ellipsis" vert="horz" wrap="square" lIns="38100" tIns="19050" rIns="38100" bIns="19050" anchor="ctr" anchorCtr="1"/>
              <a:lstStyle/>
              <a:p>
                <a:pPr>
                  <a:defRPr lang="zh-CN" sz="18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</a:p>
            </c:txPr>
            <c:dLblPos val="outEnd"/>
            <c:showLegendKey val="0"/>
            <c:showVal val="0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  <c15:leaderLines/>
              </c:ext>
            </c:extLst>
          </c:dLbls>
          <c:cat>
            <c:strRef>
              <c:f>Sheet1!$A$2:$A$6</c:f>
              <c:strCache>
                <c:ptCount val="5"/>
                <c:pt idx="0">
                  <c:v>李辉贵</c:v>
                </c:pt>
                <c:pt idx="1">
                  <c:v>雷喜琴</c:v>
                </c:pt>
                <c:pt idx="2">
                  <c:v>王羽</c:v>
                </c:pt>
                <c:pt idx="3">
                  <c:v>刘洁</c:v>
                </c:pt>
                <c:pt idx="4">
                  <c:v>黄绿兰</c:v>
                </c:pt>
              </c:strCache>
            </c: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287.3</c:v>
                </c:pt>
                <c:pt idx="1">
                  <c:v>187.6</c:v>
                </c:pt>
                <c:pt idx="2">
                  <c:v>145.8</c:v>
                </c:pt>
                <c:pt idx="3">
                  <c:v>133</c:v>
                </c:pt>
                <c:pt idx="4">
                  <c:v>102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列1</c:v>
                </c:pt>
              </c:strCache>
            </c:strRef>
          </c:tx>
          <c:invertIfNegative val="0"/>
          <c:dLbls>
            <c:delete val="1"/>
          </c:dLbls>
          <c:cat>
            <c:strRef>
              <c:f>Sheet1!$A$2:$A$6</c:f>
              <c:strCache>
                <c:ptCount val="5"/>
                <c:pt idx="0">
                  <c:v>李辉贵</c:v>
                </c:pt>
                <c:pt idx="1">
                  <c:v>雷喜琴</c:v>
                </c:pt>
                <c:pt idx="2">
                  <c:v>王羽</c:v>
                </c:pt>
                <c:pt idx="3">
                  <c:v>刘洁</c:v>
                </c:pt>
                <c:pt idx="4">
                  <c:v>黄绿兰</c:v>
                </c:pt>
              </c:strCache>
            </c:strRef>
          </c:cat>
          <c:val>
            <c:numRef>
              <c:f>Sheet1!$C$2:$C$6</c:f>
              <c:numCache>
                <c:formatCode>General</c:formatCode>
                <c:ptCount val="5"/>
              </c:numCache>
            </c:numRef>
          </c:val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列2</c:v>
                </c:pt>
              </c:strCache>
            </c:strRef>
          </c:tx>
          <c:invertIfNegative val="0"/>
          <c:dLbls>
            <c:delete val="1"/>
          </c:dLbls>
          <c:cat>
            <c:strRef>
              <c:f>Sheet1!$A$2:$A$6</c:f>
              <c:strCache>
                <c:ptCount val="5"/>
                <c:pt idx="0">
                  <c:v>李辉贵</c:v>
                </c:pt>
                <c:pt idx="1">
                  <c:v>雷喜琴</c:v>
                </c:pt>
                <c:pt idx="2">
                  <c:v>王羽</c:v>
                </c:pt>
                <c:pt idx="3">
                  <c:v>刘洁</c:v>
                </c:pt>
                <c:pt idx="4">
                  <c:v>黄绿兰</c:v>
                </c:pt>
              </c:strCache>
            </c:strRef>
          </c:cat>
          <c:val>
            <c:numRef>
              <c:f>Sheet1!$D$2:$D$6</c:f>
              <c:numCache>
                <c:formatCode>General</c:formatCode>
                <c:ptCount val="5"/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73506816"/>
        <c:axId val="73508352"/>
      </c:barChart>
      <c:catAx>
        <c:axId val="73506816"/>
        <c:scaling>
          <c:orientation val="minMax"/>
        </c:scaling>
        <c:delete val="0"/>
        <c:axPos val="b"/>
        <c:majorTickMark val="out"/>
        <c:minorTickMark val="none"/>
        <c:tickLblPos val="nextTo"/>
        <c:txPr>
          <a:bodyPr rot="-60000000" spcFirstLastPara="0" vertOverflow="ellipsis" vert="horz" wrap="square" anchor="ctr" anchorCtr="1"/>
          <a:lstStyle/>
          <a:p>
            <a:pPr>
              <a:defRPr lang="zh-CN" sz="18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</a:p>
        </c:txPr>
        <c:crossAx val="73508352"/>
        <c:crosses val="autoZero"/>
        <c:auto val="1"/>
        <c:lblAlgn val="ctr"/>
        <c:lblOffset val="100"/>
        <c:noMultiLvlLbl val="0"/>
      </c:catAx>
      <c:valAx>
        <c:axId val="73508352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txPr>
          <a:bodyPr rot="-60000000" spcFirstLastPara="0" vertOverflow="ellipsis" vert="horz" wrap="square" anchor="ctr" anchorCtr="1"/>
          <a:lstStyle/>
          <a:p>
            <a:pPr>
              <a:defRPr lang="zh-CN" sz="18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</a:p>
        </c:txPr>
        <c:crossAx val="73506816"/>
        <c:crosses val="autoZero"/>
        <c:crossBetween val="between"/>
      </c:valAx>
    </c:plotArea>
    <c:plotVisOnly val="1"/>
    <c:dispBlanksAs val="gap"/>
    <c:showDLblsOverMax val="0"/>
  </c:chart>
  <c:txPr>
    <a:bodyPr/>
    <a:lstStyle/>
    <a:p>
      <a:pPr>
        <a:defRPr lang="zh-CN" sz="1800"/>
      </a:pPr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系列 1</c:v>
                </c:pt>
              </c:strCache>
            </c:strRef>
          </c:tx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0" vertOverflow="ellipsis" vert="horz" wrap="square" lIns="38100" tIns="19050" rIns="38100" bIns="19050" anchor="ctr" anchorCtr="1"/>
              <a:lstStyle/>
              <a:p>
                <a:pPr>
                  <a:defRPr lang="zh-CN" sz="18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  <c15:leaderLines/>
              </c:ext>
            </c:extLst>
          </c:dLbls>
          <c:cat>
            <c:strRef>
              <c:f>Sheet1!$A$2:$A$6</c:f>
              <c:strCache>
                <c:ptCount val="5"/>
                <c:pt idx="0">
                  <c:v>李毅</c:v>
                </c:pt>
                <c:pt idx="1">
                  <c:v>郑传军</c:v>
                </c:pt>
                <c:pt idx="2">
                  <c:v>周淑容</c:v>
                </c:pt>
                <c:pt idx="3">
                  <c:v>杨婷婷</c:v>
                </c:pt>
                <c:pt idx="4">
                  <c:v>刘淑慧</c:v>
                </c:pt>
              </c:strCache>
            </c: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63</c:v>
                </c:pt>
                <c:pt idx="1">
                  <c:v>34</c:v>
                </c:pt>
                <c:pt idx="2">
                  <c:v>24</c:v>
                </c:pt>
                <c:pt idx="3">
                  <c:v>23</c:v>
                </c:pt>
                <c:pt idx="4">
                  <c:v>23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列2</c:v>
                </c:pt>
              </c:strCache>
            </c:strRef>
          </c:tx>
          <c:invertIfNegative val="0"/>
          <c:dLbls>
            <c:delete val="1"/>
          </c:dLbls>
          <c:cat>
            <c:strRef>
              <c:f>Sheet1!$A$2:$A$6</c:f>
              <c:strCache>
                <c:ptCount val="5"/>
                <c:pt idx="0">
                  <c:v>李毅</c:v>
                </c:pt>
                <c:pt idx="1">
                  <c:v>郑传军</c:v>
                </c:pt>
                <c:pt idx="2">
                  <c:v>周淑容</c:v>
                </c:pt>
                <c:pt idx="3">
                  <c:v>杨婷婷</c:v>
                </c:pt>
                <c:pt idx="4">
                  <c:v>刘淑慧</c:v>
                </c:pt>
              </c:strCache>
            </c:strRef>
          </c:cat>
          <c:val>
            <c:numRef>
              <c:f>Sheet1!$C$2:$C$6</c:f>
              <c:numCache>
                <c:formatCode>General</c:formatCode>
                <c:ptCount val="5"/>
              </c:numCache>
            </c:numRef>
          </c:val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列1</c:v>
                </c:pt>
              </c:strCache>
            </c:strRef>
          </c:tx>
          <c:invertIfNegative val="0"/>
          <c:dLbls>
            <c:delete val="1"/>
          </c:dLbls>
          <c:cat>
            <c:strRef>
              <c:f>Sheet1!$A$2:$A$6</c:f>
              <c:strCache>
                <c:ptCount val="5"/>
                <c:pt idx="0">
                  <c:v>李毅</c:v>
                </c:pt>
                <c:pt idx="1">
                  <c:v>郑传军</c:v>
                </c:pt>
                <c:pt idx="2">
                  <c:v>周淑容</c:v>
                </c:pt>
                <c:pt idx="3">
                  <c:v>杨婷婷</c:v>
                </c:pt>
                <c:pt idx="4">
                  <c:v>刘淑慧</c:v>
                </c:pt>
              </c:strCache>
            </c:strRef>
          </c:cat>
          <c:val>
            <c:numRef>
              <c:f>Sheet1!$D$2:$D$6</c:f>
              <c:numCache>
                <c:formatCode>General</c:formatCode>
                <c:ptCount val="5"/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73744384"/>
        <c:axId val="73745920"/>
      </c:barChart>
      <c:catAx>
        <c:axId val="73744384"/>
        <c:scaling>
          <c:orientation val="minMax"/>
        </c:scaling>
        <c:delete val="0"/>
        <c:axPos val="b"/>
        <c:majorTickMark val="out"/>
        <c:minorTickMark val="none"/>
        <c:tickLblPos val="nextTo"/>
        <c:txPr>
          <a:bodyPr rot="-60000000" spcFirstLastPara="0" vertOverflow="ellipsis" vert="horz" wrap="square" anchor="ctr" anchorCtr="1"/>
          <a:lstStyle/>
          <a:p>
            <a:pPr>
              <a:defRPr lang="zh-CN" sz="18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</a:p>
        </c:txPr>
        <c:crossAx val="73745920"/>
        <c:crosses val="autoZero"/>
        <c:auto val="1"/>
        <c:lblAlgn val="ctr"/>
        <c:lblOffset val="100"/>
        <c:noMultiLvlLbl val="0"/>
      </c:catAx>
      <c:valAx>
        <c:axId val="73745920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txPr>
          <a:bodyPr rot="-60000000" spcFirstLastPara="0" vertOverflow="ellipsis" vert="horz" wrap="square" anchor="ctr" anchorCtr="1"/>
          <a:lstStyle/>
          <a:p>
            <a:pPr>
              <a:defRPr lang="zh-CN" sz="18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</a:p>
        </c:txPr>
        <c:crossAx val="73744384"/>
        <c:crosses val="autoZero"/>
        <c:crossBetween val="between"/>
      </c:valAx>
    </c:plotArea>
    <c:plotVisOnly val="1"/>
    <c:dispBlanksAs val="gap"/>
    <c:showDLblsOverMax val="0"/>
  </c:chart>
  <c:txPr>
    <a:bodyPr/>
    <a:lstStyle/>
    <a:p>
      <a:pPr>
        <a:defRPr lang="zh-CN" sz="1800"/>
      </a:pPr>
    </a:p>
  </c:txPr>
  <c:externalData r:id="rId1">
    <c:autoUpdate val="0"/>
  </c:externalData>
</c:chartSpac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1EEC07-6B4D-4282-A971-43BFEDC9B320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1A0C36-A1B0-4F52-A8BF-2972D5439D2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1EEC07-6B4D-4282-A971-43BFEDC9B320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1A0C36-A1B0-4F52-A8BF-2972D5439D2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1EEC07-6B4D-4282-A971-43BFEDC9B320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1A0C36-A1B0-4F52-A8BF-2972D5439D2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1EEC07-6B4D-4282-A971-43BFEDC9B320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1A0C36-A1B0-4F52-A8BF-2972D5439D2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1EEC07-6B4D-4282-A971-43BFEDC9B320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1A0C36-A1B0-4F52-A8BF-2972D5439D2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1EEC07-6B4D-4282-A971-43BFEDC9B320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1A0C36-A1B0-4F52-A8BF-2972D5439D2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1EEC07-6B4D-4282-A971-43BFEDC9B320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1A0C36-A1B0-4F52-A8BF-2972D5439D2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1EEC07-6B4D-4282-A971-43BFEDC9B320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1A0C36-A1B0-4F52-A8BF-2972D5439D2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1EEC07-6B4D-4282-A971-43BFEDC9B320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1A0C36-A1B0-4F52-A8BF-2972D5439D2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1EEC07-6B4D-4282-A971-43BFEDC9B320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1A0C36-A1B0-4F52-A8BF-2972D5439D2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1EEC07-6B4D-4282-A971-43BFEDC9B320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1A0C36-A1B0-4F52-A8BF-2972D5439D2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3" Type="http://schemas.openxmlformats.org/officeDocument/2006/relationships/theme" Target="../theme/theme1.xml"/><Relationship Id="rId12" Type="http://schemas.openxmlformats.org/officeDocument/2006/relationships/image" Target="../media/image1.jpeg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C1EEC07-6B4D-4282-A971-43BFEDC9B320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51A0C36-A1B0-4F52-A8BF-2972D5439D23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chart" Target="../charts/char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chart" Target="../charts/char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 descr="timg.jpg"/>
          <p:cNvPicPr>
            <a:picLocks noChangeAspect="1"/>
          </p:cNvPicPr>
          <p:nvPr/>
        </p:nvPicPr>
        <p:blipFill>
          <a:blip r:embed="rId1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1475656" y="3429000"/>
            <a:ext cx="6336704" cy="8299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400" b="1" dirty="0" smtClean="0">
                <a:solidFill>
                  <a:schemeClr val="accent1">
                    <a:lumMod val="50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“国培计划（</a:t>
            </a:r>
            <a:r>
              <a:rPr lang="en-US" altLang="zh-CN" sz="2400" b="1" dirty="0" smtClean="0">
                <a:solidFill>
                  <a:schemeClr val="accent1">
                    <a:lumMod val="50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2017</a:t>
            </a:r>
            <a:r>
              <a:rPr lang="zh-CN" altLang="en-US" sz="2400" b="1" dirty="0" smtClean="0">
                <a:solidFill>
                  <a:schemeClr val="accent1">
                    <a:lumMod val="50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）”</a:t>
            </a:r>
            <a:endParaRPr lang="en-US" altLang="zh-CN" sz="2400" b="1" dirty="0" smtClean="0">
              <a:solidFill>
                <a:schemeClr val="accent1">
                  <a:lumMod val="50000"/>
                </a:schemeClr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pPr algn="ctr"/>
            <a:r>
              <a:rPr lang="zh-CN" altLang="en-US" sz="2400" b="1" dirty="0" smtClean="0">
                <a:solidFill>
                  <a:schemeClr val="accent1">
                    <a:lumMod val="50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教师网络研修与校本研修项目</a:t>
            </a:r>
            <a:endParaRPr lang="zh-CN" altLang="en-US" sz="2400" b="1" dirty="0">
              <a:solidFill>
                <a:schemeClr val="accent1">
                  <a:lumMod val="50000"/>
                </a:schemeClr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2555875" y="4653280"/>
            <a:ext cx="4286885" cy="181483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>
              <a:bevelB w="38100" h="38100" prst="slope"/>
            </a:sp3d>
          </a:bodyPr>
          <a:lstStyle/>
          <a:p>
            <a:pPr algn="ctr"/>
            <a:r>
              <a:rPr lang="zh-CN" altLang="en-US" sz="3200" b="1" dirty="0" smtClean="0">
                <a:solidFill>
                  <a:srgbClr val="0070C0"/>
                </a:solidFill>
                <a:latin typeface="李旭科书法 v1.4" pitchFamily="2" charset="-122"/>
                <a:ea typeface="李旭科书法 v1.4" pitchFamily="2" charset="-122"/>
              </a:rPr>
              <a:t>昌都市小学语文工作坊</a:t>
            </a:r>
            <a:endParaRPr lang="en-US" altLang="zh-CN" sz="3200" b="1" dirty="0" smtClean="0">
              <a:solidFill>
                <a:srgbClr val="0070C0"/>
              </a:solidFill>
              <a:latin typeface="李旭科书法 v1.4" pitchFamily="2" charset="-122"/>
              <a:ea typeface="李旭科书法 v1.4" pitchFamily="2" charset="-122"/>
            </a:endParaRPr>
          </a:p>
          <a:p>
            <a:pPr algn="ctr"/>
            <a:r>
              <a:rPr lang="zh-CN" altLang="en-US" sz="3200" b="1" dirty="0" smtClean="0">
                <a:solidFill>
                  <a:srgbClr val="FF0000"/>
                </a:solidFill>
                <a:latin typeface="李旭科书法 v1.4" pitchFamily="2" charset="-122"/>
                <a:ea typeface="李旭科书法 v1.4" pitchFamily="2" charset="-122"/>
              </a:rPr>
              <a:t>简报</a:t>
            </a:r>
            <a:endParaRPr lang="en-US" altLang="zh-CN" sz="3200" b="1" dirty="0" smtClean="0">
              <a:solidFill>
                <a:srgbClr val="FF0000"/>
              </a:solidFill>
              <a:latin typeface="李旭科书法 v1.4" pitchFamily="2" charset="-122"/>
              <a:ea typeface="李旭科书法 v1.4" pitchFamily="2" charset="-122"/>
            </a:endParaRPr>
          </a:p>
          <a:p>
            <a:pPr algn="ctr"/>
            <a:endParaRPr lang="en-US" altLang="zh-CN" sz="2800" b="1" dirty="0">
              <a:latin typeface="李旭科书法 v1.4" pitchFamily="2" charset="-122"/>
              <a:ea typeface="李旭科书法 v1.4" pitchFamily="2" charset="-122"/>
            </a:endParaRPr>
          </a:p>
          <a:p>
            <a:pPr algn="ctr"/>
            <a:r>
              <a:rPr lang="zh-CN" altLang="en-US" sz="2000" b="1" dirty="0" smtClean="0">
                <a:latin typeface="李旭科书法 v1.4" pitchFamily="2" charset="-122"/>
                <a:ea typeface="李旭科书法 v1.4" pitchFamily="2" charset="-122"/>
              </a:rPr>
              <a:t>制作人：嘎玛巴登</a:t>
            </a:r>
            <a:endParaRPr lang="zh-CN" altLang="en-US" sz="2000" b="1" dirty="0">
              <a:latin typeface="李旭科书法 v1.4" pitchFamily="2" charset="-122"/>
              <a:ea typeface="李旭科书法 v1.4" pitchFamily="2" charset="-122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 smtClean="0">
                <a:latin typeface="方正流行体繁体" pitchFamily="65" charset="-122"/>
                <a:ea typeface="方正流行体繁体" pitchFamily="65" charset="-122"/>
              </a:rPr>
              <a:t>学时达人</a:t>
            </a:r>
            <a:endParaRPr lang="zh-CN" altLang="en-US" dirty="0">
              <a:latin typeface="方正流行体繁体" pitchFamily="65" charset="-122"/>
              <a:ea typeface="方正流行体繁体" pitchFamily="65" charset="-122"/>
            </a:endParaRPr>
          </a:p>
        </p:txBody>
      </p:sp>
      <p:graphicFrame>
        <p:nvGraphicFramePr>
          <p:cNvPr id="7" name="内容占位符 6"/>
          <p:cNvGraphicFramePr>
            <a:graphicFrameLocks noGrp="1"/>
          </p:cNvGraphicFramePr>
          <p:nvPr>
            <p:ph idx="1"/>
          </p:nvPr>
        </p:nvGraphicFramePr>
        <p:xfrm>
          <a:off x="1320974" y="1567076"/>
          <a:ext cx="7211144" cy="399330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"/>
          </a:graphicData>
        </a:graphic>
      </p:graphicFrame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 smtClean="0">
                <a:latin typeface="方正流行体繁体" pitchFamily="65" charset="-122"/>
                <a:ea typeface="方正流行体繁体" pitchFamily="65" charset="-122"/>
              </a:rPr>
              <a:t>发帖达人</a:t>
            </a:r>
            <a:endParaRPr lang="zh-CN" altLang="en-US" dirty="0">
              <a:latin typeface="方正流行体繁体" pitchFamily="65" charset="-122"/>
              <a:ea typeface="方正流行体繁体" pitchFamily="65" charset="-122"/>
            </a:endParaRPr>
          </a:p>
        </p:txBody>
      </p:sp>
      <p:graphicFrame>
        <p:nvGraphicFramePr>
          <p:cNvPr id="4" name="内容占位符 3"/>
          <p:cNvGraphicFramePr>
            <a:graphicFrameLocks noGrp="1"/>
          </p:cNvGraphicFramePr>
          <p:nvPr>
            <p:ph idx="1"/>
          </p:nvPr>
        </p:nvGraphicFramePr>
        <p:xfrm>
          <a:off x="1115616" y="1700808"/>
          <a:ext cx="7139136" cy="413732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"/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b="1" dirty="0" smtClean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重要提醒</a:t>
            </a:r>
            <a:endParaRPr lang="zh-CN" altLang="en-US" b="1" dirty="0">
              <a:solidFill>
                <a:srgbClr val="FF0000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gradFill>
            <a:gsLst>
              <a:gs pos="0">
                <a:srgbClr val="E6DCAC"/>
              </a:gs>
              <a:gs pos="12000">
                <a:srgbClr val="E6D78A"/>
              </a:gs>
              <a:gs pos="30000">
                <a:srgbClr val="C7AC4C"/>
              </a:gs>
              <a:gs pos="45000">
                <a:srgbClr val="E6D78A"/>
              </a:gs>
              <a:gs pos="77000">
                <a:srgbClr val="C7AC4C"/>
              </a:gs>
              <a:gs pos="100000">
                <a:srgbClr val="E6DCAC"/>
              </a:gs>
            </a:gsLst>
            <a:lin ang="5400000" scaled="0"/>
          </a:gradFill>
        </p:spPr>
        <p:txBody>
          <a:bodyPr>
            <a:normAutofit lnSpcReduction="10000"/>
          </a:bodyPr>
          <a:lstStyle/>
          <a:p>
            <a:pPr marL="0" indent="0">
              <a:buNone/>
            </a:pPr>
            <a:endParaRPr lang="en-US" altLang="zh-CN" b="1" dirty="0" smtClean="0">
              <a:latin typeface="书体坊安景臣钢笔行书" pitchFamily="2" charset="-122"/>
              <a:ea typeface="书体坊安景臣钢笔行书" pitchFamily="2" charset="-122"/>
            </a:endParaRPr>
          </a:p>
          <a:p>
            <a:r>
              <a:rPr lang="zh-CN" altLang="en-US" b="1" dirty="0" smtClean="0">
                <a:latin typeface="书体坊安景臣钢笔行书" pitchFamily="2" charset="-122"/>
                <a:ea typeface="书体坊安景臣钢笔行书" pitchFamily="2" charset="-122"/>
              </a:rPr>
              <a:t>之前有学员的作业没有按作业要求完成。作业二需提交</a:t>
            </a:r>
            <a:r>
              <a:rPr lang="en-US" altLang="zh-CN" b="1" dirty="0" smtClean="0">
                <a:latin typeface="书体坊安景臣钢笔行书" pitchFamily="2" charset="-122"/>
                <a:ea typeface="书体坊安景臣钢笔行书" pitchFamily="2" charset="-122"/>
              </a:rPr>
              <a:t>PPT</a:t>
            </a:r>
            <a:r>
              <a:rPr lang="zh-CN" altLang="en-US" b="1" dirty="0" smtClean="0">
                <a:latin typeface="书体坊安景臣钢笔行书" pitchFamily="2" charset="-122"/>
                <a:ea typeface="书体坊安景臣钢笔行书" pitchFamily="2" charset="-122"/>
              </a:rPr>
              <a:t>，作业三需上传资源包，请注意。而且作业还需要互评的。</a:t>
            </a:r>
            <a:endParaRPr lang="en-US" altLang="zh-CN" b="1" dirty="0" smtClean="0">
              <a:latin typeface="书体坊安景臣钢笔行书" pitchFamily="2" charset="-122"/>
              <a:ea typeface="书体坊安景臣钢笔行书" pitchFamily="2" charset="-122"/>
            </a:endParaRPr>
          </a:p>
          <a:p>
            <a:r>
              <a:rPr lang="zh-CN" altLang="en-US" b="1" dirty="0" smtClean="0">
                <a:latin typeface="书体坊安景臣钢笔行书" pitchFamily="2" charset="-122"/>
                <a:ea typeface="书体坊安景臣钢笔行书" pitchFamily="2" charset="-122"/>
              </a:rPr>
              <a:t>要积极参加</a:t>
            </a:r>
            <a:r>
              <a:rPr lang="en-US" altLang="zh-CN" b="1" dirty="0" smtClean="0">
                <a:latin typeface="书体坊安景臣钢笔行书" pitchFamily="2" charset="-122"/>
                <a:ea typeface="书体坊安景臣钢笔行书" pitchFamily="2" charset="-122"/>
              </a:rPr>
              <a:t>BBS</a:t>
            </a:r>
            <a:r>
              <a:rPr lang="zh-CN" altLang="en-US" b="1" dirty="0" smtClean="0">
                <a:latin typeface="书体坊安景臣钢笔行书" pitchFamily="2" charset="-122"/>
                <a:ea typeface="书体坊安景臣钢笔行书" pitchFamily="2" charset="-122"/>
              </a:rPr>
              <a:t>讨论发帖和回帖，这也将记入成绩。</a:t>
            </a:r>
            <a:endParaRPr lang="en-US" altLang="zh-CN" b="1" dirty="0" smtClean="0">
              <a:latin typeface="书体坊安景臣钢笔行书" pitchFamily="2" charset="-122"/>
              <a:ea typeface="书体坊安景臣钢笔行书" pitchFamily="2" charset="-122"/>
            </a:endParaRPr>
          </a:p>
          <a:p>
            <a:endParaRPr lang="zh-CN" altLang="en-US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135</Words>
  <Application>WPS 演示</Application>
  <PresentationFormat>全屏显示(4:3)</PresentationFormat>
  <Paragraphs>18</Paragraphs>
  <Slides>4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12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4</vt:i4>
      </vt:variant>
    </vt:vector>
  </HeadingPairs>
  <TitlesOfParts>
    <vt:vector size="17" baseType="lpstr">
      <vt:lpstr>Arial</vt:lpstr>
      <vt:lpstr>宋体</vt:lpstr>
      <vt:lpstr>Wingdings</vt:lpstr>
      <vt:lpstr>黑体</vt:lpstr>
      <vt:lpstr>李旭科书法 v1.4</vt:lpstr>
      <vt:lpstr>叶根友毛笔行书2.0版</vt:lpstr>
      <vt:lpstr>书体坊安景臣钢笔行书</vt:lpstr>
      <vt:lpstr>方正流行体繁体</vt:lpstr>
      <vt:lpstr>李旭科书法</vt:lpstr>
      <vt:lpstr>微软雅黑</vt:lpstr>
      <vt:lpstr>Arial Unicode MS</vt:lpstr>
      <vt:lpstr>Calibri</vt:lpstr>
      <vt:lpstr>Office 主题</vt:lpstr>
      <vt:lpstr>PowerPoint 演示文稿</vt:lpstr>
      <vt:lpstr>学时达人</vt:lpstr>
      <vt:lpstr>发帖达人</vt:lpstr>
      <vt:lpstr>重要提醒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幻灯片 1</dc:title>
  <dc:creator>Administrator</dc:creator>
  <cp:lastModifiedBy>吴松</cp:lastModifiedBy>
  <cp:revision>16</cp:revision>
  <dcterms:created xsi:type="dcterms:W3CDTF">2017-10-11T11:57:00Z</dcterms:created>
  <dcterms:modified xsi:type="dcterms:W3CDTF">2017-11-08T11:06:41Z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2052-10.1.0.6930</vt:lpwstr>
  </property>
</Properties>
</file>