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2" r:id="rId8"/>
    <p:sldId id="273" r:id="rId9"/>
    <p:sldId id="276" r:id="rId10"/>
    <p:sldId id="261" r:id="rId11"/>
    <p:sldId id="263" r:id="rId12"/>
    <p:sldId id="274" r:id="rId13"/>
    <p:sldId id="277" r:id="rId14"/>
    <p:sldId id="264" r:id="rId15"/>
    <p:sldId id="278" r:id="rId16"/>
    <p:sldId id="267" r:id="rId17"/>
    <p:sldId id="268" r:id="rId18"/>
    <p:sldId id="269" r:id="rId19"/>
    <p:sldId id="270" r:id="rId20"/>
    <p:sldId id="272" r:id="rId21"/>
    <p:sldId id="271" r:id="rId22"/>
  </p:sldIdLst>
  <p:sldSz cx="9144000" cy="6858000" type="screen4x3"/>
  <p:notesSz cx="6858000" cy="9144000"/>
  <p:defaultTextStyle>
    <a:defPPr>
      <a:defRPr lang="en-US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008000"/>
    <a:srgbClr val="66FF66"/>
    <a:srgbClr val="00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 showMasterSp="0">
  <p:cSld name="标题幻灯片">
    <p:bg>
      <p:bgPr>
        <a:solidFill>
          <a:schemeClr val="bg1">
            <a:alpha val="100000"/>
          </a:schemeClr>
        </a:solidFill>
        <a:effectLst>
          <a:outerShdw dist="107763" dir="2699999" algn="ctr" rotWithShape="0">
            <a:srgbClr val="020000"/>
          </a:outerShdw>
        </a:effectLst>
      </p:bgPr>
    </p:bg>
    <p:spTree>
      <p:nvGrpSpPr>
        <p:cNvPr id="1" name=""/>
        <p:cNvGrpSpPr/>
        <p:nvPr/>
      </p:nvGrpSpPr>
      <p:grpSpPr/>
      <p:grpSp>
        <p:nvGrpSpPr>
          <p:cNvPr id="2050" name="组合 2049"/>
          <p:cNvGrpSpPr/>
          <p:nvPr/>
        </p:nvGrpSpPr>
        <p:grpSpPr>
          <a:xfrm>
            <a:off x="0" y="2438400"/>
            <a:ext cx="9144000" cy="1063625"/>
            <a:chOff x="0" y="0"/>
            <a:chExt cx="5762" cy="670"/>
          </a:xfrm>
        </p:grpSpPr>
        <p:grpSp>
          <p:nvGrpSpPr>
            <p:cNvPr id="2051" name="组合 2050"/>
            <p:cNvGrpSpPr/>
            <p:nvPr/>
          </p:nvGrpSpPr>
          <p:grpSpPr>
            <a:xfrm flipH="1">
              <a:off x="0" y="26"/>
              <a:ext cx="5762" cy="638"/>
              <a:chOff x="0" y="0"/>
              <a:chExt cx="5762" cy="638"/>
            </a:xfrm>
          </p:grpSpPr>
          <p:sp>
            <p:nvSpPr>
              <p:cNvPr id="2052" name="任意多边形 2051"/>
              <p:cNvSpPr/>
              <p:nvPr/>
            </p:nvSpPr>
            <p:spPr>
              <a:xfrm rot="16200000">
                <a:off x="2560" y="-2554"/>
                <a:ext cx="624" cy="5745"/>
              </a:xfrm>
              <a:custGeom>
                <a:avLst/>
                <a:gdLst/>
                <a:ahLst/>
                <a:cxnLst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53" name="任意多边形 2052"/>
              <p:cNvSpPr/>
              <p:nvPr/>
            </p:nvSpPr>
            <p:spPr>
              <a:xfrm rot="16200000">
                <a:off x="1321" y="104"/>
                <a:ext cx="624" cy="421"/>
              </a:xfrm>
              <a:custGeom>
                <a:avLst/>
                <a:gdLst/>
                <a:ahLst/>
                <a:cxnLst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54" name="任意多边形 2053"/>
              <p:cNvSpPr/>
              <p:nvPr/>
            </p:nvSpPr>
            <p:spPr>
              <a:xfrm rot="16200000">
                <a:off x="984" y="107"/>
                <a:ext cx="624" cy="422"/>
              </a:xfrm>
              <a:custGeom>
                <a:avLst/>
                <a:gdLst/>
                <a:ahLst/>
                <a:cxnLst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55" name="任意多边形 2054"/>
              <p:cNvSpPr/>
              <p:nvPr/>
            </p:nvSpPr>
            <p:spPr>
              <a:xfrm rot="16200000">
                <a:off x="-55" y="187"/>
                <a:ext cx="624" cy="255"/>
              </a:xfrm>
              <a:custGeom>
                <a:avLst/>
                <a:gdLst/>
                <a:ahLst/>
                <a:cxnLst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56" name="任意多边形 2055"/>
              <p:cNvSpPr/>
              <p:nvPr/>
            </p:nvSpPr>
            <p:spPr>
              <a:xfrm rot="16200000">
                <a:off x="666" y="171"/>
                <a:ext cx="624" cy="294"/>
              </a:xfrm>
              <a:custGeom>
                <a:avLst/>
                <a:gdLst/>
                <a:ahLst/>
                <a:cxnLst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57" name="任意多边形 2056"/>
              <p:cNvSpPr/>
              <p:nvPr/>
            </p:nvSpPr>
            <p:spPr>
              <a:xfrm rot="16200000">
                <a:off x="444" y="137"/>
                <a:ext cx="624" cy="362"/>
              </a:xfrm>
              <a:custGeom>
                <a:avLst/>
                <a:gdLst/>
                <a:ahLst/>
                <a:cxnLst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58" name="任意多边形 2057"/>
              <p:cNvSpPr/>
              <p:nvPr/>
            </p:nvSpPr>
            <p:spPr>
              <a:xfrm rot="16200000">
                <a:off x="154" y="161"/>
                <a:ext cx="632" cy="315"/>
              </a:xfrm>
              <a:custGeom>
                <a:avLst/>
                <a:gdLst/>
                <a:ahLst/>
                <a:cxnLst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59" name="任意多边形 2058"/>
              <p:cNvSpPr/>
              <p:nvPr/>
            </p:nvSpPr>
            <p:spPr>
              <a:xfrm rot="16200000">
                <a:off x="3209" y="99"/>
                <a:ext cx="624" cy="421"/>
              </a:xfrm>
              <a:custGeom>
                <a:avLst/>
                <a:gdLst/>
                <a:ahLst/>
                <a:cxnLst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60" name="任意多边形 2059"/>
              <p:cNvSpPr/>
              <p:nvPr/>
            </p:nvSpPr>
            <p:spPr>
              <a:xfrm rot="16200000">
                <a:off x="2872" y="102"/>
                <a:ext cx="624" cy="422"/>
              </a:xfrm>
              <a:custGeom>
                <a:avLst/>
                <a:gdLst/>
                <a:ahLst/>
                <a:cxnLst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61" name="任意多边形 2060"/>
              <p:cNvSpPr/>
              <p:nvPr/>
            </p:nvSpPr>
            <p:spPr>
              <a:xfrm rot="16200000">
                <a:off x="1828" y="182"/>
                <a:ext cx="624" cy="255"/>
              </a:xfrm>
              <a:custGeom>
                <a:avLst/>
                <a:gdLst/>
                <a:ahLst/>
                <a:cxnLst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62" name="任意多边形 2061"/>
              <p:cNvSpPr/>
              <p:nvPr/>
            </p:nvSpPr>
            <p:spPr>
              <a:xfrm rot="16200000">
                <a:off x="2553" y="166"/>
                <a:ext cx="624" cy="294"/>
              </a:xfrm>
              <a:custGeom>
                <a:avLst/>
                <a:gdLst/>
                <a:ahLst/>
                <a:cxnLst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63" name="任意多边形 2062"/>
              <p:cNvSpPr/>
              <p:nvPr/>
            </p:nvSpPr>
            <p:spPr>
              <a:xfrm rot="16200000">
                <a:off x="2328" y="129"/>
                <a:ext cx="624" cy="361"/>
              </a:xfrm>
              <a:custGeom>
                <a:avLst/>
                <a:gdLst/>
                <a:ahLst/>
                <a:cxnLst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64" name="任意多边形 2063"/>
              <p:cNvSpPr/>
              <p:nvPr/>
            </p:nvSpPr>
            <p:spPr>
              <a:xfrm rot="16200000">
                <a:off x="2045" y="159"/>
                <a:ext cx="632" cy="316"/>
              </a:xfrm>
              <a:custGeom>
                <a:avLst/>
                <a:gdLst/>
                <a:ahLst/>
                <a:cxnLst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65" name="任意多边形 2064"/>
              <p:cNvSpPr/>
              <p:nvPr/>
            </p:nvSpPr>
            <p:spPr>
              <a:xfrm rot="16200000">
                <a:off x="4075" y="104"/>
                <a:ext cx="624" cy="421"/>
              </a:xfrm>
              <a:custGeom>
                <a:avLst/>
                <a:gdLst/>
                <a:ahLst/>
                <a:cxnLst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66" name="任意多边形 2065"/>
              <p:cNvSpPr/>
              <p:nvPr/>
            </p:nvSpPr>
            <p:spPr>
              <a:xfrm rot="16200000">
                <a:off x="3738" y="107"/>
                <a:ext cx="624" cy="422"/>
              </a:xfrm>
              <a:custGeom>
                <a:avLst/>
                <a:gdLst/>
                <a:ahLst/>
                <a:cxnLst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67" name="任意多边形 2066"/>
              <p:cNvSpPr/>
              <p:nvPr/>
            </p:nvSpPr>
            <p:spPr>
              <a:xfrm rot="16200000">
                <a:off x="4582" y="182"/>
                <a:ext cx="624" cy="255"/>
              </a:xfrm>
              <a:custGeom>
                <a:avLst/>
                <a:gdLst/>
                <a:ahLst/>
                <a:cxnLst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68" name="任意多边形 2067"/>
              <p:cNvSpPr/>
              <p:nvPr/>
            </p:nvSpPr>
            <p:spPr>
              <a:xfrm>
                <a:off x="5471" y="0"/>
                <a:ext cx="291" cy="625"/>
              </a:xfrm>
              <a:custGeom>
                <a:avLst/>
                <a:gdLst/>
                <a:ahLst/>
                <a:cxnLst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69" name="任意多边形 2068"/>
              <p:cNvSpPr/>
              <p:nvPr/>
            </p:nvSpPr>
            <p:spPr>
              <a:xfrm rot="16200000">
                <a:off x="5082" y="129"/>
                <a:ext cx="624" cy="361"/>
              </a:xfrm>
              <a:custGeom>
                <a:avLst/>
                <a:gdLst/>
                <a:ahLst/>
                <a:cxnLst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70" name="任意多边形 2069"/>
              <p:cNvSpPr/>
              <p:nvPr/>
            </p:nvSpPr>
            <p:spPr>
              <a:xfrm rot="16200000">
                <a:off x="4799" y="159"/>
                <a:ext cx="632" cy="316"/>
              </a:xfrm>
              <a:custGeom>
                <a:avLst/>
                <a:gdLst/>
                <a:ahLst/>
                <a:cxnLst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2071" name="任意多边形 2070"/>
            <p:cNvSpPr/>
            <p:nvPr/>
          </p:nvSpPr>
          <p:spPr>
            <a:xfrm flipH="1">
              <a:off x="0" y="0"/>
              <a:ext cx="5762" cy="412"/>
            </a:xfrm>
            <a:custGeom>
              <a:avLst/>
              <a:gdLst/>
              <a:ahLst/>
              <a:cxnLst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767676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72" name="任意多边形 2071"/>
            <p:cNvSpPr/>
            <p:nvPr/>
          </p:nvSpPr>
          <p:spPr>
            <a:xfrm flipH="1">
              <a:off x="0" y="481"/>
              <a:ext cx="5761" cy="189"/>
            </a:xfrm>
            <a:custGeom>
              <a:avLst/>
              <a:gdLst/>
              <a:ahLst/>
              <a:cxnLst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gradFill rotWithShape="0">
              <a:gsLst>
                <a:gs pos="0">
                  <a:srgbClr val="767676">
                    <a:alpha val="100000"/>
                  </a:srgb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073" name="标题 2072"/>
          <p:cNvSpPr>
            <a:spLocks noGrp="1"/>
          </p:cNvSpPr>
          <p:nvPr>
            <p:ph type="ctrTitle"/>
          </p:nvPr>
        </p:nvSpPr>
        <p:spPr>
          <a:xfrm>
            <a:off x="1173163" y="198438"/>
            <a:ext cx="7772400" cy="2286000"/>
          </a:xfrm>
          <a:prstGeom prst="rect">
            <a:avLst/>
          </a:prstGeom>
          <a:noFill/>
          <a:ln w="9525">
            <a:noFill/>
          </a:ln>
        </p:spPr>
        <p:txBody>
          <a:bodyPr anchor="b">
            <a:spAutoFit/>
          </a:bodyPr>
          <a:lstStyle>
            <a:lvl1pPr lvl="0">
              <a:defRPr sz="7200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74" name="副标题 2073"/>
          <p:cNvSpPr>
            <a:spLocks noGrp="1"/>
          </p:cNvSpPr>
          <p:nvPr>
            <p:ph type="subTitle" idx="1"/>
          </p:nvPr>
        </p:nvSpPr>
        <p:spPr>
          <a:xfrm>
            <a:off x="1166813" y="3886200"/>
            <a:ext cx="6400800" cy="1752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>
              <a:buNone/>
              <a:defRPr sz="4000"/>
            </a:lvl1pPr>
            <a:lvl2pPr marL="457200" lvl="1" indent="0" algn="ctr">
              <a:buNone/>
              <a:defRPr sz="4000"/>
            </a:lvl2pPr>
            <a:lvl3pPr marL="914400" lvl="2" indent="0" algn="ctr">
              <a:buNone/>
              <a:defRPr sz="4000"/>
            </a:lvl3pPr>
            <a:lvl4pPr marL="1371600" lvl="3" indent="0" algn="ctr">
              <a:buNone/>
              <a:defRPr sz="4000"/>
            </a:lvl4pPr>
            <a:lvl5pPr marL="1828800" lvl="4" indent="0" algn="ctr">
              <a:buNone/>
              <a:defRPr sz="4000"/>
            </a:lvl5pPr>
          </a:lstStyle>
          <a:p>
            <a:pPr lvl="0"/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2075" name="日期占位符 2074"/>
          <p:cNvSpPr>
            <a:spLocks noGrp="1"/>
          </p:cNvSpPr>
          <p:nvPr>
            <p:ph type="dt" sz="half" idx="2"/>
          </p:nvPr>
        </p:nvSpPr>
        <p:spPr>
          <a:xfrm>
            <a:off x="1166813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2076" name="页脚占位符 2075"/>
          <p:cNvSpPr>
            <a:spLocks noGrp="1"/>
          </p:cNvSpPr>
          <p:nvPr>
            <p:ph type="ftr" sz="quarter" idx="3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ctr">
              <a:defRPr sz="14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2077" name="灯片编号占位符 2076"/>
          <p:cNvSpPr>
            <a:spLocks noGrp="1"/>
          </p:cNvSpPr>
          <p:nvPr>
            <p:ph type="sldNum" sz="quarter" idx="4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4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spcBef>
                <a:spcPct val="50000"/>
              </a:spcBef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73163" y="1981200"/>
            <a:ext cx="3808476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37087" y="1981200"/>
            <a:ext cx="3808476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02463" y="457200"/>
            <a:ext cx="1943100" cy="56388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73163" y="457200"/>
            <a:ext cx="5716657" cy="56388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>
          <a:outerShdw dist="107763" dir="2699999" algn="ctr" rotWithShape="0">
            <a:srgbClr val="020000"/>
          </a:outerShdw>
        </a:effectLst>
      </p:bgPr>
    </p:bg>
    <p:spTree>
      <p:nvGrpSpPr>
        <p:cNvPr id="1" name=""/>
        <p:cNvGrpSpPr/>
        <p:nvPr/>
      </p:nvGrpSpPr>
      <p:grpSpPr/>
      <p:grpSp>
        <p:nvGrpSpPr>
          <p:cNvPr id="1026" name="组合 1025"/>
          <p:cNvGrpSpPr/>
          <p:nvPr/>
        </p:nvGrpSpPr>
        <p:grpSpPr>
          <a:xfrm>
            <a:off x="0" y="0"/>
            <a:ext cx="1063625" cy="6853238"/>
            <a:chOff x="0" y="0"/>
            <a:chExt cx="670" cy="4320"/>
          </a:xfrm>
        </p:grpSpPr>
        <p:grpSp>
          <p:nvGrpSpPr>
            <p:cNvPr id="1027" name="组合 1026"/>
            <p:cNvGrpSpPr/>
            <p:nvPr/>
          </p:nvGrpSpPr>
          <p:grpSpPr>
            <a:xfrm rot="-5400000" flipH="1">
              <a:off x="-1815" y="1841"/>
              <a:ext cx="4320" cy="638"/>
              <a:chOff x="0" y="0"/>
              <a:chExt cx="5762" cy="638"/>
            </a:xfrm>
          </p:grpSpPr>
          <p:sp>
            <p:nvSpPr>
              <p:cNvPr id="1028" name="任意多边形 1027"/>
              <p:cNvSpPr/>
              <p:nvPr/>
            </p:nvSpPr>
            <p:spPr>
              <a:xfrm rot="16200000">
                <a:off x="2560" y="-2554"/>
                <a:ext cx="624" cy="5745"/>
              </a:xfrm>
              <a:custGeom>
                <a:avLst/>
                <a:gdLst/>
                <a:ahLst/>
                <a:cxnLst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29" name="任意多边形 1028"/>
              <p:cNvSpPr/>
              <p:nvPr/>
            </p:nvSpPr>
            <p:spPr>
              <a:xfrm rot="16200000">
                <a:off x="1321" y="104"/>
                <a:ext cx="624" cy="421"/>
              </a:xfrm>
              <a:custGeom>
                <a:avLst/>
                <a:gdLst/>
                <a:ahLst/>
                <a:cxnLst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30" name="任意多边形 1029"/>
              <p:cNvSpPr/>
              <p:nvPr/>
            </p:nvSpPr>
            <p:spPr>
              <a:xfrm rot="16200000">
                <a:off x="984" y="107"/>
                <a:ext cx="624" cy="422"/>
              </a:xfrm>
              <a:custGeom>
                <a:avLst/>
                <a:gdLst/>
                <a:ahLst/>
                <a:cxnLst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31" name="任意多边形 1030"/>
              <p:cNvSpPr/>
              <p:nvPr/>
            </p:nvSpPr>
            <p:spPr>
              <a:xfrm rot="16200000">
                <a:off x="-55" y="187"/>
                <a:ext cx="624" cy="255"/>
              </a:xfrm>
              <a:custGeom>
                <a:avLst/>
                <a:gdLst/>
                <a:ahLst/>
                <a:cxnLst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32" name="任意多边形 1031"/>
              <p:cNvSpPr/>
              <p:nvPr/>
            </p:nvSpPr>
            <p:spPr>
              <a:xfrm rot="16200000">
                <a:off x="666" y="171"/>
                <a:ext cx="624" cy="294"/>
              </a:xfrm>
              <a:custGeom>
                <a:avLst/>
                <a:gdLst/>
                <a:ahLst/>
                <a:cxnLst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33" name="任意多边形 1032"/>
              <p:cNvSpPr/>
              <p:nvPr/>
            </p:nvSpPr>
            <p:spPr>
              <a:xfrm rot="16200000">
                <a:off x="444" y="137"/>
                <a:ext cx="624" cy="362"/>
              </a:xfrm>
              <a:custGeom>
                <a:avLst/>
                <a:gdLst/>
                <a:ahLst/>
                <a:cxnLst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34" name="任意多边形 1033"/>
              <p:cNvSpPr/>
              <p:nvPr/>
            </p:nvSpPr>
            <p:spPr>
              <a:xfrm rot="16200000">
                <a:off x="154" y="161"/>
                <a:ext cx="632" cy="315"/>
              </a:xfrm>
              <a:custGeom>
                <a:avLst/>
                <a:gdLst/>
                <a:ahLst/>
                <a:cxnLst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35" name="任意多边形 1034"/>
              <p:cNvSpPr/>
              <p:nvPr/>
            </p:nvSpPr>
            <p:spPr>
              <a:xfrm rot="16200000">
                <a:off x="3209" y="99"/>
                <a:ext cx="624" cy="421"/>
              </a:xfrm>
              <a:custGeom>
                <a:avLst/>
                <a:gdLst/>
                <a:ahLst/>
                <a:cxnLst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36" name="任意多边形 1035"/>
              <p:cNvSpPr/>
              <p:nvPr/>
            </p:nvSpPr>
            <p:spPr>
              <a:xfrm rot="16200000">
                <a:off x="2872" y="102"/>
                <a:ext cx="624" cy="422"/>
              </a:xfrm>
              <a:custGeom>
                <a:avLst/>
                <a:gdLst/>
                <a:ahLst/>
                <a:cxnLst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37" name="任意多边形 1036"/>
              <p:cNvSpPr/>
              <p:nvPr/>
            </p:nvSpPr>
            <p:spPr>
              <a:xfrm rot="16200000">
                <a:off x="1828" y="182"/>
                <a:ext cx="624" cy="255"/>
              </a:xfrm>
              <a:custGeom>
                <a:avLst/>
                <a:gdLst/>
                <a:ahLst/>
                <a:cxnLst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38" name="任意多边形 1037"/>
              <p:cNvSpPr/>
              <p:nvPr/>
            </p:nvSpPr>
            <p:spPr>
              <a:xfrm rot="16200000">
                <a:off x="2553" y="166"/>
                <a:ext cx="624" cy="294"/>
              </a:xfrm>
              <a:custGeom>
                <a:avLst/>
                <a:gdLst/>
                <a:ahLst/>
                <a:cxnLst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39" name="任意多边形 1038"/>
              <p:cNvSpPr/>
              <p:nvPr/>
            </p:nvSpPr>
            <p:spPr>
              <a:xfrm rot="16200000">
                <a:off x="2328" y="129"/>
                <a:ext cx="624" cy="361"/>
              </a:xfrm>
              <a:custGeom>
                <a:avLst/>
                <a:gdLst/>
                <a:ahLst/>
                <a:cxnLst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40" name="任意多边形 1039"/>
              <p:cNvSpPr/>
              <p:nvPr/>
            </p:nvSpPr>
            <p:spPr>
              <a:xfrm rot="16200000">
                <a:off x="2045" y="159"/>
                <a:ext cx="632" cy="316"/>
              </a:xfrm>
              <a:custGeom>
                <a:avLst/>
                <a:gdLst/>
                <a:ahLst/>
                <a:cxnLst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41" name="任意多边形 1040"/>
              <p:cNvSpPr/>
              <p:nvPr/>
            </p:nvSpPr>
            <p:spPr>
              <a:xfrm rot="16200000">
                <a:off x="4075" y="104"/>
                <a:ext cx="624" cy="421"/>
              </a:xfrm>
              <a:custGeom>
                <a:avLst/>
                <a:gdLst/>
                <a:ahLst/>
                <a:cxnLst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42" name="任意多边形 1041"/>
              <p:cNvSpPr/>
              <p:nvPr/>
            </p:nvSpPr>
            <p:spPr>
              <a:xfrm rot="16200000">
                <a:off x="3738" y="107"/>
                <a:ext cx="624" cy="422"/>
              </a:xfrm>
              <a:custGeom>
                <a:avLst/>
                <a:gdLst/>
                <a:ahLst/>
                <a:cxnLst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43" name="任意多边形 1042"/>
              <p:cNvSpPr/>
              <p:nvPr/>
            </p:nvSpPr>
            <p:spPr>
              <a:xfrm rot="16200000">
                <a:off x="4582" y="182"/>
                <a:ext cx="624" cy="255"/>
              </a:xfrm>
              <a:custGeom>
                <a:avLst/>
                <a:gdLst/>
                <a:ahLst/>
                <a:cxnLst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44" name="任意多边形 1043"/>
              <p:cNvSpPr/>
              <p:nvPr/>
            </p:nvSpPr>
            <p:spPr>
              <a:xfrm>
                <a:off x="5471" y="0"/>
                <a:ext cx="291" cy="625"/>
              </a:xfrm>
              <a:custGeom>
                <a:avLst/>
                <a:gdLst/>
                <a:ahLst/>
                <a:cxnLst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45" name="任意多边形 1044"/>
              <p:cNvSpPr/>
              <p:nvPr/>
            </p:nvSpPr>
            <p:spPr>
              <a:xfrm rot="16200000">
                <a:off x="5082" y="129"/>
                <a:ext cx="624" cy="361"/>
              </a:xfrm>
              <a:custGeom>
                <a:avLst/>
                <a:gdLst/>
                <a:ahLst/>
                <a:cxnLst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46" name="任意多边形 1045"/>
              <p:cNvSpPr/>
              <p:nvPr/>
            </p:nvSpPr>
            <p:spPr>
              <a:xfrm rot="16200000">
                <a:off x="4799" y="159"/>
                <a:ext cx="632" cy="316"/>
              </a:xfrm>
              <a:custGeom>
                <a:avLst/>
                <a:gdLst/>
                <a:ahLst/>
                <a:cxnLst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047" name="任意多边形 1046"/>
            <p:cNvSpPr/>
            <p:nvPr/>
          </p:nvSpPr>
          <p:spPr>
            <a:xfrm rot="-5400000" flipH="1">
              <a:off x="-1954" y="1954"/>
              <a:ext cx="4320" cy="412"/>
            </a:xfrm>
            <a:custGeom>
              <a:avLst/>
              <a:gdLst/>
              <a:ahLst/>
              <a:cxnLst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767676">
                    <a:alpha val="100000"/>
                  </a:srgb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48" name="任意多边形 1047"/>
            <p:cNvSpPr/>
            <p:nvPr/>
          </p:nvSpPr>
          <p:spPr>
            <a:xfrm rot="-5400000" flipH="1">
              <a:off x="-1587" y="2065"/>
              <a:ext cx="4319" cy="189"/>
            </a:xfrm>
            <a:custGeom>
              <a:avLst/>
              <a:gdLst/>
              <a:ahLst/>
              <a:cxnLst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gradFill rotWithShape="0">
              <a:gsLst>
                <a:gs pos="0">
                  <a:srgbClr val="767676">
                    <a:alpha val="100000"/>
                  </a:srgbClr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049" name="标题 1048"/>
          <p:cNvSpPr>
            <a:spLocks noGrp="1"/>
          </p:cNvSpPr>
          <p:nvPr>
            <p:ph type="title"/>
          </p:nvPr>
        </p:nvSpPr>
        <p:spPr>
          <a:xfrm>
            <a:off x="1173163" y="4572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50" name="文本占位符 1049"/>
          <p:cNvSpPr>
            <a:spLocks noGrp="1"/>
          </p:cNvSpPr>
          <p:nvPr>
            <p:ph type="body" idx="1"/>
          </p:nvPr>
        </p:nvSpPr>
        <p:spPr>
          <a:xfrm>
            <a:off x="1173163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51" name="日期占位符 1050"/>
          <p:cNvSpPr>
            <a:spLocks noGrp="1"/>
          </p:cNvSpPr>
          <p:nvPr>
            <p:ph type="dt" sz="half" idx="2"/>
          </p:nvPr>
        </p:nvSpPr>
        <p:spPr>
          <a:xfrm>
            <a:off x="1173163" y="6265863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>
                <a:latin typeface="Arial" panose="020B0604020202020204" pitchFamily="34" charset="0"/>
              </a:defRPr>
            </a:lvl1pPr>
          </a:lstStyle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1052" name="页脚占位符 1051"/>
          <p:cNvSpPr>
            <a:spLocks noGrp="1"/>
          </p:cNvSpPr>
          <p:nvPr>
            <p:ph type="ftr" sz="quarter" idx="3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>
                <a:latin typeface="Arial" panose="020B0604020202020204" pitchFamily="34" charset="0"/>
              </a:defRPr>
            </a:lvl1pPr>
          </a:lstStyle>
          <a:p>
            <a:pPr lvl="0">
              <a:spcBef>
                <a:spcPct val="50000"/>
              </a:spcBef>
            </a:pPr>
            <a:endParaRPr lang="zh-CN" altLang="en-US" dirty="0"/>
          </a:p>
        </p:txBody>
      </p:sp>
      <p:sp>
        <p:nvSpPr>
          <p:cNvPr id="1053" name="灯片编号占位符 1052"/>
          <p:cNvSpPr>
            <a:spLocks noGrp="1"/>
          </p:cNvSpPr>
          <p:nvPr>
            <p:ph type="sldNum" sz="quarter" idx="4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>
                <a:latin typeface="Arial" panose="020B0604020202020204" pitchFamily="34" charset="0"/>
              </a:defRPr>
            </a:lvl1pPr>
          </a:lstStyle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n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Times New Roman" panose="02020603050405020304" pitchFamily="2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Times New Roman" panose="02020603050405020304" pitchFamily="2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Times New Roman" panose="02020603050405020304" pitchFamily="2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Times New Roman" panose="02020603050405020304" pitchFamily="2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Times New Roman" panose="02020603050405020304" pitchFamily="2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Times New Roman" panose="02020603050405020304" pitchFamily="2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Times New Roman" panose="02020603050405020304" pitchFamily="2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Times New Roman" panose="02020603050405020304" pitchFamily="2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.wav"/><Relationship Id="rId1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.wav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microsoft.com/office/2007/relationships/media" Target="file:///F:\&#33487;&#25945;&#29256;&#31185;&#23398;&#20116;&#19978;%20(G)\video\&#25351;&#21335;&#38024;.MPG" TargetMode="External"/><Relationship Id="rId1" Type="http://schemas.openxmlformats.org/officeDocument/2006/relationships/video" Target="file:///F:\&#33487;&#25945;&#29256;&#31185;&#23398;&#20116;&#19978;%20(G)\video\&#25351;&#21335;&#38024;.MPG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microsoft.com/office/2007/relationships/media" Target="file:///F:\&#33487;&#25945;&#29256;&#31185;&#23398;&#20116;&#19978;%20(G)\video\&#21496;&#21335;.MPG" TargetMode="External"/><Relationship Id="rId1" Type="http://schemas.openxmlformats.org/officeDocument/2006/relationships/video" Target="file:///F:\&#33487;&#25945;&#29256;&#31185;&#23398;&#20116;&#19978;%20(G)\video\&#21496;&#21335;.MPG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标题 4097"/>
          <p:cNvSpPr>
            <a:spLocks noGrp="1"/>
          </p:cNvSpPr>
          <p:nvPr>
            <p:ph type="ctrTitle"/>
          </p:nvPr>
        </p:nvSpPr>
        <p:spPr>
          <a:xfrm>
            <a:off x="609600" y="990600"/>
            <a:ext cx="7772400" cy="1433513"/>
          </a:xfrm>
          <a:ln/>
        </p:spPr>
        <p:txBody>
          <a:bodyPr anchor="b">
            <a:spAutoFit/>
          </a:bodyPr>
          <a:p>
            <a:pPr algn="ctr" defTabSz="914400">
              <a:buSzPct val="100000"/>
            </a:pPr>
            <a:r>
              <a:rPr lang="zh-CN" altLang="en-US" sz="8800" b="1" kern="1200" baseline="0">
                <a:solidFill>
                  <a:srgbClr val="FF0000"/>
                </a:solidFill>
                <a:latin typeface="隶书" pitchFamily="1" charset="-122"/>
                <a:ea typeface="隶书" pitchFamily="1" charset="-122"/>
              </a:rPr>
              <a:t>研究磁铁</a:t>
            </a:r>
            <a:endParaRPr lang="zh-CN" altLang="en-US" sz="8800" b="1" kern="1200" baseline="0">
              <a:solidFill>
                <a:srgbClr val="FF0000"/>
              </a:solidFill>
              <a:latin typeface="隶书" pitchFamily="1" charset="-122"/>
              <a:ea typeface="隶书" pitchFamily="1" charset="-122"/>
            </a:endParaRPr>
          </a:p>
        </p:txBody>
      </p:sp>
      <p:sp>
        <p:nvSpPr>
          <p:cNvPr id="4099" name="副标题 4098"/>
          <p:cNvSpPr>
            <a:spLocks noGrp="1"/>
          </p:cNvSpPr>
          <p:nvPr>
            <p:ph type="subTitle" idx="1"/>
          </p:nvPr>
        </p:nvSpPr>
        <p:spPr>
          <a:ln/>
        </p:spPr>
        <p:txBody>
          <a:bodyPr anchor="t"/>
          <a:p>
            <a:pPr algn="ctr" defTabSz="914400">
              <a:buSzPct val="80000"/>
            </a:pPr>
            <a:r>
              <a:rPr lang="zh-CN" altLang="en-US" b="1" kern="1200" baseline="0">
                <a:solidFill>
                  <a:srgbClr val="0000FF"/>
                </a:solidFill>
                <a:latin typeface="Arial" panose="020B0604020202020204" pitchFamily="34" charset="0"/>
                <a:ea typeface="华文新魏" pitchFamily="2" charset="-122"/>
              </a:rPr>
              <a:t>贵安新区党武镇民族小学   黄培清</a:t>
            </a:r>
            <a:endParaRPr lang="zh-CN" altLang="en-US" b="1" kern="1200" baseline="0">
              <a:solidFill>
                <a:srgbClr val="0000FF"/>
              </a:solidFill>
              <a:latin typeface="Arial" panose="020B0604020202020204" pitchFamily="34" charset="0"/>
              <a:ea typeface="华文新魏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文本框 5121"/>
          <p:cNvSpPr txBox="1"/>
          <p:nvPr/>
        </p:nvSpPr>
        <p:spPr>
          <a:xfrm>
            <a:off x="914400" y="457200"/>
            <a:ext cx="7924800" cy="914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5400" b="1" dirty="0">
                <a:solidFill>
                  <a:srgbClr val="FF0000"/>
                </a:solidFill>
                <a:latin typeface="Times New Roman" panose="02020603050405020304" pitchFamily="2" charset="0"/>
                <a:ea typeface="方正舒体" pitchFamily="2" charset="-122"/>
              </a:rPr>
              <a:t>关于磁铁你知道些什么？</a:t>
            </a:r>
            <a:endParaRPr lang="zh-CN" altLang="en-US" sz="5400" b="1" dirty="0">
              <a:solidFill>
                <a:srgbClr val="FF0000"/>
              </a:solidFill>
              <a:latin typeface="Times New Roman" panose="02020603050405020304" pitchFamily="2" charset="0"/>
              <a:ea typeface="方正舒体" pitchFamily="2" charset="-122"/>
            </a:endParaRPr>
          </a:p>
        </p:txBody>
      </p:sp>
      <p:sp>
        <p:nvSpPr>
          <p:cNvPr id="5123" name="文本框 5122"/>
          <p:cNvSpPr txBox="1"/>
          <p:nvPr/>
        </p:nvSpPr>
        <p:spPr>
          <a:xfrm>
            <a:off x="1066800" y="1981200"/>
            <a:ext cx="56388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1、磁铁又叫吸铁石；</a:t>
            </a:r>
            <a:endParaRPr lang="zh-CN" altLang="en-US" sz="4000" b="1" dirty="0">
              <a:solidFill>
                <a:srgbClr val="0000FF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sp>
        <p:nvSpPr>
          <p:cNvPr id="5124" name="文本框 5123"/>
          <p:cNvSpPr txBox="1"/>
          <p:nvPr/>
        </p:nvSpPr>
        <p:spPr>
          <a:xfrm>
            <a:off x="1066800" y="2819400"/>
            <a:ext cx="5715000" cy="12493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2、磁铁能吸：铁、</a:t>
            </a:r>
            <a:endParaRPr lang="zh-CN" altLang="en-US" sz="4000" b="1" dirty="0">
              <a:solidFill>
                <a:srgbClr val="0000FF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endParaRPr lang="zh-CN" altLang="en-US" dirty="0">
              <a:latin typeface="Times New Roman" panose="02020603050405020304" pitchFamily="2" charset="0"/>
            </a:endParaRPr>
          </a:p>
        </p:txBody>
      </p:sp>
      <p:sp>
        <p:nvSpPr>
          <p:cNvPr id="5125" name="文本框 5124"/>
          <p:cNvSpPr txBox="1"/>
          <p:nvPr/>
        </p:nvSpPr>
        <p:spPr>
          <a:xfrm>
            <a:off x="5257800" y="2743200"/>
            <a:ext cx="12192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钴、</a:t>
            </a:r>
            <a:endParaRPr lang="zh-CN" altLang="en-US" sz="4000" b="1" dirty="0">
              <a:solidFill>
                <a:srgbClr val="0000FF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sp>
        <p:nvSpPr>
          <p:cNvPr id="5126" name="文本框 5125"/>
          <p:cNvSpPr txBox="1"/>
          <p:nvPr/>
        </p:nvSpPr>
        <p:spPr>
          <a:xfrm>
            <a:off x="6096000" y="2743200"/>
            <a:ext cx="12192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镍；</a:t>
            </a:r>
            <a:endParaRPr lang="zh-CN" altLang="en-US" sz="4000" b="1" dirty="0">
              <a:solidFill>
                <a:srgbClr val="0000FF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sp>
        <p:nvSpPr>
          <p:cNvPr id="5127" name="文本框 5126"/>
          <p:cNvSpPr txBox="1"/>
          <p:nvPr/>
        </p:nvSpPr>
        <p:spPr>
          <a:xfrm>
            <a:off x="1066800" y="3581400"/>
            <a:ext cx="48006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3、磁铁有南北极；</a:t>
            </a:r>
            <a:endParaRPr lang="zh-CN" altLang="en-US" sz="4000" b="1" dirty="0">
              <a:solidFill>
                <a:srgbClr val="0000FF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sp>
        <p:nvSpPr>
          <p:cNvPr id="5128" name="文本框 5127"/>
          <p:cNvSpPr txBox="1"/>
          <p:nvPr/>
        </p:nvSpPr>
        <p:spPr>
          <a:xfrm>
            <a:off x="990600" y="4419600"/>
            <a:ext cx="77724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4、两块磁铁有时吸引、有时斥；</a:t>
            </a:r>
            <a:endParaRPr lang="zh-CN" altLang="en-US" sz="4000" b="1" dirty="0">
              <a:solidFill>
                <a:srgbClr val="0000FF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sp>
        <p:nvSpPr>
          <p:cNvPr id="5129" name="文本框 5128"/>
          <p:cNvSpPr txBox="1"/>
          <p:nvPr/>
        </p:nvSpPr>
        <p:spPr>
          <a:xfrm>
            <a:off x="1066800" y="5257800"/>
            <a:ext cx="603567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5、</a:t>
            </a:r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2" charset="0"/>
                <a:ea typeface="黑体" panose="02010609060101010101" pitchFamily="2" charset="-122"/>
                <a:hlinkClick r:id="rId1" action="ppaction://hlinksldjump"/>
              </a:rPr>
              <a:t>磁铁一端能指南。</a:t>
            </a:r>
            <a:endParaRPr lang="zh-CN" altLang="en-US" sz="4000" b="1" dirty="0">
              <a:solidFill>
                <a:srgbClr val="0000FF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/>
      <p:bldP spid="5124" grpId="0"/>
      <p:bldP spid="5125" grpId="0"/>
      <p:bldP spid="5126" grpId="0"/>
      <p:bldP spid="5127" grpId="0"/>
      <p:bldP spid="5128" grpId="0"/>
      <p:bldP spid="51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文本框 6145"/>
          <p:cNvSpPr txBox="1"/>
          <p:nvPr/>
        </p:nvSpPr>
        <p:spPr>
          <a:xfrm>
            <a:off x="1143000" y="457200"/>
            <a:ext cx="45720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常见的磁铁：</a:t>
            </a:r>
            <a:endParaRPr lang="zh-CN" altLang="en-US" sz="4000" b="1" dirty="0">
              <a:solidFill>
                <a:srgbClr val="0000FF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pic>
        <p:nvPicPr>
          <p:cNvPr id="6147" name="图片 6146" descr="C:\Documents and Settings\i\My Documents\My Pictures\tx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53200" y="1981200"/>
            <a:ext cx="1485900" cy="1981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8" name="图片 6147" descr="C:\Documents and Settings\i\My Documents\My Pictures\u=2620320828,961451472&amp;gp=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2209800"/>
            <a:ext cx="1778000" cy="1511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9" name="图片 6148" descr="C:\Documents and Settings\i\My Documents\My Pictures\u=630519768,2306173780&amp;gp=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133600"/>
            <a:ext cx="2209800" cy="180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50" name="文本框 6149"/>
          <p:cNvSpPr txBox="1"/>
          <p:nvPr/>
        </p:nvSpPr>
        <p:spPr>
          <a:xfrm>
            <a:off x="1295400" y="4419600"/>
            <a:ext cx="22098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条形磁铁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sp>
        <p:nvSpPr>
          <p:cNvPr id="6151" name="文本框 6150"/>
          <p:cNvSpPr txBox="1"/>
          <p:nvPr/>
        </p:nvSpPr>
        <p:spPr>
          <a:xfrm>
            <a:off x="3733800" y="4419600"/>
            <a:ext cx="20574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环形磁铁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sp>
        <p:nvSpPr>
          <p:cNvPr id="6152" name="文本框 6151"/>
          <p:cNvSpPr txBox="1"/>
          <p:nvPr/>
        </p:nvSpPr>
        <p:spPr>
          <a:xfrm>
            <a:off x="6096000" y="4419600"/>
            <a:ext cx="27432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马蹄形磁铁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animBg="1"/>
      <p:bldP spid="6151" grpId="0" animBg="1"/>
      <p:bldP spid="615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文本框 7169"/>
          <p:cNvSpPr txBox="1"/>
          <p:nvPr/>
        </p:nvSpPr>
        <p:spPr>
          <a:xfrm>
            <a:off x="1066800" y="533400"/>
            <a:ext cx="7010400" cy="1098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6600" b="1" dirty="0">
                <a:solidFill>
                  <a:srgbClr val="008000"/>
                </a:solidFill>
                <a:latin typeface="Times New Roman" panose="02020603050405020304" pitchFamily="2" charset="0"/>
                <a:ea typeface="隶书" pitchFamily="1" charset="-122"/>
              </a:rPr>
              <a:t>探究磁铁的性质</a:t>
            </a:r>
            <a:endParaRPr lang="zh-CN" altLang="en-US" sz="6600" b="1" dirty="0">
              <a:solidFill>
                <a:srgbClr val="008000"/>
              </a:solidFill>
              <a:latin typeface="Times New Roman" panose="02020603050405020304" pitchFamily="2" charset="0"/>
              <a:ea typeface="隶书" pitchFamily="1" charset="-122"/>
            </a:endParaRPr>
          </a:p>
        </p:txBody>
      </p:sp>
      <p:sp>
        <p:nvSpPr>
          <p:cNvPr id="7171" name="文本框 7170"/>
          <p:cNvSpPr txBox="1"/>
          <p:nvPr/>
        </p:nvSpPr>
        <p:spPr>
          <a:xfrm>
            <a:off x="1219200" y="2286000"/>
            <a:ext cx="7924800" cy="823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800" b="1" dirty="0">
                <a:solidFill>
                  <a:srgbClr val="0000FF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磁铁吸铁本领的大小叫</a:t>
            </a:r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磁力</a:t>
            </a:r>
            <a:endParaRPr lang="zh-CN" altLang="en-US" sz="4800" b="1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sp>
        <p:nvSpPr>
          <p:cNvPr id="7172" name="文本框 7171"/>
          <p:cNvSpPr txBox="1"/>
          <p:nvPr/>
        </p:nvSpPr>
        <p:spPr>
          <a:xfrm>
            <a:off x="1143000" y="4191000"/>
            <a:ext cx="8001000" cy="823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800" b="1" dirty="0">
                <a:solidFill>
                  <a:srgbClr val="0000FF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磁力最大的部分称为</a:t>
            </a:r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磁极</a:t>
            </a:r>
            <a:endParaRPr lang="zh-CN" altLang="en-US" sz="4800" b="1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  <p:bldP spid="717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文本框 8193"/>
          <p:cNvSpPr txBox="1"/>
          <p:nvPr/>
        </p:nvSpPr>
        <p:spPr>
          <a:xfrm>
            <a:off x="1447800" y="762000"/>
            <a:ext cx="6248400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0000FF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条形磁铁有两个磁极</a:t>
            </a:r>
            <a:endParaRPr lang="zh-CN" altLang="en-US" sz="4400" b="1" dirty="0">
              <a:solidFill>
                <a:srgbClr val="0000FF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sp>
        <p:nvSpPr>
          <p:cNvPr id="8195" name="文本框 8194"/>
          <p:cNvSpPr txBox="1"/>
          <p:nvPr/>
        </p:nvSpPr>
        <p:spPr>
          <a:xfrm>
            <a:off x="1295400" y="1981200"/>
            <a:ext cx="7239000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0000FF"/>
                </a:solidFill>
                <a:latin typeface="Times New Roman" panose="02020603050405020304" pitchFamily="2" charset="0"/>
                <a:ea typeface="黑体" panose="02010609060101010101" pitchFamily="2" charset="-122"/>
                <a:hlinkClick r:id="rId1" action="ppaction://hlinksldjump"/>
              </a:rPr>
              <a:t>所有的磁铁都有两个磁吗？</a:t>
            </a:r>
            <a:endParaRPr lang="zh-CN" altLang="en-US" sz="4400" b="1" dirty="0">
              <a:solidFill>
                <a:srgbClr val="0000FF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sp>
        <p:nvSpPr>
          <p:cNvPr id="8196" name="文本框 8195"/>
          <p:cNvSpPr txBox="1"/>
          <p:nvPr/>
        </p:nvSpPr>
        <p:spPr>
          <a:xfrm>
            <a:off x="1600200" y="3429000"/>
            <a:ext cx="6781800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所有的磁铁都有两个极。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/>
      <p:bldP spid="819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8" name="图片 9217" descr="20057111116447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6400" y="1143000"/>
            <a:ext cx="5638800" cy="304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19" name="文本框 9218"/>
          <p:cNvSpPr txBox="1"/>
          <p:nvPr/>
        </p:nvSpPr>
        <p:spPr>
          <a:xfrm>
            <a:off x="915988" y="0"/>
            <a:ext cx="8050212" cy="9144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lang="zh-CN" altLang="en-US" sz="5400" b="1" dirty="0">
                <a:solidFill>
                  <a:srgbClr val="0000FF"/>
                </a:solidFill>
                <a:latin typeface="Times New Roman" panose="02020603050405020304" pitchFamily="2" charset="0"/>
                <a:ea typeface="方正舒体" pitchFamily="2" charset="-122"/>
              </a:rPr>
              <a:t>怎样使磁铁一端指向南？</a:t>
            </a:r>
            <a:endParaRPr lang="zh-CN" altLang="en-US" sz="5400" b="1" dirty="0">
              <a:solidFill>
                <a:srgbClr val="0000FF"/>
              </a:solidFill>
              <a:latin typeface="Times New Roman" panose="02020603050405020304" pitchFamily="2" charset="0"/>
              <a:ea typeface="方正舒体" pitchFamily="2" charset="-122"/>
            </a:endParaRPr>
          </a:p>
        </p:txBody>
      </p:sp>
      <p:sp>
        <p:nvSpPr>
          <p:cNvPr id="9220" name="文本框 9219"/>
          <p:cNvSpPr txBox="1"/>
          <p:nvPr/>
        </p:nvSpPr>
        <p:spPr>
          <a:xfrm>
            <a:off x="1219200" y="4648200"/>
            <a:ext cx="79248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endParaRPr lang="zh-CN" altLang="en-US" sz="4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221" name="文本框 9220"/>
          <p:cNvSpPr txBox="1"/>
          <p:nvPr/>
        </p:nvSpPr>
        <p:spPr>
          <a:xfrm>
            <a:off x="1828800" y="4724400"/>
            <a:ext cx="21336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2" charset="0"/>
                <a:ea typeface="楷体_GB2312" pitchFamily="1" charset="-122"/>
              </a:rPr>
              <a:t>悬挂法</a:t>
            </a:r>
            <a:endParaRPr lang="zh-CN" altLang="en-US" sz="4000" b="1" dirty="0">
              <a:solidFill>
                <a:srgbClr val="0000FF"/>
              </a:solidFill>
              <a:latin typeface="Times New Roman" panose="02020603050405020304" pitchFamily="2" charset="0"/>
              <a:ea typeface="楷体_GB2312" pitchFamily="1" charset="-122"/>
            </a:endParaRPr>
          </a:p>
        </p:txBody>
      </p:sp>
      <p:sp>
        <p:nvSpPr>
          <p:cNvPr id="9222" name="矩形 9221"/>
          <p:cNvSpPr/>
          <p:nvPr/>
        </p:nvSpPr>
        <p:spPr>
          <a:xfrm>
            <a:off x="5257800" y="4724400"/>
            <a:ext cx="1708150" cy="7016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2" charset="0"/>
                <a:ea typeface="楷体_GB2312" pitchFamily="1" charset="-122"/>
              </a:rPr>
              <a:t>水浮法</a:t>
            </a:r>
            <a:endParaRPr lang="zh-CN" altLang="en-US" sz="4000" b="1" dirty="0">
              <a:solidFill>
                <a:srgbClr val="0000FF"/>
              </a:solidFill>
              <a:latin typeface="Times New Roman" panose="02020603050405020304" pitchFamily="2" charset="0"/>
              <a:ea typeface="楷体_GB2312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9220" grpId="0"/>
      <p:bldP spid="9221" grpId="0"/>
      <p:bldP spid="92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文本框 10241"/>
          <p:cNvSpPr txBox="1"/>
          <p:nvPr/>
        </p:nvSpPr>
        <p:spPr>
          <a:xfrm>
            <a:off x="1600200" y="533400"/>
            <a:ext cx="4051300" cy="1098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6600" b="1" dirty="0">
                <a:solidFill>
                  <a:srgbClr val="0000FF"/>
                </a:solidFill>
                <a:latin typeface="Times New Roman" panose="02020603050405020304" pitchFamily="2" charset="0"/>
                <a:ea typeface="楷体_GB2312" pitchFamily="1" charset="-122"/>
              </a:rPr>
              <a:t>悬挂法：</a:t>
            </a:r>
            <a:endParaRPr lang="zh-CN" altLang="en-US" sz="6600" b="1" dirty="0">
              <a:solidFill>
                <a:srgbClr val="0000FF"/>
              </a:solidFill>
              <a:latin typeface="Times New Roman" panose="02020603050405020304" pitchFamily="2" charset="0"/>
              <a:ea typeface="楷体_GB2312" pitchFamily="1" charset="-122"/>
            </a:endParaRPr>
          </a:p>
        </p:txBody>
      </p:sp>
      <p:sp>
        <p:nvSpPr>
          <p:cNvPr id="10243" name="文本框 10242"/>
          <p:cNvSpPr txBox="1"/>
          <p:nvPr/>
        </p:nvSpPr>
        <p:spPr>
          <a:xfrm>
            <a:off x="1066800" y="1828800"/>
            <a:ext cx="80772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2" charset="0"/>
                <a:ea typeface="楷体_GB2312" pitchFamily="1" charset="-122"/>
              </a:rPr>
              <a:t>将细线系在磁铁的中间悬挂在空中,注意远离其它磁铁。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2" charset="0"/>
              <a:ea typeface="楷体_GB2312" pitchFamily="1" charset="-122"/>
            </a:endParaRPr>
          </a:p>
        </p:txBody>
      </p:sp>
      <p:sp>
        <p:nvSpPr>
          <p:cNvPr id="10244" name="矩形 10243"/>
          <p:cNvSpPr/>
          <p:nvPr/>
        </p:nvSpPr>
        <p:spPr>
          <a:xfrm>
            <a:off x="1600200" y="2971800"/>
            <a:ext cx="3543300" cy="10985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6600" b="1" dirty="0">
                <a:solidFill>
                  <a:srgbClr val="0000FF"/>
                </a:solidFill>
                <a:latin typeface="Times New Roman" panose="02020603050405020304" pitchFamily="2" charset="0"/>
                <a:ea typeface="楷体_GB2312" pitchFamily="1" charset="-122"/>
              </a:rPr>
              <a:t>水浮法：</a:t>
            </a:r>
            <a:endParaRPr lang="zh-CN" altLang="en-US" sz="6600" b="1" dirty="0">
              <a:solidFill>
                <a:srgbClr val="0000FF"/>
              </a:solidFill>
              <a:latin typeface="Times New Roman" panose="02020603050405020304" pitchFamily="2" charset="0"/>
              <a:ea typeface="楷体_GB2312" pitchFamily="1" charset="-122"/>
            </a:endParaRPr>
          </a:p>
        </p:txBody>
      </p:sp>
      <p:sp>
        <p:nvSpPr>
          <p:cNvPr id="10245" name="矩形 10244"/>
          <p:cNvSpPr/>
          <p:nvPr/>
        </p:nvSpPr>
        <p:spPr>
          <a:xfrm>
            <a:off x="806450" y="4267200"/>
            <a:ext cx="8337550" cy="1920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2" charset="0"/>
                <a:ea typeface="楷体_GB2312" pitchFamily="1" charset="-122"/>
              </a:rPr>
              <a:t>将磁铁放在泡沫或粘在泡沫上，然后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2" charset="0"/>
              <a:ea typeface="楷体_GB2312" pitchFamily="1" charset="-122"/>
            </a:endParaRPr>
          </a:p>
          <a:p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2" charset="0"/>
                <a:ea typeface="楷体_GB2312" pitchFamily="1" charset="-122"/>
              </a:rPr>
              <a:t>平稳地放入水中，注意使泡沫平衡，同时远离其它磁铁。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2" charset="0"/>
              <a:ea typeface="楷体_GB2312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/>
      <p:bldP spid="10244" grpId="0"/>
      <p:bldP spid="102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文本框 11265"/>
          <p:cNvSpPr txBox="1"/>
          <p:nvPr/>
        </p:nvSpPr>
        <p:spPr>
          <a:xfrm>
            <a:off x="1600200" y="2514600"/>
            <a:ext cx="6629400" cy="24685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latin typeface="黑体" panose="02010609060101010101" pitchFamily="2" charset="-122"/>
                <a:ea typeface="黑体" panose="02010609060101010101" pitchFamily="2" charset="-122"/>
              </a:rPr>
              <a:t>我们把磁铁指向北的一端叫</a:t>
            </a:r>
            <a:r>
              <a:rPr lang="zh-CN" altLang="en-US" sz="4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北极</a:t>
            </a:r>
            <a:r>
              <a:rPr lang="zh-CN" altLang="en-US" sz="4000" b="1" dirty="0">
                <a:latin typeface="黑体" panose="02010609060101010101" pitchFamily="2" charset="-122"/>
                <a:ea typeface="黑体" panose="02010609060101010101" pitchFamily="2" charset="-122"/>
              </a:rPr>
              <a:t>，用“</a:t>
            </a:r>
            <a:r>
              <a:rPr lang="en-US" altLang="x-none" sz="4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N</a:t>
            </a:r>
            <a:r>
              <a:rPr lang="en-US" altLang="x-none" sz="4000" b="1" dirty="0">
                <a:latin typeface="黑体" panose="02010609060101010101" pitchFamily="2" charset="-122"/>
                <a:ea typeface="黑体" panose="02010609060101010101" pitchFamily="2" charset="-122"/>
              </a:rPr>
              <a:t>”</a:t>
            </a:r>
            <a:r>
              <a:rPr lang="zh-CN" altLang="en-US" sz="4000" b="1" dirty="0">
                <a:latin typeface="黑体" panose="02010609060101010101" pitchFamily="2" charset="-122"/>
                <a:ea typeface="黑体" panose="02010609060101010101" pitchFamily="2" charset="-122"/>
              </a:rPr>
              <a:t>表示；指向南的一端叫</a:t>
            </a:r>
            <a:r>
              <a:rPr lang="zh-CN" altLang="en-US" sz="40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南极</a:t>
            </a:r>
            <a:r>
              <a:rPr lang="zh-CN" altLang="en-US" sz="4000" b="1" dirty="0">
                <a:latin typeface="黑体" panose="02010609060101010101" pitchFamily="2" charset="-122"/>
                <a:ea typeface="黑体" panose="02010609060101010101" pitchFamily="2" charset="-122"/>
              </a:rPr>
              <a:t>，用“</a:t>
            </a:r>
            <a:r>
              <a:rPr lang="en-US" altLang="x-none" sz="40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S</a:t>
            </a:r>
            <a:r>
              <a:rPr lang="zh-CN" altLang="en-US" sz="4000" b="1" dirty="0">
                <a:latin typeface="黑体" panose="02010609060101010101" pitchFamily="2" charset="-122"/>
                <a:ea typeface="黑体" panose="02010609060101010101" pitchFamily="2" charset="-122"/>
              </a:rPr>
              <a:t>”表示。</a:t>
            </a:r>
            <a:endParaRPr lang="zh-CN" altLang="en-US" sz="4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endParaRPr lang="zh-CN" altLang="en-US" dirty="0">
              <a:latin typeface="Times New Roman" panose="02020603050405020304" pitchFamily="2" charset="0"/>
            </a:endParaRPr>
          </a:p>
        </p:txBody>
      </p:sp>
      <p:sp>
        <p:nvSpPr>
          <p:cNvPr id="11267" name="文本框 11266"/>
          <p:cNvSpPr txBox="1"/>
          <p:nvPr/>
        </p:nvSpPr>
        <p:spPr>
          <a:xfrm>
            <a:off x="2743200" y="762000"/>
            <a:ext cx="4343400" cy="914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5400" b="1" dirty="0">
                <a:solidFill>
                  <a:srgbClr val="008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磁极的名称</a:t>
            </a:r>
            <a:endParaRPr lang="zh-CN" altLang="en-US" sz="5400" b="1" dirty="0">
              <a:solidFill>
                <a:srgbClr val="008000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2290" name="组合 12289"/>
          <p:cNvGrpSpPr/>
          <p:nvPr/>
        </p:nvGrpSpPr>
        <p:grpSpPr>
          <a:xfrm>
            <a:off x="4038600" y="2438400"/>
            <a:ext cx="1600200" cy="838200"/>
            <a:chOff x="0" y="0"/>
            <a:chExt cx="1008" cy="528"/>
          </a:xfrm>
        </p:grpSpPr>
        <p:sp>
          <p:nvSpPr>
            <p:cNvPr id="12291" name="圆柱形 12290"/>
            <p:cNvSpPr/>
            <p:nvPr/>
          </p:nvSpPr>
          <p:spPr>
            <a:xfrm>
              <a:off x="0" y="0"/>
              <a:ext cx="1008" cy="528"/>
            </a:xfrm>
            <a:prstGeom prst="can">
              <a:avLst>
                <a:gd name="adj" fmla="val 50000"/>
              </a:avLst>
            </a:pr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292" name="椭圆 12291"/>
            <p:cNvSpPr/>
            <p:nvPr/>
          </p:nvSpPr>
          <p:spPr>
            <a:xfrm>
              <a:off x="192" y="48"/>
              <a:ext cx="576" cy="144"/>
            </a:xfrm>
            <a:prstGeom prst="ellipse">
              <a:avLst/>
            </a:prstGeom>
            <a:solidFill>
              <a:schemeClr val="bg2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2293" name="组合 12292"/>
          <p:cNvGrpSpPr/>
          <p:nvPr/>
        </p:nvGrpSpPr>
        <p:grpSpPr>
          <a:xfrm>
            <a:off x="3048000" y="457200"/>
            <a:ext cx="3657600" cy="609600"/>
            <a:chOff x="0" y="0"/>
            <a:chExt cx="2304" cy="384"/>
          </a:xfrm>
        </p:grpSpPr>
        <p:sp>
          <p:nvSpPr>
            <p:cNvPr id="12294" name="立方体 12293"/>
            <p:cNvSpPr/>
            <p:nvPr/>
          </p:nvSpPr>
          <p:spPr>
            <a:xfrm>
              <a:off x="0" y="0"/>
              <a:ext cx="1200" cy="384"/>
            </a:xfrm>
            <a:prstGeom prst="cube">
              <a:avLst>
                <a:gd name="adj" fmla="val 25000"/>
              </a:avLst>
            </a:pr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295" name="立方体 12294"/>
            <p:cNvSpPr/>
            <p:nvPr/>
          </p:nvSpPr>
          <p:spPr>
            <a:xfrm>
              <a:off x="1104" y="0"/>
              <a:ext cx="1200" cy="384"/>
            </a:xfrm>
            <a:prstGeom prst="cube">
              <a:avLst>
                <a:gd name="adj" fmla="val 25000"/>
              </a:avLst>
            </a:prstGeom>
            <a:solidFill>
              <a:srgbClr val="0000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pic>
        <p:nvPicPr>
          <p:cNvPr id="12296" name="图片 12295" descr="C:\Documents and Settings\i\My Documents\My Pictures\tx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91000" y="4572000"/>
            <a:ext cx="1485900" cy="1981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7" name="直接连接符 12296"/>
          <p:cNvSpPr/>
          <p:nvPr/>
        </p:nvSpPr>
        <p:spPr>
          <a:xfrm flipV="1">
            <a:off x="4800600" y="1905000"/>
            <a:ext cx="0" cy="533400"/>
          </a:xfrm>
          <a:prstGeom prst="line">
            <a:avLst/>
          </a:prstGeom>
          <a:ln w="762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2298" name="直接连接符 12297"/>
          <p:cNvSpPr/>
          <p:nvPr/>
        </p:nvSpPr>
        <p:spPr>
          <a:xfrm>
            <a:off x="4800600" y="3276600"/>
            <a:ext cx="0" cy="457200"/>
          </a:xfrm>
          <a:prstGeom prst="line">
            <a:avLst/>
          </a:prstGeom>
          <a:ln w="762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2299" name="直接连接符 12298"/>
          <p:cNvSpPr/>
          <p:nvPr/>
        </p:nvSpPr>
        <p:spPr>
          <a:xfrm flipH="1">
            <a:off x="3200400" y="5105400"/>
            <a:ext cx="762000" cy="0"/>
          </a:xfrm>
          <a:prstGeom prst="line">
            <a:avLst/>
          </a:prstGeom>
          <a:ln w="762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2300" name="直接连接符 12299"/>
          <p:cNvSpPr/>
          <p:nvPr/>
        </p:nvSpPr>
        <p:spPr>
          <a:xfrm>
            <a:off x="5791200" y="5105400"/>
            <a:ext cx="685800" cy="0"/>
          </a:xfrm>
          <a:prstGeom prst="line">
            <a:avLst/>
          </a:prstGeom>
          <a:ln w="762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2301" name="直接连接符 12300"/>
          <p:cNvSpPr/>
          <p:nvPr/>
        </p:nvSpPr>
        <p:spPr>
          <a:xfrm flipH="1">
            <a:off x="2286000" y="762000"/>
            <a:ext cx="533400" cy="0"/>
          </a:xfrm>
          <a:prstGeom prst="line">
            <a:avLst/>
          </a:prstGeom>
          <a:ln w="762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2302" name="直接连接符 12301"/>
          <p:cNvSpPr/>
          <p:nvPr/>
        </p:nvSpPr>
        <p:spPr>
          <a:xfrm>
            <a:off x="6934200" y="762000"/>
            <a:ext cx="533400" cy="0"/>
          </a:xfrm>
          <a:prstGeom prst="line">
            <a:avLst/>
          </a:prstGeom>
          <a:ln w="762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2303" name="文本框 12302"/>
          <p:cNvSpPr txBox="1"/>
          <p:nvPr/>
        </p:nvSpPr>
        <p:spPr>
          <a:xfrm>
            <a:off x="1066800" y="381000"/>
            <a:ext cx="16764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北极</a:t>
            </a:r>
            <a:endParaRPr lang="en-US" altLang="x-none" sz="4000" b="1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sp>
        <p:nvSpPr>
          <p:cNvPr id="12304" name="文本框 12303"/>
          <p:cNvSpPr txBox="1"/>
          <p:nvPr/>
        </p:nvSpPr>
        <p:spPr>
          <a:xfrm>
            <a:off x="7620000" y="381000"/>
            <a:ext cx="15240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南极</a:t>
            </a:r>
            <a:endParaRPr lang="zh-CN" altLang="en-US" sz="4000" b="1" dirty="0">
              <a:solidFill>
                <a:srgbClr val="0000FF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sp>
        <p:nvSpPr>
          <p:cNvPr id="12305" name="矩形 12304"/>
          <p:cNvSpPr/>
          <p:nvPr/>
        </p:nvSpPr>
        <p:spPr>
          <a:xfrm>
            <a:off x="1981200" y="4724400"/>
            <a:ext cx="1203325" cy="7016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北极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sp>
        <p:nvSpPr>
          <p:cNvPr id="12306" name="矩形 12305"/>
          <p:cNvSpPr/>
          <p:nvPr/>
        </p:nvSpPr>
        <p:spPr>
          <a:xfrm>
            <a:off x="4191000" y="1295400"/>
            <a:ext cx="1203325" cy="7016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北极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sp>
        <p:nvSpPr>
          <p:cNvPr id="12307" name="矩形 12306"/>
          <p:cNvSpPr/>
          <p:nvPr/>
        </p:nvSpPr>
        <p:spPr>
          <a:xfrm>
            <a:off x="4191000" y="3581400"/>
            <a:ext cx="1203325" cy="7016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南极</a:t>
            </a:r>
            <a:endParaRPr lang="zh-CN" altLang="en-US" sz="4000" b="1" dirty="0">
              <a:solidFill>
                <a:srgbClr val="0000FF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sp>
        <p:nvSpPr>
          <p:cNvPr id="12308" name="矩形 12307"/>
          <p:cNvSpPr/>
          <p:nvPr/>
        </p:nvSpPr>
        <p:spPr>
          <a:xfrm>
            <a:off x="6629400" y="4724400"/>
            <a:ext cx="1203325" cy="7016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南极</a:t>
            </a:r>
            <a:endParaRPr lang="zh-CN" altLang="en-US" sz="4000" b="1" dirty="0">
              <a:solidFill>
                <a:srgbClr val="0000FF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3" grpId="0" animBg="1"/>
      <p:bldP spid="12304" grpId="0" animBg="1"/>
      <p:bldP spid="12306" grpId="0" animBg="1"/>
      <p:bldP spid="12307" grpId="0" animBg="1"/>
      <p:bldP spid="12305" grpId="0" animBg="1"/>
      <p:bldP spid="1230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文本框 13313"/>
          <p:cNvSpPr txBox="1"/>
          <p:nvPr/>
        </p:nvSpPr>
        <p:spPr>
          <a:xfrm>
            <a:off x="2971800" y="533400"/>
            <a:ext cx="3733800" cy="914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5400" b="1" dirty="0">
                <a:solidFill>
                  <a:srgbClr val="0000FF"/>
                </a:solidFill>
                <a:latin typeface="Times New Roman" panose="02020603050405020304" pitchFamily="2" charset="0"/>
                <a:ea typeface="华文新魏" pitchFamily="2" charset="-122"/>
              </a:rPr>
              <a:t>小小指南针</a:t>
            </a:r>
            <a:endParaRPr lang="zh-CN" altLang="en-US" sz="5400" b="1" dirty="0">
              <a:solidFill>
                <a:srgbClr val="0000FF"/>
              </a:solidFill>
              <a:latin typeface="Times New Roman" panose="02020603050405020304" pitchFamily="2" charset="0"/>
              <a:ea typeface="华文新魏" pitchFamily="2" charset="-122"/>
            </a:endParaRPr>
          </a:p>
        </p:txBody>
      </p:sp>
      <p:pic>
        <p:nvPicPr>
          <p:cNvPr id="13315" name="指南针.MPG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676400" y="1524000"/>
            <a:ext cx="6705600" cy="4495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6" name="动作按钮: 前进或下一项 13315">
            <a:hlinkClick r:id="" action="ppaction://hlinkshowjump?jump=nextslide"/>
          </p:cNvPr>
          <p:cNvSpPr/>
          <p:nvPr/>
        </p:nvSpPr>
        <p:spPr>
          <a:xfrm>
            <a:off x="7315200" y="6324600"/>
            <a:ext cx="1295400" cy="533400"/>
          </a:xfrm>
          <a:prstGeom prst="actionButtonForwardNex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矩形 14337"/>
          <p:cNvSpPr/>
          <p:nvPr/>
        </p:nvSpPr>
        <p:spPr>
          <a:xfrm>
            <a:off x="2133600" y="685800"/>
            <a:ext cx="4473575" cy="8239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800" b="1" dirty="0">
                <a:solidFill>
                  <a:srgbClr val="0000FF"/>
                </a:solidFill>
                <a:latin typeface="Times New Roman" panose="02020603050405020304" pitchFamily="2" charset="0"/>
                <a:ea typeface="隶书" pitchFamily="1" charset="-122"/>
              </a:rPr>
              <a:t>磁极的相互作用</a:t>
            </a:r>
            <a:endParaRPr lang="zh-CN" altLang="en-US" sz="4800" b="1" dirty="0">
              <a:solidFill>
                <a:srgbClr val="0000FF"/>
              </a:solidFill>
              <a:latin typeface="Times New Roman" panose="02020603050405020304" pitchFamily="2" charset="0"/>
              <a:ea typeface="隶书" pitchFamily="1" charset="-122"/>
            </a:endParaRPr>
          </a:p>
        </p:txBody>
      </p:sp>
      <p:grpSp>
        <p:nvGrpSpPr>
          <p:cNvPr id="14339" name="组合 14338"/>
          <p:cNvGrpSpPr/>
          <p:nvPr/>
        </p:nvGrpSpPr>
        <p:grpSpPr>
          <a:xfrm>
            <a:off x="4876800" y="4495800"/>
            <a:ext cx="2743200" cy="1981200"/>
            <a:chOff x="0" y="0"/>
            <a:chExt cx="1728" cy="1248"/>
          </a:xfrm>
        </p:grpSpPr>
        <p:sp>
          <p:nvSpPr>
            <p:cNvPr id="14340" name="文本框 14339"/>
            <p:cNvSpPr txBox="1"/>
            <p:nvPr/>
          </p:nvSpPr>
          <p:spPr>
            <a:xfrm>
              <a:off x="0" y="0"/>
              <a:ext cx="1728" cy="51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4800" b="1" dirty="0">
                  <a:solidFill>
                    <a:srgbClr val="0000FF"/>
                  </a:solidFill>
                  <a:latin typeface="Times New Roman" panose="02020603050405020304" pitchFamily="2" charset="0"/>
                  <a:ea typeface="黑体" panose="02010609060101010101" pitchFamily="2" charset="-122"/>
                </a:rPr>
                <a:t>磁铁小车</a:t>
              </a:r>
              <a:endParaRPr lang="zh-CN" altLang="en-US" sz="4800" b="1" dirty="0">
                <a:solidFill>
                  <a:srgbClr val="0000FF"/>
                </a:solidFill>
                <a:latin typeface="Times New Roman" panose="02020603050405020304" pitchFamily="2" charset="0"/>
                <a:ea typeface="黑体" panose="02010609060101010101" pitchFamily="2" charset="-122"/>
              </a:endParaRPr>
            </a:p>
          </p:txBody>
        </p:sp>
        <p:sp>
          <p:nvSpPr>
            <p:cNvPr id="14341" name="文本框 14340"/>
            <p:cNvSpPr txBox="1"/>
            <p:nvPr/>
          </p:nvSpPr>
          <p:spPr>
            <a:xfrm>
              <a:off x="672" y="672"/>
              <a:ext cx="480" cy="57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5400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3</a:t>
              </a:r>
              <a:endParaRPr lang="zh-CN" altLang="en-US" sz="5400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14342" name="组合 14341"/>
          <p:cNvGrpSpPr/>
          <p:nvPr/>
        </p:nvGrpSpPr>
        <p:grpSpPr>
          <a:xfrm>
            <a:off x="1908175" y="1844675"/>
            <a:ext cx="5334000" cy="2057400"/>
            <a:chOff x="0" y="0"/>
            <a:chExt cx="3360" cy="1296"/>
          </a:xfrm>
        </p:grpSpPr>
        <p:grpSp>
          <p:nvGrpSpPr>
            <p:cNvPr id="14343" name="组合 14342"/>
            <p:cNvGrpSpPr/>
            <p:nvPr/>
          </p:nvGrpSpPr>
          <p:grpSpPr>
            <a:xfrm>
              <a:off x="0" y="0"/>
              <a:ext cx="3360" cy="1104"/>
              <a:chOff x="0" y="0"/>
              <a:chExt cx="3360" cy="1104"/>
            </a:xfrm>
          </p:grpSpPr>
          <p:sp>
            <p:nvSpPr>
              <p:cNvPr id="14344" name="直接连接符 14343"/>
              <p:cNvSpPr/>
              <p:nvPr/>
            </p:nvSpPr>
            <p:spPr>
              <a:xfrm>
                <a:off x="528" y="0"/>
                <a:ext cx="0" cy="110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4345" name="直接连接符 14344"/>
              <p:cNvSpPr/>
              <p:nvPr/>
            </p:nvSpPr>
            <p:spPr>
              <a:xfrm>
                <a:off x="1008" y="0"/>
                <a:ext cx="0" cy="110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4346" name="直接连接符 14345"/>
              <p:cNvSpPr/>
              <p:nvPr/>
            </p:nvSpPr>
            <p:spPr>
              <a:xfrm>
                <a:off x="2400" y="0"/>
                <a:ext cx="0" cy="110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4347" name="直接连接符 14346"/>
              <p:cNvSpPr/>
              <p:nvPr/>
            </p:nvSpPr>
            <p:spPr>
              <a:xfrm>
                <a:off x="2832" y="0"/>
                <a:ext cx="0" cy="110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4348" name="矩形 14347"/>
              <p:cNvSpPr/>
              <p:nvPr/>
            </p:nvSpPr>
            <p:spPr>
              <a:xfrm>
                <a:off x="0" y="432"/>
                <a:ext cx="1392" cy="144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4349" name="矩形 14348"/>
              <p:cNvSpPr/>
              <p:nvPr/>
            </p:nvSpPr>
            <p:spPr>
              <a:xfrm>
                <a:off x="1968" y="432"/>
                <a:ext cx="1392" cy="144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4350" name="矩形 14349"/>
            <p:cNvSpPr/>
            <p:nvPr/>
          </p:nvSpPr>
          <p:spPr>
            <a:xfrm>
              <a:off x="1514" y="720"/>
              <a:ext cx="332" cy="5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r>
                <a:rPr lang="zh-CN" altLang="en-US" sz="5400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1</a:t>
              </a:r>
              <a:endParaRPr lang="zh-CN" altLang="en-US" sz="5400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14351" name="组合 14350"/>
          <p:cNvGrpSpPr/>
          <p:nvPr/>
        </p:nvGrpSpPr>
        <p:grpSpPr>
          <a:xfrm>
            <a:off x="2362200" y="3657600"/>
            <a:ext cx="990600" cy="2895600"/>
            <a:chOff x="0" y="0"/>
            <a:chExt cx="624" cy="1824"/>
          </a:xfrm>
        </p:grpSpPr>
        <p:grpSp>
          <p:nvGrpSpPr>
            <p:cNvPr id="14352" name="组合 14351"/>
            <p:cNvGrpSpPr/>
            <p:nvPr/>
          </p:nvGrpSpPr>
          <p:grpSpPr>
            <a:xfrm>
              <a:off x="0" y="0"/>
              <a:ext cx="624" cy="1248"/>
              <a:chOff x="0" y="0"/>
              <a:chExt cx="624" cy="1248"/>
            </a:xfrm>
          </p:grpSpPr>
          <p:sp>
            <p:nvSpPr>
              <p:cNvPr id="14353" name="椭圆 14352"/>
              <p:cNvSpPr/>
              <p:nvPr/>
            </p:nvSpPr>
            <p:spPr>
              <a:xfrm>
                <a:off x="0" y="432"/>
                <a:ext cx="624" cy="24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4354" name="椭圆 14353"/>
              <p:cNvSpPr/>
              <p:nvPr/>
            </p:nvSpPr>
            <p:spPr>
              <a:xfrm>
                <a:off x="0" y="912"/>
                <a:ext cx="624" cy="24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4355" name="直接连接符 14354"/>
              <p:cNvSpPr/>
              <p:nvPr/>
            </p:nvSpPr>
            <p:spPr>
              <a:xfrm>
                <a:off x="336" y="0"/>
                <a:ext cx="0" cy="124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4356" name="矩形 14355"/>
            <p:cNvSpPr/>
            <p:nvPr/>
          </p:nvSpPr>
          <p:spPr>
            <a:xfrm>
              <a:off x="192" y="1248"/>
              <a:ext cx="332" cy="5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r>
                <a:rPr lang="zh-CN" altLang="en-US" sz="5400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2</a:t>
              </a:r>
              <a:endParaRPr lang="zh-CN" altLang="en-US" sz="5400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14357" name="文本框 14356"/>
          <p:cNvSpPr txBox="1"/>
          <p:nvPr/>
        </p:nvSpPr>
        <p:spPr>
          <a:xfrm>
            <a:off x="1187450" y="549275"/>
            <a:ext cx="8426450" cy="47244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/>
            <a:r>
              <a:rPr lang="zh-CN" altLang="en-US" sz="4400" b="1" dirty="0">
                <a:latin typeface="Times New Roman" panose="02020603050405020304" pitchFamily="2" charset="0"/>
              </a:rPr>
              <a:t>实验室仪器赔偿制度</a:t>
            </a:r>
            <a:r>
              <a:rPr lang="zh-CN" altLang="en-US" dirty="0">
                <a:latin typeface="Times New Roman" panose="02020603050405020304" pitchFamily="2" charset="0"/>
              </a:rPr>
              <a:t>：</a:t>
            </a:r>
            <a:endParaRPr lang="zh-CN" altLang="en-US" dirty="0">
              <a:latin typeface="Times New Roman" panose="02020603050405020304" pitchFamily="2" charset="0"/>
            </a:endParaRPr>
          </a:p>
          <a:p>
            <a:r>
              <a:rPr lang="zh-CN" altLang="en-US" sz="3600" dirty="0">
                <a:solidFill>
                  <a:srgbClr val="0000FF"/>
                </a:solidFill>
                <a:latin typeface="Times New Roman" panose="02020603050405020304" pitchFamily="2" charset="0"/>
              </a:rPr>
              <a:t>第五条：</a:t>
            </a:r>
            <a:r>
              <a:rPr lang="zh-CN" altLang="en-US" sz="3600" b="1" dirty="0">
                <a:solidFill>
                  <a:srgbClr val="FF33CC"/>
                </a:solidFill>
                <a:latin typeface="Times New Roman" panose="02020603050405020304" pitchFamily="2" charset="0"/>
              </a:rPr>
              <a:t>由于下列主观原因发生责任事故，造成仪器设备损坏、丢失的，均</a:t>
            </a:r>
            <a:endParaRPr lang="zh-CN" altLang="en-US" sz="3600" b="1" dirty="0">
              <a:solidFill>
                <a:srgbClr val="FF33CC"/>
              </a:solidFill>
              <a:latin typeface="Times New Roman" panose="02020603050405020304" pitchFamily="2" charset="0"/>
            </a:endParaRPr>
          </a:p>
          <a:p>
            <a:endParaRPr lang="zh-CN" altLang="en-US" sz="4000" b="1" dirty="0">
              <a:solidFill>
                <a:srgbClr val="FF33CC"/>
              </a:solidFill>
              <a:latin typeface="Times New Roman" panose="02020603050405020304" pitchFamily="2" charset="0"/>
            </a:endParaRPr>
          </a:p>
          <a:p>
            <a:r>
              <a:rPr lang="zh-CN" altLang="en-US" sz="3600" b="1" dirty="0">
                <a:solidFill>
                  <a:srgbClr val="FF33CC"/>
                </a:solidFill>
                <a:latin typeface="Times New Roman" panose="02020603050405020304" pitchFamily="2" charset="0"/>
              </a:rPr>
              <a:t>应赔偿。</a:t>
            </a:r>
            <a:endParaRPr lang="zh-CN" altLang="en-US" sz="3600" b="1" dirty="0">
              <a:solidFill>
                <a:srgbClr val="FF33CC"/>
              </a:solidFill>
              <a:latin typeface="Times New Roman" panose="02020603050405020304" pitchFamily="2" charset="0"/>
            </a:endParaRPr>
          </a:p>
          <a:p>
            <a:r>
              <a:rPr lang="zh-CN" altLang="en-US" sz="3600" b="1" dirty="0">
                <a:solidFill>
                  <a:srgbClr val="FF33CC"/>
                </a:solidFill>
                <a:latin typeface="Times New Roman" panose="02020603050405020304" pitchFamily="2" charset="0"/>
              </a:rPr>
              <a:t>2，不听指导，不遵守操作规程，操作粗心大意而造成损失者；应照价赔偿。</a:t>
            </a:r>
            <a:endParaRPr lang="zh-CN" altLang="en-US" sz="4000" b="1" dirty="0">
              <a:solidFill>
                <a:srgbClr val="FF33CC"/>
              </a:solidFill>
              <a:latin typeface="Times New Roman" panose="02020603050405020304" pitchFamily="2" charset="0"/>
            </a:endParaRPr>
          </a:p>
          <a:p>
            <a:endParaRPr lang="zh-CN" altLang="en-US" sz="4000" b="1" dirty="0">
              <a:solidFill>
                <a:srgbClr val="FF33CC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1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xit" presetSubtype="10" fill="hold" grpId="17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13" dur="5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/>
      <p:bldP spid="14357" grpId="0" bldLvl="0"/>
      <p:bldP spid="14357" grpId="1" bldLvl="0"/>
      <p:bldP spid="14357" grpId="2" bldLvl="0"/>
      <p:bldP spid="14357" grpId="3" bldLvl="0"/>
      <p:bldP spid="14357" grpId="4" bldLvl="0"/>
      <p:bldP spid="14357" grpId="5" bldLvl="0"/>
      <p:bldP spid="14357" grpId="6" bldLvl="0"/>
      <p:bldP spid="14357" grpId="7" bldLvl="0"/>
      <p:bldP spid="14357" grpId="8" bldLvl="0"/>
      <p:bldP spid="14357" grpId="9" bldLvl="0"/>
      <p:bldP spid="14357" grpId="10" bldLvl="0"/>
      <p:bldP spid="14357" grpId="11" bldLvl="0"/>
      <p:bldP spid="14357" grpId="12" bldLvl="0"/>
      <p:bldP spid="14357" grpId="13" bldLvl="0"/>
      <p:bldP spid="14357" grpId="14" bldLvl="0"/>
      <p:bldP spid="14357" grpId="15" bldLvl="0"/>
      <p:bldP spid="14357" grpId="16" bldLvl="0"/>
      <p:bldP spid="14357" grpId="17" bldLvl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文本框 15361"/>
          <p:cNvSpPr txBox="1"/>
          <p:nvPr/>
        </p:nvSpPr>
        <p:spPr>
          <a:xfrm>
            <a:off x="1600200" y="533400"/>
            <a:ext cx="6705600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0000FF"/>
                </a:solidFill>
                <a:latin typeface="Times New Roman" panose="02020603050405020304" pitchFamily="2" charset="0"/>
                <a:ea typeface="楷体_GB2312" pitchFamily="1" charset="-122"/>
              </a:rPr>
              <a:t>磁极的相互作用实验记录</a:t>
            </a:r>
            <a:endParaRPr lang="zh-CN" altLang="en-US" sz="4400" b="1" dirty="0">
              <a:solidFill>
                <a:srgbClr val="0000FF"/>
              </a:solidFill>
              <a:latin typeface="Times New Roman" panose="02020603050405020304" pitchFamily="2" charset="0"/>
              <a:ea typeface="楷体_GB2312" pitchFamily="1" charset="-122"/>
            </a:endParaRPr>
          </a:p>
        </p:txBody>
      </p:sp>
      <p:graphicFrame>
        <p:nvGraphicFramePr>
          <p:cNvPr id="15363" name="表格 15362"/>
          <p:cNvGraphicFramePr/>
          <p:nvPr/>
        </p:nvGraphicFramePr>
        <p:xfrm>
          <a:off x="1219200" y="1524000"/>
          <a:ext cx="7467600" cy="3987800"/>
        </p:xfrm>
        <a:graphic>
          <a:graphicData uri="http://schemas.openxmlformats.org/drawingml/2006/table">
            <a:tbl>
              <a:tblPr/>
              <a:tblGrid>
                <a:gridCol w="2489200"/>
                <a:gridCol w="2489200"/>
                <a:gridCol w="2489200"/>
              </a:tblGrid>
              <a:tr h="736600"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400" b="1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磁极靠近</a:t>
                      </a:r>
                      <a:endParaRPr lang="zh-CN" altLang="en-US" sz="2400" b="1">
                        <a:solidFill>
                          <a:srgbClr val="0000FF"/>
                        </a:solidFill>
                        <a:latin typeface="宋体" panose="02010600030101010101" pitchFamily="2" charset="-122"/>
                      </a:endParaRPr>
                    </a:p>
                  </a:txBody>
                  <a:tcPr vert="horz" anchor="ctr" anchorCtr="1">
                    <a:lnL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400" b="1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猜测发生的现象</a:t>
                      </a:r>
                      <a:endParaRPr lang="zh-CN" altLang="en-US" sz="2400" b="1">
                        <a:solidFill>
                          <a:srgbClr val="0000FF"/>
                        </a:solidFill>
                        <a:latin typeface="宋体" panose="02010600030101010101" pitchFamily="2" charset="-122"/>
                      </a:endParaRPr>
                    </a:p>
                  </a:txBody>
                  <a:tcPr vert="horz" anchor="ctr" anchorCtr="1">
                    <a:lnL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400" b="1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观察到的现象</a:t>
                      </a:r>
                      <a:endParaRPr lang="zh-CN" altLang="en-US" sz="2400" b="1">
                        <a:solidFill>
                          <a:srgbClr val="0000FF"/>
                        </a:solidFill>
                        <a:latin typeface="宋体" panose="02010600030101010101" pitchFamily="2" charset="-122"/>
                      </a:endParaRPr>
                    </a:p>
                  </a:txBody>
                  <a:tcPr vert="horz" anchor="ctr" anchorCtr="1">
                    <a:lnL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x-none" sz="2400" b="1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S</a:t>
                      </a:r>
                      <a:r>
                        <a:rPr lang="zh-CN" altLang="en-US" sz="2400" b="1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极与</a:t>
                      </a:r>
                      <a:r>
                        <a:rPr lang="en-US" altLang="x-none" sz="2400" b="1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S</a:t>
                      </a:r>
                      <a:r>
                        <a:rPr lang="zh-CN" altLang="en-US" sz="2400" b="1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极</a:t>
                      </a:r>
                      <a:endParaRPr lang="zh-CN" altLang="en-US" sz="2400" b="1" dirty="0">
                        <a:solidFill>
                          <a:srgbClr val="0000FF"/>
                        </a:solidFill>
                        <a:latin typeface="宋体" panose="02010600030101010101" pitchFamily="2" charset="-122"/>
                      </a:endParaRPr>
                    </a:p>
                  </a:txBody>
                  <a:tcPr vert="horz" anchor="ctr" anchorCtr="1">
                    <a:lnL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>
                        <a:solidFill>
                          <a:srgbClr val="0000FF"/>
                        </a:solidFill>
                        <a:latin typeface="宋体" panose="02010600030101010101" pitchFamily="2" charset="-122"/>
                      </a:endParaRPr>
                    </a:p>
                  </a:txBody>
                  <a:tcPr vert="horz" anchor="ctr" anchorCtr="1">
                    <a:lnL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>
                        <a:solidFill>
                          <a:srgbClr val="0000FF"/>
                        </a:solidFill>
                        <a:latin typeface="宋体" panose="02010600030101010101" pitchFamily="2" charset="-122"/>
                      </a:endParaRPr>
                    </a:p>
                  </a:txBody>
                  <a:tcPr vert="horz" anchor="ctr" anchorCtr="1">
                    <a:lnL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x-none" sz="2400" b="1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N</a:t>
                      </a:r>
                      <a:r>
                        <a:rPr lang="zh-CN" altLang="en-US" sz="2400" b="1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极与</a:t>
                      </a:r>
                      <a:r>
                        <a:rPr lang="en-US" altLang="x-none" sz="2400" b="1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N</a:t>
                      </a:r>
                      <a:r>
                        <a:rPr lang="zh-CN" altLang="en-US" sz="2400" b="1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极</a:t>
                      </a:r>
                      <a:endParaRPr lang="zh-CN" altLang="en-US" sz="2400" b="1" dirty="0">
                        <a:solidFill>
                          <a:srgbClr val="0000FF"/>
                        </a:solidFill>
                        <a:latin typeface="宋体" panose="02010600030101010101" pitchFamily="2" charset="-122"/>
                      </a:endParaRPr>
                    </a:p>
                  </a:txBody>
                  <a:tcPr vert="horz" anchor="ctr" anchorCtr="1">
                    <a:lnL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>
                        <a:solidFill>
                          <a:srgbClr val="0000FF"/>
                        </a:solidFill>
                        <a:latin typeface="宋体" panose="02010600030101010101" pitchFamily="2" charset="-122"/>
                      </a:endParaRPr>
                    </a:p>
                  </a:txBody>
                  <a:tcPr vert="horz" anchor="ctr" anchorCtr="1">
                    <a:lnL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>
                        <a:solidFill>
                          <a:srgbClr val="0000FF"/>
                        </a:solidFill>
                        <a:latin typeface="宋体" panose="02010600030101010101" pitchFamily="2" charset="-122"/>
                      </a:endParaRPr>
                    </a:p>
                  </a:txBody>
                  <a:tcPr vert="horz" anchor="ctr" anchorCtr="1">
                    <a:lnL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x-none" sz="2400" b="1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S</a:t>
                      </a:r>
                      <a:r>
                        <a:rPr lang="zh-CN" altLang="en-US" sz="2400" b="1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极与</a:t>
                      </a:r>
                      <a:r>
                        <a:rPr lang="en-US" altLang="x-none" sz="2400" b="1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N</a:t>
                      </a:r>
                      <a:r>
                        <a:rPr lang="zh-CN" altLang="en-US" sz="2400" b="1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极</a:t>
                      </a:r>
                      <a:endParaRPr lang="zh-CN" altLang="en-US" sz="2400" b="1" dirty="0">
                        <a:solidFill>
                          <a:srgbClr val="0000FF"/>
                        </a:solidFill>
                        <a:latin typeface="宋体" panose="02010600030101010101" pitchFamily="2" charset="-122"/>
                      </a:endParaRPr>
                    </a:p>
                  </a:txBody>
                  <a:tcPr vert="horz" anchor="ctr" anchorCtr="1">
                    <a:lnL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>
                        <a:solidFill>
                          <a:srgbClr val="0000FF"/>
                        </a:solidFill>
                        <a:latin typeface="宋体" panose="02010600030101010101" pitchFamily="2" charset="-122"/>
                      </a:endParaRPr>
                    </a:p>
                  </a:txBody>
                  <a:tcPr vert="horz" anchor="ctr" anchorCtr="1">
                    <a:lnL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>
                        <a:solidFill>
                          <a:srgbClr val="0000FF"/>
                        </a:solidFill>
                        <a:latin typeface="宋体" panose="02010600030101010101" pitchFamily="2" charset="-122"/>
                      </a:endParaRPr>
                    </a:p>
                  </a:txBody>
                  <a:tcPr vert="horz" anchor="ctr" anchorCtr="1">
                    <a:lnL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x-none" sz="2400" b="1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N</a:t>
                      </a:r>
                      <a:r>
                        <a:rPr lang="zh-CN" altLang="en-US" sz="2400" b="1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极与</a:t>
                      </a:r>
                      <a:r>
                        <a:rPr lang="en-US" altLang="x-none" sz="2400" b="1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S</a:t>
                      </a:r>
                      <a:r>
                        <a:rPr lang="zh-CN" altLang="en-US" sz="2400" b="1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极</a:t>
                      </a:r>
                      <a:endParaRPr lang="zh-CN" altLang="en-US" sz="2400" b="1" dirty="0">
                        <a:solidFill>
                          <a:srgbClr val="0000FF"/>
                        </a:solidFill>
                        <a:latin typeface="宋体" panose="02010600030101010101" pitchFamily="2" charset="-122"/>
                      </a:endParaRPr>
                    </a:p>
                  </a:txBody>
                  <a:tcPr vert="horz" anchor="ctr" anchorCtr="1">
                    <a:lnL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>
                        <a:solidFill>
                          <a:srgbClr val="0000FF"/>
                        </a:solidFill>
                        <a:latin typeface="宋体" panose="02010600030101010101" pitchFamily="2" charset="-122"/>
                      </a:endParaRPr>
                    </a:p>
                  </a:txBody>
                  <a:tcPr vert="horz" anchor="ctr" anchorCtr="1">
                    <a:lnL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>
                        <a:solidFill>
                          <a:srgbClr val="0000FF"/>
                        </a:solidFill>
                        <a:latin typeface="宋体" panose="02010600030101010101" pitchFamily="2" charset="-122"/>
                      </a:endParaRPr>
                    </a:p>
                  </a:txBody>
                  <a:tcPr vert="horz" anchor="ctr" anchorCtr="1">
                    <a:lnL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389" name="文本框 15388"/>
          <p:cNvSpPr txBox="1"/>
          <p:nvPr/>
        </p:nvSpPr>
        <p:spPr>
          <a:xfrm>
            <a:off x="1600200" y="5638800"/>
            <a:ext cx="7924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2" charset="0"/>
              </a:rPr>
              <a:t>根据实验现象，我们认为磁极相互作用的规律是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2" charset="0"/>
              </a:rPr>
              <a:t>：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2" charset="0"/>
            </a:endParaRPr>
          </a:p>
        </p:txBody>
      </p:sp>
      <p:sp>
        <p:nvSpPr>
          <p:cNvPr id="15390" name="直接连接符 15389"/>
          <p:cNvSpPr/>
          <p:nvPr/>
        </p:nvSpPr>
        <p:spPr>
          <a:xfrm>
            <a:off x="1219200" y="6477000"/>
            <a:ext cx="7467600" cy="0"/>
          </a:xfrm>
          <a:prstGeom prst="line">
            <a:avLst/>
          </a:prstGeom>
          <a:ln w="9525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文本框 16385"/>
          <p:cNvSpPr txBox="1"/>
          <p:nvPr/>
        </p:nvSpPr>
        <p:spPr>
          <a:xfrm>
            <a:off x="1981200" y="381000"/>
            <a:ext cx="5334000" cy="914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5400" b="1" dirty="0">
                <a:solidFill>
                  <a:srgbClr val="0000FF"/>
                </a:solidFill>
                <a:latin typeface="Times New Roman" panose="02020603050405020304" pitchFamily="2" charset="0"/>
                <a:ea typeface="隶书" pitchFamily="1" charset="-122"/>
              </a:rPr>
              <a:t>磁极的相互作用</a:t>
            </a:r>
            <a:endParaRPr lang="zh-CN" altLang="en-US" sz="5400" b="1" dirty="0">
              <a:solidFill>
                <a:srgbClr val="0000FF"/>
              </a:solidFill>
              <a:latin typeface="Times New Roman" panose="02020603050405020304" pitchFamily="2" charset="0"/>
              <a:ea typeface="隶书" pitchFamily="1" charset="-122"/>
            </a:endParaRPr>
          </a:p>
        </p:txBody>
      </p:sp>
      <p:grpSp>
        <p:nvGrpSpPr>
          <p:cNvPr id="16387" name="组合 16386"/>
          <p:cNvGrpSpPr/>
          <p:nvPr/>
        </p:nvGrpSpPr>
        <p:grpSpPr>
          <a:xfrm>
            <a:off x="2743200" y="3733800"/>
            <a:ext cx="6019800" cy="1600200"/>
            <a:chOff x="0" y="0"/>
            <a:chExt cx="3792" cy="1008"/>
          </a:xfrm>
        </p:grpSpPr>
        <p:sp>
          <p:nvSpPr>
            <p:cNvPr id="16388" name="矩形 16387"/>
            <p:cNvSpPr/>
            <p:nvPr/>
          </p:nvSpPr>
          <p:spPr>
            <a:xfrm>
              <a:off x="0" y="0"/>
              <a:ext cx="1529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x-none" sz="4400" b="1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S</a:t>
              </a:r>
              <a:r>
                <a:rPr lang="zh-CN" altLang="en-US" sz="4400" b="1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极与</a:t>
              </a:r>
              <a:r>
                <a:rPr lang="en-US" altLang="x-none" sz="4400" b="1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N</a:t>
              </a:r>
              <a:r>
                <a:rPr lang="zh-CN" altLang="en-US" sz="4400" b="1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极</a:t>
              </a:r>
              <a:endParaRPr lang="zh-CN" altLang="en-US" sz="44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6389" name="矩形 16388"/>
            <p:cNvSpPr/>
            <p:nvPr/>
          </p:nvSpPr>
          <p:spPr>
            <a:xfrm>
              <a:off x="0" y="528"/>
              <a:ext cx="1529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x-none" sz="4400" b="1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N</a:t>
              </a:r>
              <a:r>
                <a:rPr lang="zh-CN" altLang="en-US" sz="4400" b="1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极与</a:t>
              </a:r>
              <a:r>
                <a:rPr lang="en-US" altLang="x-none" sz="4400" b="1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S</a:t>
              </a:r>
              <a:r>
                <a:rPr lang="zh-CN" altLang="en-US" sz="4400" b="1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极</a:t>
              </a:r>
              <a:endParaRPr lang="zh-CN" altLang="en-US" sz="44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6390" name="右大括号 16389"/>
            <p:cNvSpPr/>
            <p:nvPr/>
          </p:nvSpPr>
          <p:spPr>
            <a:xfrm>
              <a:off x="1536" y="144"/>
              <a:ext cx="240" cy="720"/>
            </a:xfrm>
            <a:prstGeom prst="rightBrace">
              <a:avLst>
                <a:gd name="adj1" fmla="val 25000"/>
                <a:gd name="adj2" fmla="val 50000"/>
              </a:avLst>
            </a:prstGeom>
            <a:noFill/>
            <a:ln w="5715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391" name="文本框 16390"/>
            <p:cNvSpPr txBox="1"/>
            <p:nvPr/>
          </p:nvSpPr>
          <p:spPr>
            <a:xfrm>
              <a:off x="1776" y="240"/>
              <a:ext cx="2016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x-none" dirty="0">
                  <a:latin typeface="Times New Roman" panose="02020603050405020304" pitchFamily="2" charset="0"/>
                </a:rPr>
                <a:t>  </a:t>
              </a:r>
              <a:r>
                <a:rPr lang="zh-CN" altLang="en-US" sz="4400" b="1" dirty="0">
                  <a:solidFill>
                    <a:srgbClr val="008000"/>
                  </a:solidFill>
                  <a:latin typeface="Times New Roman" panose="02020603050405020304" pitchFamily="2" charset="0"/>
                  <a:ea typeface="黑体" panose="02010609060101010101" pitchFamily="2" charset="-122"/>
                </a:rPr>
                <a:t>相互吸引</a:t>
              </a:r>
              <a:endParaRPr lang="zh-CN" altLang="en-US" sz="4400" b="1" dirty="0">
                <a:solidFill>
                  <a:srgbClr val="008000"/>
                </a:solidFill>
                <a:latin typeface="Times New Roman" panose="02020603050405020304" pitchFamily="2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16392" name="组合 16391"/>
          <p:cNvGrpSpPr/>
          <p:nvPr/>
        </p:nvGrpSpPr>
        <p:grpSpPr>
          <a:xfrm>
            <a:off x="2590800" y="1752600"/>
            <a:ext cx="5549900" cy="1524000"/>
            <a:chOff x="0" y="0"/>
            <a:chExt cx="3496" cy="960"/>
          </a:xfrm>
        </p:grpSpPr>
        <p:sp>
          <p:nvSpPr>
            <p:cNvPr id="16393" name="文本框 16392"/>
            <p:cNvSpPr txBox="1"/>
            <p:nvPr/>
          </p:nvSpPr>
          <p:spPr>
            <a:xfrm>
              <a:off x="0" y="0"/>
              <a:ext cx="1632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x-none" sz="4400" b="1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S</a:t>
              </a:r>
              <a:r>
                <a:rPr lang="zh-CN" altLang="en-US" sz="4400" b="1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极与</a:t>
              </a:r>
              <a:r>
                <a:rPr lang="en-US" altLang="x-none" sz="4400" b="1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S</a:t>
              </a:r>
              <a:r>
                <a:rPr lang="zh-CN" altLang="en-US" sz="4400" b="1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极</a:t>
              </a:r>
              <a:endParaRPr lang="zh-CN" altLang="en-US" sz="44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6394" name="矩形 16393"/>
            <p:cNvSpPr/>
            <p:nvPr/>
          </p:nvSpPr>
          <p:spPr>
            <a:xfrm>
              <a:off x="0" y="480"/>
              <a:ext cx="1584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x-none" sz="4400" b="1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N</a:t>
              </a:r>
              <a:r>
                <a:rPr lang="zh-CN" altLang="en-US" sz="4400" b="1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极与</a:t>
              </a:r>
              <a:r>
                <a:rPr lang="en-US" altLang="x-none" sz="4400" b="1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N</a:t>
              </a:r>
              <a:r>
                <a:rPr lang="zh-CN" altLang="en-US" sz="4400" b="1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极</a:t>
              </a:r>
              <a:endParaRPr lang="zh-CN" altLang="en-US" sz="44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6395" name="右大括号 16394"/>
            <p:cNvSpPr/>
            <p:nvPr/>
          </p:nvSpPr>
          <p:spPr>
            <a:xfrm>
              <a:off x="1584" y="144"/>
              <a:ext cx="240" cy="720"/>
            </a:xfrm>
            <a:prstGeom prst="rightBrace">
              <a:avLst>
                <a:gd name="adj1" fmla="val 25000"/>
                <a:gd name="adj2" fmla="val 50000"/>
              </a:avLst>
            </a:prstGeom>
            <a:noFill/>
            <a:ln w="5715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396" name="矩形 16395"/>
            <p:cNvSpPr/>
            <p:nvPr/>
          </p:nvSpPr>
          <p:spPr>
            <a:xfrm>
              <a:off x="1968" y="240"/>
              <a:ext cx="1528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r>
                <a:rPr lang="zh-CN" altLang="en-US" sz="4400" b="1" dirty="0">
                  <a:solidFill>
                    <a:srgbClr val="FF0000"/>
                  </a:solidFill>
                  <a:latin typeface="Times New Roman" panose="02020603050405020304" pitchFamily="2" charset="0"/>
                  <a:ea typeface="黑体" panose="02010609060101010101" pitchFamily="2" charset="-122"/>
                </a:rPr>
                <a:t>相互排斥</a:t>
              </a:r>
              <a:endParaRPr lang="zh-CN" altLang="en-US" sz="44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endParaRPr>
            </a:p>
          </p:txBody>
        </p:sp>
      </p:grpSp>
      <p:sp>
        <p:nvSpPr>
          <p:cNvPr id="16397" name="文本框 16396"/>
          <p:cNvSpPr txBox="1"/>
          <p:nvPr/>
        </p:nvSpPr>
        <p:spPr>
          <a:xfrm>
            <a:off x="2819400" y="3124200"/>
            <a:ext cx="4648200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同极相互排斥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sp>
        <p:nvSpPr>
          <p:cNvPr id="16398" name="矩形 16397"/>
          <p:cNvSpPr/>
          <p:nvPr/>
        </p:nvSpPr>
        <p:spPr>
          <a:xfrm>
            <a:off x="2895600" y="5105400"/>
            <a:ext cx="3546475" cy="7620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008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异极相互吸引</a:t>
            </a:r>
            <a:endParaRPr lang="zh-CN" altLang="en-US" sz="4400" b="1" dirty="0">
              <a:solidFill>
                <a:srgbClr val="008000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indefinite" fill="hold" display="0" masterRel="nextClick" afterEffect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indefinite" fill="hold" display="0" masterRel="nextClick" afterEffect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7" grpId="0" animBg="1"/>
      <p:bldP spid="1639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文本框 17409"/>
          <p:cNvSpPr txBox="1"/>
          <p:nvPr/>
        </p:nvSpPr>
        <p:spPr>
          <a:xfrm>
            <a:off x="5105400" y="1828800"/>
            <a:ext cx="3733800" cy="4486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一个玻璃棒上套着四个环形磁铁，（如图）如果2号磁铁的上方是</a:t>
            </a:r>
            <a:r>
              <a:rPr lang="en-US" altLang="x-none" sz="36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N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极，你能知道1号磁铁的上方、4号磁铁的下方各是什么磁极吗？</a:t>
            </a:r>
            <a:endParaRPr lang="zh-CN" altLang="en-US" sz="36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411" name="直接连接符 17410"/>
          <p:cNvSpPr/>
          <p:nvPr/>
        </p:nvSpPr>
        <p:spPr>
          <a:xfrm>
            <a:off x="3352800" y="1905000"/>
            <a:ext cx="914400" cy="0"/>
          </a:xfrm>
          <a:prstGeom prst="line">
            <a:avLst/>
          </a:prstGeom>
          <a:ln w="76200" cap="flat" cmpd="sng">
            <a:solidFill>
              <a:srgbClr val="0000FF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7412" name="直接连接符 17411"/>
          <p:cNvSpPr/>
          <p:nvPr/>
        </p:nvSpPr>
        <p:spPr>
          <a:xfrm flipV="1">
            <a:off x="3429000" y="6324600"/>
            <a:ext cx="838200" cy="0"/>
          </a:xfrm>
          <a:prstGeom prst="line">
            <a:avLst/>
          </a:prstGeom>
          <a:ln w="76200" cap="flat" cmpd="sng">
            <a:solidFill>
              <a:srgbClr val="0000FF"/>
            </a:solidFill>
            <a:prstDash val="solid"/>
            <a:headEnd type="none" w="med" len="med"/>
            <a:tailEnd type="triangle" w="med" len="med"/>
          </a:ln>
        </p:spPr>
      </p:sp>
      <p:grpSp>
        <p:nvGrpSpPr>
          <p:cNvPr id="17413" name="组合 17412"/>
          <p:cNvGrpSpPr/>
          <p:nvPr/>
        </p:nvGrpSpPr>
        <p:grpSpPr>
          <a:xfrm>
            <a:off x="1066800" y="457200"/>
            <a:ext cx="3962400" cy="6096000"/>
            <a:chOff x="0" y="0"/>
            <a:chExt cx="2496" cy="3840"/>
          </a:xfrm>
        </p:grpSpPr>
        <p:grpSp>
          <p:nvGrpSpPr>
            <p:cNvPr id="17414" name="组合 17413"/>
            <p:cNvGrpSpPr/>
            <p:nvPr/>
          </p:nvGrpSpPr>
          <p:grpSpPr>
            <a:xfrm>
              <a:off x="0" y="0"/>
              <a:ext cx="1440" cy="3840"/>
              <a:chOff x="0" y="0"/>
              <a:chExt cx="1440" cy="3840"/>
            </a:xfrm>
          </p:grpSpPr>
          <p:sp>
            <p:nvSpPr>
              <p:cNvPr id="17415" name="文本框 17414"/>
              <p:cNvSpPr txBox="1"/>
              <p:nvPr/>
            </p:nvSpPr>
            <p:spPr>
              <a:xfrm>
                <a:off x="0" y="912"/>
                <a:ext cx="384" cy="4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x-none" sz="4000" b="1" dirty="0">
                    <a:solidFill>
                      <a:srgbClr val="0000FF"/>
                    </a:solidFill>
                    <a:latin typeface="Times New Roman" panose="02020603050405020304" pitchFamily="2" charset="0"/>
                  </a:rPr>
                  <a:t>1</a:t>
                </a:r>
                <a:endParaRPr lang="en-US" altLang="x-none" sz="4000" b="1" dirty="0">
                  <a:solidFill>
                    <a:srgbClr val="0000FF"/>
                  </a:solidFill>
                  <a:latin typeface="Times New Roman" panose="02020603050405020304" pitchFamily="2" charset="0"/>
                </a:endParaRPr>
              </a:p>
            </p:txBody>
          </p:sp>
          <p:sp>
            <p:nvSpPr>
              <p:cNvPr id="17416" name="矩形 17415"/>
              <p:cNvSpPr/>
              <p:nvPr/>
            </p:nvSpPr>
            <p:spPr>
              <a:xfrm>
                <a:off x="0" y="1920"/>
                <a:ext cx="276" cy="4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x-none" sz="4000" b="1" dirty="0">
                    <a:solidFill>
                      <a:srgbClr val="0000FF"/>
                    </a:solidFill>
                    <a:latin typeface="Times New Roman" panose="02020603050405020304" pitchFamily="2" charset="0"/>
                  </a:rPr>
                  <a:t>2</a:t>
                </a:r>
                <a:endParaRPr lang="en-US" altLang="x-none" sz="4000" b="1" dirty="0">
                  <a:solidFill>
                    <a:srgbClr val="0000FF"/>
                  </a:solidFill>
                  <a:latin typeface="Times New Roman" panose="02020603050405020304" pitchFamily="2" charset="0"/>
                </a:endParaRPr>
              </a:p>
            </p:txBody>
          </p:sp>
          <p:sp>
            <p:nvSpPr>
              <p:cNvPr id="17417" name="矩形 17416"/>
              <p:cNvSpPr/>
              <p:nvPr/>
            </p:nvSpPr>
            <p:spPr>
              <a:xfrm>
                <a:off x="0" y="2928"/>
                <a:ext cx="276" cy="4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x-none" sz="4000" b="1" dirty="0">
                    <a:solidFill>
                      <a:srgbClr val="0000FF"/>
                    </a:solidFill>
                    <a:latin typeface="Times New Roman" panose="02020603050405020304" pitchFamily="2" charset="0"/>
                  </a:rPr>
                  <a:t>3</a:t>
                </a:r>
                <a:endParaRPr lang="en-US" altLang="x-none" sz="4000" b="1" dirty="0">
                  <a:solidFill>
                    <a:srgbClr val="0000FF"/>
                  </a:solidFill>
                  <a:latin typeface="Times New Roman" panose="02020603050405020304" pitchFamily="2" charset="0"/>
                </a:endParaRPr>
              </a:p>
            </p:txBody>
          </p:sp>
          <p:sp>
            <p:nvSpPr>
              <p:cNvPr id="17418" name="矩形 17417"/>
              <p:cNvSpPr/>
              <p:nvPr/>
            </p:nvSpPr>
            <p:spPr>
              <a:xfrm>
                <a:off x="0" y="3360"/>
                <a:ext cx="288" cy="4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x-none" sz="4000" b="1" dirty="0">
                    <a:solidFill>
                      <a:srgbClr val="0000FF"/>
                    </a:solidFill>
                    <a:latin typeface="Times New Roman" panose="02020603050405020304" pitchFamily="2" charset="0"/>
                  </a:rPr>
                  <a:t>4</a:t>
                </a:r>
                <a:endParaRPr lang="en-US" altLang="x-none" sz="4000" b="1" dirty="0">
                  <a:solidFill>
                    <a:srgbClr val="0000FF"/>
                  </a:solidFill>
                  <a:latin typeface="Times New Roman" panose="02020603050405020304" pitchFamily="2" charset="0"/>
                </a:endParaRPr>
              </a:p>
            </p:txBody>
          </p:sp>
          <p:grpSp>
            <p:nvGrpSpPr>
              <p:cNvPr id="17419" name="组合 17418"/>
              <p:cNvGrpSpPr/>
              <p:nvPr/>
            </p:nvGrpSpPr>
            <p:grpSpPr>
              <a:xfrm>
                <a:off x="432" y="0"/>
                <a:ext cx="1008" cy="3840"/>
                <a:chOff x="0" y="0"/>
                <a:chExt cx="1008" cy="3840"/>
              </a:xfrm>
            </p:grpSpPr>
            <p:sp>
              <p:nvSpPr>
                <p:cNvPr id="17420" name="圆柱形 17419"/>
                <p:cNvSpPr/>
                <p:nvPr/>
              </p:nvSpPr>
              <p:spPr>
                <a:xfrm>
                  <a:off x="0" y="3216"/>
                  <a:ext cx="1008" cy="624"/>
                </a:xfrm>
                <a:prstGeom prst="can">
                  <a:avLst>
                    <a:gd name="adj" fmla="val 39903"/>
                  </a:avLst>
                </a:prstGeom>
                <a:solidFill>
                  <a:srgbClr val="0000FF"/>
                </a:solidFill>
                <a:ln w="9525" cap="flat" cmpd="sng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grpSp>
              <p:nvGrpSpPr>
                <p:cNvPr id="17421" name="组合 17420"/>
                <p:cNvGrpSpPr/>
                <p:nvPr/>
              </p:nvGrpSpPr>
              <p:grpSpPr>
                <a:xfrm>
                  <a:off x="0" y="2832"/>
                  <a:ext cx="1008" cy="624"/>
                  <a:chOff x="0" y="0"/>
                  <a:chExt cx="1008" cy="624"/>
                </a:xfrm>
              </p:grpSpPr>
              <p:sp>
                <p:nvSpPr>
                  <p:cNvPr id="17422" name="圆柱形 17421"/>
                  <p:cNvSpPr/>
                  <p:nvPr/>
                </p:nvSpPr>
                <p:spPr>
                  <a:xfrm>
                    <a:off x="0" y="0"/>
                    <a:ext cx="1008" cy="624"/>
                  </a:xfrm>
                  <a:prstGeom prst="can">
                    <a:avLst>
                      <a:gd name="adj" fmla="val 41986"/>
                    </a:avLst>
                  </a:prstGeom>
                  <a:solidFill>
                    <a:srgbClr val="0000FF"/>
                  </a:solidFill>
                  <a:ln w="9525" cap="flat" cmpd="sng">
                    <a:solidFill>
                      <a:srgbClr val="FF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423" name="椭圆 17422"/>
                  <p:cNvSpPr/>
                  <p:nvPr/>
                </p:nvSpPr>
                <p:spPr>
                  <a:xfrm>
                    <a:off x="144" y="48"/>
                    <a:ext cx="720" cy="144"/>
                  </a:xfrm>
                  <a:prstGeom prst="ellipse">
                    <a:avLst/>
                  </a:prstGeom>
                  <a:solidFill>
                    <a:srgbClr val="0000FF"/>
                  </a:solidFill>
                  <a:ln w="9525" cap="flat" cmpd="sng">
                    <a:solidFill>
                      <a:srgbClr val="FF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sp>
              <p:nvSpPr>
                <p:cNvPr id="17424" name="圆柱形 17423"/>
                <p:cNvSpPr/>
                <p:nvPr/>
              </p:nvSpPr>
              <p:spPr>
                <a:xfrm>
                  <a:off x="192" y="2304"/>
                  <a:ext cx="624" cy="720"/>
                </a:xfrm>
                <a:prstGeom prst="can">
                  <a:avLst>
                    <a:gd name="adj" fmla="val 22917"/>
                  </a:avLst>
                </a:prstGeom>
                <a:solidFill>
                  <a:schemeClr val="bg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grpSp>
              <p:nvGrpSpPr>
                <p:cNvPr id="17425" name="组合 17424"/>
                <p:cNvGrpSpPr/>
                <p:nvPr/>
              </p:nvGrpSpPr>
              <p:grpSpPr>
                <a:xfrm>
                  <a:off x="0" y="1824"/>
                  <a:ext cx="1008" cy="624"/>
                  <a:chOff x="0" y="0"/>
                  <a:chExt cx="1008" cy="624"/>
                </a:xfrm>
              </p:grpSpPr>
              <p:sp>
                <p:nvSpPr>
                  <p:cNvPr id="17426" name="圆柱形 17425"/>
                  <p:cNvSpPr/>
                  <p:nvPr/>
                </p:nvSpPr>
                <p:spPr>
                  <a:xfrm>
                    <a:off x="0" y="0"/>
                    <a:ext cx="1008" cy="624"/>
                  </a:xfrm>
                  <a:prstGeom prst="can">
                    <a:avLst>
                      <a:gd name="adj" fmla="val 41986"/>
                    </a:avLst>
                  </a:prstGeom>
                  <a:solidFill>
                    <a:srgbClr val="0000FF"/>
                  </a:solidFill>
                  <a:ln w="9525" cap="flat" cmpd="sng">
                    <a:solidFill>
                      <a:srgbClr val="FF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427" name="椭圆 17426"/>
                  <p:cNvSpPr/>
                  <p:nvPr/>
                </p:nvSpPr>
                <p:spPr>
                  <a:xfrm>
                    <a:off x="144" y="48"/>
                    <a:ext cx="720" cy="144"/>
                  </a:xfrm>
                  <a:prstGeom prst="ellipse">
                    <a:avLst/>
                  </a:prstGeom>
                  <a:solidFill>
                    <a:srgbClr val="0000FF"/>
                  </a:solidFill>
                  <a:ln w="9525" cap="flat" cmpd="sng">
                    <a:solidFill>
                      <a:srgbClr val="FF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sp>
              <p:nvSpPr>
                <p:cNvPr id="17428" name="圆柱形 17427"/>
                <p:cNvSpPr/>
                <p:nvPr/>
              </p:nvSpPr>
              <p:spPr>
                <a:xfrm>
                  <a:off x="192" y="1296"/>
                  <a:ext cx="624" cy="720"/>
                </a:xfrm>
                <a:prstGeom prst="can">
                  <a:avLst>
                    <a:gd name="adj" fmla="val 23875"/>
                  </a:avLst>
                </a:prstGeom>
                <a:solidFill>
                  <a:schemeClr val="bg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grpSp>
              <p:nvGrpSpPr>
                <p:cNvPr id="17429" name="组合 17428"/>
                <p:cNvGrpSpPr/>
                <p:nvPr/>
              </p:nvGrpSpPr>
              <p:grpSpPr>
                <a:xfrm>
                  <a:off x="0" y="816"/>
                  <a:ext cx="1008" cy="624"/>
                  <a:chOff x="0" y="0"/>
                  <a:chExt cx="1008" cy="624"/>
                </a:xfrm>
              </p:grpSpPr>
              <p:sp>
                <p:nvSpPr>
                  <p:cNvPr id="17430" name="圆柱形 17429"/>
                  <p:cNvSpPr/>
                  <p:nvPr/>
                </p:nvSpPr>
                <p:spPr>
                  <a:xfrm>
                    <a:off x="0" y="0"/>
                    <a:ext cx="1008" cy="624"/>
                  </a:xfrm>
                  <a:prstGeom prst="can">
                    <a:avLst>
                      <a:gd name="adj" fmla="val 41986"/>
                    </a:avLst>
                  </a:prstGeom>
                  <a:solidFill>
                    <a:srgbClr val="0000FF"/>
                  </a:solidFill>
                  <a:ln w="9525" cap="flat" cmpd="sng">
                    <a:solidFill>
                      <a:srgbClr val="FF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431" name="椭圆 17430"/>
                  <p:cNvSpPr/>
                  <p:nvPr/>
                </p:nvSpPr>
                <p:spPr>
                  <a:xfrm>
                    <a:off x="144" y="48"/>
                    <a:ext cx="720" cy="144"/>
                  </a:xfrm>
                  <a:prstGeom prst="ellipse">
                    <a:avLst/>
                  </a:prstGeom>
                  <a:solidFill>
                    <a:srgbClr val="0000FF"/>
                  </a:solidFill>
                  <a:ln w="9525" cap="flat" cmpd="sng">
                    <a:solidFill>
                      <a:srgbClr val="FF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sp>
              <p:nvSpPr>
                <p:cNvPr id="17432" name="圆柱形 17431"/>
                <p:cNvSpPr/>
                <p:nvPr/>
              </p:nvSpPr>
              <p:spPr>
                <a:xfrm>
                  <a:off x="192" y="0"/>
                  <a:ext cx="624" cy="1008"/>
                </a:xfrm>
                <a:prstGeom prst="can">
                  <a:avLst>
                    <a:gd name="adj" fmla="val 29644"/>
                  </a:avLst>
                </a:prstGeom>
                <a:solidFill>
                  <a:schemeClr val="bg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sp>
          <p:nvSpPr>
            <p:cNvPr id="17433" name="直接连接符 17432"/>
            <p:cNvSpPr/>
            <p:nvPr/>
          </p:nvSpPr>
          <p:spPr>
            <a:xfrm flipV="1">
              <a:off x="1488" y="1968"/>
              <a:ext cx="528" cy="0"/>
            </a:xfrm>
            <a:prstGeom prst="line">
              <a:avLst/>
            </a:prstGeom>
            <a:ln w="76200" cap="flat" cmpd="sng">
              <a:solidFill>
                <a:srgbClr val="0000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7434" name="文本框 17433"/>
            <p:cNvSpPr txBox="1"/>
            <p:nvPr/>
          </p:nvSpPr>
          <p:spPr>
            <a:xfrm>
              <a:off x="1872" y="1728"/>
              <a:ext cx="624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4400" b="1" dirty="0">
                  <a:latin typeface="Times New Roman" panose="02020603050405020304" pitchFamily="2" charset="0"/>
                </a:rPr>
                <a:t>  </a:t>
              </a:r>
              <a:r>
                <a:rPr lang="en-US" altLang="x-none" sz="4400" b="1" dirty="0">
                  <a:solidFill>
                    <a:srgbClr val="FF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N</a:t>
              </a:r>
              <a:endParaRPr lang="en-US" altLang="x-none" sz="4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17435" name="矩形 17434"/>
          <p:cNvSpPr/>
          <p:nvPr/>
        </p:nvSpPr>
        <p:spPr>
          <a:xfrm>
            <a:off x="4343400" y="5867400"/>
            <a:ext cx="465138" cy="7620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>
              <a:spcBef>
                <a:spcPct val="50000"/>
              </a:spcBef>
            </a:pPr>
            <a:r>
              <a:rPr lang="en-US" altLang="x-none" sz="4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N</a:t>
            </a:r>
            <a:endParaRPr lang="en-US" altLang="x-none" sz="44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436" name="矩形 17435"/>
          <p:cNvSpPr/>
          <p:nvPr/>
        </p:nvSpPr>
        <p:spPr>
          <a:xfrm>
            <a:off x="4267200" y="1600200"/>
            <a:ext cx="465138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x-none" sz="44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S</a:t>
            </a:r>
            <a:endParaRPr lang="en-US" altLang="x-none" sz="44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437" name="文本框 17436"/>
          <p:cNvSpPr txBox="1"/>
          <p:nvPr/>
        </p:nvSpPr>
        <p:spPr>
          <a:xfrm>
            <a:off x="4876800" y="304800"/>
            <a:ext cx="4267200" cy="1098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6600" b="1" dirty="0">
                <a:solidFill>
                  <a:srgbClr val="FF0000"/>
                </a:solidFill>
                <a:latin typeface="Times New Roman" panose="02020603050405020304" pitchFamily="2" charset="0"/>
                <a:ea typeface="隶书" pitchFamily="1" charset="-122"/>
              </a:rPr>
              <a:t>想想看！</a:t>
            </a:r>
            <a:endParaRPr lang="zh-CN" altLang="en-US" sz="6600" b="1" dirty="0">
              <a:solidFill>
                <a:srgbClr val="FF0000"/>
              </a:solidFill>
              <a:latin typeface="Times New Roman" panose="02020603050405020304" pitchFamily="2" charset="0"/>
              <a:ea typeface="隶书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35" grpId="0"/>
      <p:bldP spid="17436" grpId="0"/>
      <p:bldP spid="174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4" name="司南.MPG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371600" y="1219200"/>
            <a:ext cx="7162800" cy="495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5" name="文本框 18434"/>
          <p:cNvSpPr txBox="1"/>
          <p:nvPr/>
        </p:nvSpPr>
        <p:spPr>
          <a:xfrm>
            <a:off x="990600" y="304800"/>
            <a:ext cx="7848600" cy="823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中国古代四大发明之一：</a:t>
            </a:r>
            <a:r>
              <a:rPr lang="zh-CN" altLang="en-US" sz="4800" b="1" dirty="0">
                <a:solidFill>
                  <a:srgbClr val="0000FF"/>
                </a:solidFill>
                <a:latin typeface="Times New Roman" panose="02020603050405020304" pitchFamily="2" charset="0"/>
                <a:ea typeface="华文新魏" pitchFamily="2" charset="-122"/>
              </a:rPr>
              <a:t>指南针</a:t>
            </a:r>
            <a:endParaRPr lang="zh-CN" altLang="en-US" sz="4800" b="1" dirty="0">
              <a:solidFill>
                <a:srgbClr val="0000FF"/>
              </a:solidFill>
              <a:latin typeface="Times New Roman" panose="02020603050405020304" pitchFamily="2" charset="0"/>
              <a:ea typeface="华文新魏" pitchFamily="2" charset="-122"/>
            </a:endParaRPr>
          </a:p>
        </p:txBody>
      </p:sp>
      <p:sp>
        <p:nvSpPr>
          <p:cNvPr id="18436" name="动作按钮: 前进或下一项 18435">
            <a:hlinkClick r:id="" action="ppaction://hlinkshowjump?jump=nextslide"/>
          </p:cNvPr>
          <p:cNvSpPr/>
          <p:nvPr/>
        </p:nvSpPr>
        <p:spPr>
          <a:xfrm>
            <a:off x="6934200" y="6324600"/>
            <a:ext cx="1295400" cy="533400"/>
          </a:xfrm>
          <a:prstGeom prst="actionButtonForwardNex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文本框 19457"/>
          <p:cNvSpPr txBox="1"/>
          <p:nvPr/>
        </p:nvSpPr>
        <p:spPr>
          <a:xfrm>
            <a:off x="4648200" y="1524000"/>
            <a:ext cx="14478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中国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sp>
        <p:nvSpPr>
          <p:cNvPr id="19459" name="矩形 19458"/>
          <p:cNvSpPr/>
          <p:nvPr/>
        </p:nvSpPr>
        <p:spPr>
          <a:xfrm>
            <a:off x="1828800" y="2133600"/>
            <a:ext cx="25146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四大发明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sp>
        <p:nvSpPr>
          <p:cNvPr id="19460" name="矩形 19459"/>
          <p:cNvSpPr/>
          <p:nvPr/>
        </p:nvSpPr>
        <p:spPr>
          <a:xfrm>
            <a:off x="4495800" y="3429000"/>
            <a:ext cx="120332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勺子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sp>
        <p:nvSpPr>
          <p:cNvPr id="19461" name="矩形 19460"/>
          <p:cNvSpPr/>
          <p:nvPr/>
        </p:nvSpPr>
        <p:spPr>
          <a:xfrm>
            <a:off x="6096000" y="4038600"/>
            <a:ext cx="120332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勺柄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  <p:sp>
        <p:nvSpPr>
          <p:cNvPr id="19462" name="文本框 19461"/>
          <p:cNvSpPr txBox="1"/>
          <p:nvPr/>
        </p:nvSpPr>
        <p:spPr>
          <a:xfrm>
            <a:off x="990600" y="304800"/>
            <a:ext cx="3810000" cy="914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5400" b="1" dirty="0">
                <a:solidFill>
                  <a:srgbClr val="008000"/>
                </a:solidFill>
                <a:latin typeface="Times New Roman" panose="02020603050405020304" pitchFamily="2" charset="0"/>
                <a:ea typeface="隶书" pitchFamily="1" charset="-122"/>
              </a:rPr>
              <a:t>走近指南针</a:t>
            </a:r>
            <a:endParaRPr lang="zh-CN" altLang="en-US" sz="5400" b="1" dirty="0">
              <a:solidFill>
                <a:srgbClr val="008000"/>
              </a:solidFill>
              <a:latin typeface="Times New Roman" panose="02020603050405020304" pitchFamily="2" charset="0"/>
              <a:ea typeface="隶书" pitchFamily="1" charset="-122"/>
            </a:endParaRPr>
          </a:p>
        </p:txBody>
      </p:sp>
      <p:grpSp>
        <p:nvGrpSpPr>
          <p:cNvPr id="19463" name="组合 19462"/>
          <p:cNvGrpSpPr/>
          <p:nvPr/>
        </p:nvGrpSpPr>
        <p:grpSpPr>
          <a:xfrm>
            <a:off x="1295400" y="1600200"/>
            <a:ext cx="7848600" cy="4603750"/>
            <a:chOff x="0" y="0"/>
            <a:chExt cx="4944" cy="2900"/>
          </a:xfrm>
        </p:grpSpPr>
        <p:sp>
          <p:nvSpPr>
            <p:cNvPr id="19464" name="文本框 19463"/>
            <p:cNvSpPr txBox="1"/>
            <p:nvPr/>
          </p:nvSpPr>
          <p:spPr>
            <a:xfrm>
              <a:off x="96" y="0"/>
              <a:ext cx="4368" cy="23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3600" b="1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1、指南针是（       ）古代的（        ）之一，是中国人民的骄傲！</a:t>
              </a:r>
              <a:endParaRPr lang="zh-CN" altLang="en-US" sz="36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3600" b="1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2、“司南”的（     ）是用天然磁石做的，在静止时（     ）大致指向朝南的方向。</a:t>
              </a:r>
              <a:endParaRPr lang="zh-CN" altLang="en-US" sz="36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9465" name="文本框 19464"/>
            <p:cNvSpPr txBox="1"/>
            <p:nvPr/>
          </p:nvSpPr>
          <p:spPr>
            <a:xfrm>
              <a:off x="0" y="2496"/>
              <a:ext cx="4944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3600" b="1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 3、古代的“司南”又叫（       ）。</a:t>
              </a:r>
              <a:endParaRPr lang="zh-CN" altLang="en-US" sz="36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19466" name="文本框 19465"/>
          <p:cNvSpPr txBox="1"/>
          <p:nvPr/>
        </p:nvSpPr>
        <p:spPr>
          <a:xfrm>
            <a:off x="6400800" y="5486400"/>
            <a:ext cx="1905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罗盘针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 animBg="1"/>
      <p:bldP spid="19458" grpId="0" animBg="1"/>
      <p:bldP spid="19459" grpId="0" animBg="1"/>
      <p:bldP spid="19460" grpId="0" animBg="1"/>
      <p:bldP spid="19461" grpId="0" animBg="1"/>
      <p:bldP spid="1946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2" name="图片 20481" descr="C:\Documents and Settings\i\My Documents\My Pictures\u=3774962190,735179372&amp;gp=0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304800"/>
            <a:ext cx="2362200" cy="2667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3" name="图片 20482" descr="C:\Documents and Settings\i\My Documents\My Pictures\u=382994578,1457814850&amp;gp=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124200"/>
            <a:ext cx="3124200" cy="2895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4" name="文本框 20483"/>
          <p:cNvSpPr txBox="1"/>
          <p:nvPr/>
        </p:nvSpPr>
        <p:spPr>
          <a:xfrm>
            <a:off x="4191000" y="304800"/>
            <a:ext cx="793750" cy="281940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2" charset="0"/>
                <a:ea typeface="华文新魏" pitchFamily="2" charset="-122"/>
              </a:rPr>
              <a:t>手表指南针</a:t>
            </a:r>
            <a:endParaRPr lang="zh-CN" altLang="en-US" sz="4000" b="1" dirty="0">
              <a:solidFill>
                <a:srgbClr val="0000FF"/>
              </a:solidFill>
              <a:latin typeface="Times New Roman" panose="02020603050405020304" pitchFamily="2" charset="0"/>
              <a:ea typeface="华文新魏" pitchFamily="2" charset="-122"/>
            </a:endParaRPr>
          </a:p>
        </p:txBody>
      </p:sp>
      <p:sp>
        <p:nvSpPr>
          <p:cNvPr id="20485" name="矩形 20484"/>
          <p:cNvSpPr/>
          <p:nvPr/>
        </p:nvSpPr>
        <p:spPr>
          <a:xfrm>
            <a:off x="4267200" y="3124200"/>
            <a:ext cx="981075" cy="3140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4000" b="1" dirty="0">
                <a:solidFill>
                  <a:srgbClr val="008000"/>
                </a:solidFill>
                <a:latin typeface="Times New Roman" panose="02020603050405020304" pitchFamily="2" charset="0"/>
                <a:ea typeface="华文新魏" pitchFamily="2" charset="-122"/>
              </a:rPr>
              <a:t>车载指南针</a:t>
            </a:r>
            <a:endParaRPr lang="zh-CN" altLang="en-US" sz="4000" b="1" dirty="0">
              <a:solidFill>
                <a:srgbClr val="008000"/>
              </a:solidFill>
              <a:latin typeface="Times New Roman" panose="02020603050405020304" pitchFamily="2" charset="0"/>
              <a:ea typeface="华文新魏" pitchFamily="2" charset="-122"/>
            </a:endParaRPr>
          </a:p>
        </p:txBody>
      </p:sp>
      <p:sp>
        <p:nvSpPr>
          <p:cNvPr id="20486" name="文本框 20485"/>
          <p:cNvSpPr txBox="1"/>
          <p:nvPr/>
        </p:nvSpPr>
        <p:spPr>
          <a:xfrm>
            <a:off x="5791200" y="4648200"/>
            <a:ext cx="29718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2" charset="0"/>
                <a:ea typeface="华文新魏" pitchFamily="2" charset="-122"/>
              </a:rPr>
              <a:t>电子指南针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2" charset="0"/>
              <a:ea typeface="华文新魏" pitchFamily="2" charset="-122"/>
            </a:endParaRPr>
          </a:p>
        </p:txBody>
      </p:sp>
      <p:sp>
        <p:nvSpPr>
          <p:cNvPr id="20487" name="文本框 20486"/>
          <p:cNvSpPr txBox="1"/>
          <p:nvPr/>
        </p:nvSpPr>
        <p:spPr>
          <a:xfrm>
            <a:off x="5334000" y="457200"/>
            <a:ext cx="3352800" cy="823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2" charset="0"/>
                <a:ea typeface="隶书" pitchFamily="1" charset="-122"/>
              </a:rPr>
              <a:t>常见指南针</a:t>
            </a:r>
            <a:endParaRPr lang="zh-CN" altLang="en-US" sz="4800" b="1" dirty="0">
              <a:solidFill>
                <a:srgbClr val="FF0000"/>
              </a:solidFill>
              <a:latin typeface="Times New Roman" panose="02020603050405020304" pitchFamily="2" charset="0"/>
              <a:ea typeface="隶书" pitchFamily="1" charset="-122"/>
            </a:endParaRPr>
          </a:p>
        </p:txBody>
      </p:sp>
      <p:pic>
        <p:nvPicPr>
          <p:cNvPr id="20488" name="图片 20487" descr="C:\Documents and Settings\i\My Documents\My Pictures\2005821838248303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1371600"/>
            <a:ext cx="3292475" cy="3292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7" grpId="0" animBg="1"/>
      <p:bldP spid="20484" grpId="0" animBg="1"/>
      <p:bldP spid="20485" grpId="0" animBg="1"/>
      <p:bldP spid="2048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标题 21505"/>
          <p:cNvSpPr>
            <a:spLocks noGrp="1"/>
          </p:cNvSpPr>
          <p:nvPr>
            <p:ph type="title"/>
          </p:nvPr>
        </p:nvSpPr>
        <p:spPr>
          <a:xfrm>
            <a:off x="611188" y="333375"/>
            <a:ext cx="8905875" cy="1143000"/>
          </a:xfrm>
          <a:ln/>
        </p:spPr>
        <p:txBody>
          <a:bodyPr anchor="ctr"/>
          <a:p>
            <a:pPr algn="ctr"/>
            <a:r>
              <a:rPr lang="zh-CN" altLang="en-US" sz="4800" b="1">
                <a:solidFill>
                  <a:srgbClr val="008000"/>
                </a:solidFill>
                <a:ea typeface="黑体" panose="02010609060101010101" pitchFamily="2" charset="-122"/>
              </a:rPr>
              <a:t>我们又学习了磁铁哪些性质？</a:t>
            </a:r>
            <a:endParaRPr lang="zh-CN" altLang="en-US" sz="4800" b="1">
              <a:solidFill>
                <a:srgbClr val="008000"/>
              </a:solidFill>
              <a:ea typeface="黑体" panose="02010609060101010101" pitchFamily="2" charset="-122"/>
            </a:endParaRPr>
          </a:p>
        </p:txBody>
      </p:sp>
      <p:sp>
        <p:nvSpPr>
          <p:cNvPr id="21507" name="文本占位符 21506"/>
          <p:cNvSpPr>
            <a:spLocks noGrp="1"/>
          </p:cNvSpPr>
          <p:nvPr>
            <p:ph type="body" idx="1"/>
          </p:nvPr>
        </p:nvSpPr>
        <p:spPr>
          <a:xfrm>
            <a:off x="1042988" y="1773238"/>
            <a:ext cx="8332787" cy="4724400"/>
          </a:xfrm>
          <a:ln/>
        </p:spPr>
        <p:txBody>
          <a:bodyPr/>
          <a:p>
            <a:r>
              <a:rPr lang="zh-CN" altLang="en-US" sz="4400" b="1" dirty="0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所有磁铁都有两个磁极；</a:t>
            </a:r>
            <a:endParaRPr lang="zh-CN" altLang="en-US" sz="4400" b="1" dirty="0">
              <a:solidFill>
                <a:srgbClr val="0000FF"/>
              </a:solidFill>
              <a:latin typeface="楷体_GB2312" pitchFamily="1" charset="-122"/>
              <a:ea typeface="楷体_GB2312" pitchFamily="1" charset="-122"/>
            </a:endParaRPr>
          </a:p>
          <a:p>
            <a:r>
              <a:rPr lang="zh-CN" altLang="en-US" sz="4400" b="1" dirty="0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磁铁能指示方向，指北的一端叫北极用“</a:t>
            </a:r>
            <a:r>
              <a:rPr lang="en-US" altLang="x-none" sz="4400" b="1" dirty="0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N”</a:t>
            </a:r>
            <a:r>
              <a:rPr lang="zh-CN" altLang="en-US" sz="4400" b="1" dirty="0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表示，指南的一端叫南极用“</a:t>
            </a:r>
            <a:r>
              <a:rPr lang="en-US" altLang="x-none" sz="4400" b="1" dirty="0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S”</a:t>
            </a:r>
            <a:r>
              <a:rPr lang="zh-CN" altLang="en-US" sz="4400" b="1" dirty="0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表示；</a:t>
            </a:r>
            <a:endParaRPr lang="zh-CN" altLang="en-US" sz="4400" b="1" dirty="0">
              <a:solidFill>
                <a:srgbClr val="0000FF"/>
              </a:solidFill>
              <a:latin typeface="楷体_GB2312" pitchFamily="1" charset="-122"/>
              <a:ea typeface="楷体_GB2312" pitchFamily="1" charset="-122"/>
            </a:endParaRPr>
          </a:p>
          <a:p>
            <a:r>
              <a:rPr lang="zh-CN" altLang="en-US" sz="4400" b="1" dirty="0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同极相互排斥，异极相互引。</a:t>
            </a:r>
            <a:endParaRPr lang="zh-CN" altLang="en-US" sz="4400" b="1" dirty="0">
              <a:solidFill>
                <a:srgbClr val="0000FF"/>
              </a:solidFill>
              <a:latin typeface="楷体_GB2312" pitchFamily="1" charset="-122"/>
              <a:ea typeface="楷体_GB2312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charRg st="12" end="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charRg st="12" end="5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charRg st="51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charRg st="51" end="6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30" name="图片 22529" descr="C:\Documents and Settings\i\My Documents\My Pictures\20041224-4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304800"/>
            <a:ext cx="7772400" cy="6324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1" name="图片 22530" descr="C:\Documents and Settings\i\My Documents\My Pictures\ls040721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0"/>
            <a:ext cx="51054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indefinite" fill="hold" display="0" masterRel="nextClick" afterEffect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文本框 23553"/>
          <p:cNvSpPr txBox="1"/>
          <p:nvPr/>
        </p:nvSpPr>
        <p:spPr>
          <a:xfrm>
            <a:off x="2286000" y="990600"/>
            <a:ext cx="46482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8000" b="1" dirty="0">
                <a:solidFill>
                  <a:srgbClr val="0000FF"/>
                </a:solidFill>
                <a:latin typeface="Times New Roman" panose="02020603050405020304" pitchFamily="2" charset="0"/>
                <a:ea typeface="隶书" pitchFamily="1" charset="-122"/>
              </a:rPr>
              <a:t>续写文明</a:t>
            </a:r>
            <a:endParaRPr lang="zh-CN" altLang="en-US" sz="8000" b="1" dirty="0">
              <a:solidFill>
                <a:srgbClr val="0000FF"/>
              </a:solidFill>
              <a:latin typeface="Times New Roman" panose="02020603050405020304" pitchFamily="2" charset="0"/>
              <a:ea typeface="隶书" pitchFamily="1" charset="-122"/>
            </a:endParaRPr>
          </a:p>
        </p:txBody>
      </p:sp>
      <p:sp>
        <p:nvSpPr>
          <p:cNvPr id="23555" name="矩形 23554"/>
          <p:cNvSpPr/>
          <p:nvPr/>
        </p:nvSpPr>
        <p:spPr>
          <a:xfrm>
            <a:off x="2362200" y="2590800"/>
            <a:ext cx="494665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8000" b="1" dirty="0">
                <a:solidFill>
                  <a:srgbClr val="FF0000"/>
                </a:solidFill>
                <a:latin typeface="Times New Roman" panose="02020603050405020304" pitchFamily="2" charset="0"/>
                <a:ea typeface="隶书" pitchFamily="1" charset="-122"/>
              </a:rPr>
              <a:t>再创辉煌</a:t>
            </a:r>
            <a:endParaRPr lang="zh-CN" altLang="en-US" sz="8000" b="1" dirty="0">
              <a:solidFill>
                <a:srgbClr val="FF0000"/>
              </a:solidFill>
              <a:latin typeface="Times New Roman" panose="02020603050405020304" pitchFamily="2" charset="0"/>
              <a:ea typeface="隶书" pitchFamily="1" charset="-122"/>
            </a:endParaRPr>
          </a:p>
        </p:txBody>
      </p:sp>
      <p:sp>
        <p:nvSpPr>
          <p:cNvPr id="23556" name="文本框 23555"/>
          <p:cNvSpPr txBox="1"/>
          <p:nvPr/>
        </p:nvSpPr>
        <p:spPr>
          <a:xfrm>
            <a:off x="2514600" y="4724400"/>
            <a:ext cx="44958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008000"/>
                </a:solidFill>
                <a:latin typeface="华文新魏" pitchFamily="2" charset="-122"/>
                <a:ea typeface="华文新魏" pitchFamily="2" charset="-122"/>
              </a:rPr>
              <a:t>谢谢同学们     再见！</a:t>
            </a:r>
            <a:endParaRPr lang="zh-CN" altLang="en-US" sz="3600" b="1" dirty="0">
              <a:solidFill>
                <a:srgbClr val="008000"/>
              </a:solidFill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/>
      <p:bldP spid="23556" grpId="0"/>
    </p:bldLst>
  </p:timing>
</p:sld>
</file>

<file path=ppt/theme/theme1.xml><?xml version="1.0" encoding="utf-8"?>
<a:theme xmlns:a="http://schemas.openxmlformats.org/drawingml/2006/main" name="Dad`s Tie">
  <a:themeElements>
    <a:clrScheme name="">
      <a:dk1>
        <a:srgbClr val="000000"/>
      </a:dk1>
      <a:lt1>
        <a:srgbClr val="FFFFFF"/>
      </a:lt1>
      <a:dk2>
        <a:srgbClr val="003366"/>
      </a:dk2>
      <a:lt2>
        <a:srgbClr val="5490A8"/>
      </a:lt2>
      <a:accent1>
        <a:srgbClr val="0099CC"/>
      </a:accent1>
      <a:accent2>
        <a:srgbClr val="3366CC"/>
      </a:accent2>
      <a:accent3>
        <a:srgbClr val="FFFFFF"/>
      </a:accent3>
      <a:accent4>
        <a:srgbClr val="000000"/>
      </a:accent4>
      <a:accent5>
        <a:srgbClr val="AACAE2"/>
      </a:accent5>
      <a:accent6>
        <a:srgbClr val="2D5BB7"/>
      </a:accent6>
      <a:hlink>
        <a:srgbClr val="99CCFF"/>
      </a:hlink>
      <a:folHlink>
        <a:srgbClr val="E1E1B7"/>
      </a:folHlink>
    </a:clrScheme>
    <a:fontScheme name="">
      <a:majorFont>
        <a:latin typeface="Times New Roman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DDDDDD"/>
        </a:dk1>
        <a:lt1>
          <a:srgbClr val="00172E"/>
        </a:lt1>
        <a:dk2>
          <a:srgbClr val="CCECFF"/>
        </a:dk2>
        <a:lt2>
          <a:srgbClr val="5490A8"/>
        </a:lt2>
        <a:accent1>
          <a:srgbClr val="0099CC"/>
        </a:accent1>
        <a:accent2>
          <a:srgbClr val="3366CC"/>
        </a:accent2>
        <a:accent3>
          <a:srgbClr val="AAAAAC"/>
        </a:accent3>
        <a:accent4>
          <a:srgbClr val="BEBEBE"/>
        </a:accent4>
        <a:accent5>
          <a:srgbClr val="AACAE2"/>
        </a:accent5>
        <a:accent6>
          <a:srgbClr val="2D5BB7"/>
        </a:accent6>
        <a:hlink>
          <a:srgbClr val="99CCFF"/>
        </a:hlink>
        <a:folHlink>
          <a:srgbClr val="E1E1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66"/>
        </a:dk2>
        <a:lt2>
          <a:srgbClr val="5490A8"/>
        </a:lt2>
        <a:accent1>
          <a:srgbClr val="0099CC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AACAE2"/>
        </a:accent5>
        <a:accent6>
          <a:srgbClr val="2D5BB7"/>
        </a:accent6>
        <a:hlink>
          <a:srgbClr val="99CCFF"/>
        </a:hlink>
        <a:folHlink>
          <a:srgbClr val="E1E1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1E1E1"/>
        </a:accent5>
        <a:accent6>
          <a:srgbClr val="787878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666633"/>
        </a:dk2>
        <a:lt2>
          <a:srgbClr val="908A6C"/>
        </a:lt2>
        <a:accent1>
          <a:srgbClr val="808000"/>
        </a:accent1>
        <a:accent2>
          <a:srgbClr val="996633"/>
        </a:accent2>
        <a:accent3>
          <a:srgbClr val="FFFFFF"/>
        </a:accent3>
        <a:accent4>
          <a:srgbClr val="000000"/>
        </a:accent4>
        <a:accent5>
          <a:srgbClr val="C1C1AA"/>
        </a:accent5>
        <a:accent6>
          <a:srgbClr val="895B2D"/>
        </a:accent6>
        <a:hlink>
          <a:srgbClr val="CCCC00"/>
        </a:hlink>
        <a:folHlink>
          <a:srgbClr val="D6DE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81848"/>
        </a:dk2>
        <a:lt2>
          <a:srgbClr val="656F97"/>
        </a:lt2>
        <a:accent1>
          <a:srgbClr val="6666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9B9FF"/>
        </a:accent5>
        <a:accent6>
          <a:srgbClr val="2D2D89"/>
        </a:accent6>
        <a:hlink>
          <a:srgbClr val="9A9ABC"/>
        </a:hlink>
        <a:folHlink>
          <a:srgbClr val="D2B6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CC0099"/>
        </a:dk2>
        <a:lt2>
          <a:srgbClr val="CC0066"/>
        </a:lt2>
        <a:accent1>
          <a:srgbClr val="FF9900"/>
        </a:accent1>
        <a:accent2>
          <a:srgbClr val="CC6600"/>
        </a:accent2>
        <a:accent3>
          <a:srgbClr val="AAAAAA"/>
        </a:accent3>
        <a:accent4>
          <a:srgbClr val="DCDCDC"/>
        </a:accent4>
        <a:accent5>
          <a:srgbClr val="FFCAAA"/>
        </a:accent5>
        <a:accent6>
          <a:srgbClr val="B75B00"/>
        </a:accent6>
        <a:hlink>
          <a:srgbClr val="009900"/>
        </a:hlink>
        <a:folHlink>
          <a:srgbClr val="A5002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Designs\Dad`s Tie.pot</Template>
  <TotalTime>0</TotalTime>
  <Words>862</Words>
  <Application>WPS 演示</Application>
  <PresentationFormat>在屏幕上显示</PresentationFormat>
  <Paragraphs>185</Paragraphs>
  <Slides>20</Slides>
  <Notes>0</Notes>
  <HiddenSlides>0</HiddenSlides>
  <MMClips>3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Arial</vt:lpstr>
      <vt:lpstr>宋体</vt:lpstr>
      <vt:lpstr>Wingdings</vt:lpstr>
      <vt:lpstr>Times New Roman</vt:lpstr>
      <vt:lpstr>隶书</vt:lpstr>
      <vt:lpstr>华文新魏</vt:lpstr>
      <vt:lpstr>方正舒体</vt:lpstr>
      <vt:lpstr>黑体</vt:lpstr>
      <vt:lpstr>楷体_GB2312</vt:lpstr>
      <vt:lpstr>微软雅黑</vt:lpstr>
      <vt:lpstr>新宋体</vt:lpstr>
      <vt:lpstr>Arial Unicode MS</vt:lpstr>
      <vt:lpstr>Calibri</vt:lpstr>
      <vt:lpstr>Dad`s Tie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研究磁铁</dc:title>
  <dc:creator>Billgates</dc:creator>
  <cp:lastModifiedBy>党武民小蓝野一号</cp:lastModifiedBy>
  <cp:revision>14</cp:revision>
  <dcterms:created xsi:type="dcterms:W3CDTF">2005-10-22T10:01:53Z</dcterms:created>
  <dcterms:modified xsi:type="dcterms:W3CDTF">2017-12-24T12:42:08Z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