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media/image2.jpeg" ContentType="image/jpeg"/>
  <Override PartName="/ppt/media/image3.jpeg" ContentType="image/jpeg"/>
  <Override PartName="/ppt/media/image4.jpeg" ContentType="image/jpeg"/>
  <Override PartName="/ppt/media/image5.jpeg" ContentType="image/jpeg"/>
  <Override PartName="/ppt/theme/theme2.xml" ContentType="application/vnd.openxmlformats-officedocument.theme+xml"/>
  <Override PartName="/ppt/notesSlides/notesSlide1.xml" ContentType="application/vnd.openxmlformats-officedocument.presentationml.notesSlide+xml"/>
  <Override PartName="/ppt/media/image6.jpeg" ContentType="image/jpeg"/>
  <Override PartName="/ppt/media/image7.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8.jpeg" ContentType="image/jpeg"/>
  <Override PartName="/ppt/media/image9.jpeg" ContentType="image/jpeg"/>
  <Override PartName="/ppt/notesSlides/notesSlide4.xml" ContentType="application/vnd.openxmlformats-officedocument.presentationml.notesSlide+xml"/>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Override PartName="/ppt/notesSlides/notesSlide5.xml" ContentType="application/vnd.openxmlformats-officedocument.presentationml.notesSlide+xml"/>
  <Override PartName="/ppt/media/image18.jpeg" ContentType="image/jpe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黑体"/>
          <a:ea typeface="黑体"/>
          <a:cs typeface="黑体"/>
        </a:font>
        <a:srgbClr val="0C0C0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FCA"/>
          </a:solidFill>
        </a:fill>
      </a:tcStyle>
    </a:wholeTbl>
    <a:band2H>
      <a:tcTxStyle b="def" i="def"/>
      <a:tcStyle>
        <a:tcBdr/>
        <a:fill>
          <a:solidFill>
            <a:srgbClr val="E6E9E7"/>
          </a:solidFill>
        </a:fill>
      </a:tcStyle>
    </a:band2H>
    <a:firstCol>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黑体"/>
          <a:ea typeface="黑体"/>
          <a:cs typeface="黑体"/>
        </a:font>
        <a:srgbClr val="0C0C0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黑体"/>
          <a:ea typeface="黑体"/>
          <a:cs typeface="黑体"/>
        </a:font>
        <a:srgbClr val="0C0C0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黑体"/>
          <a:ea typeface="黑体"/>
          <a:cs typeface="黑体"/>
        </a:font>
        <a:srgbClr val="0C0C0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黑体"/>
          <a:ea typeface="黑体"/>
          <a:cs typeface="黑体"/>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黑体"/>
          <a:ea typeface="黑体"/>
          <a:cs typeface="黑体"/>
        </a:font>
        <a:srgbClr val="0C0C0C"/>
      </a:tcTxStyle>
      <a:tcStyle>
        <a:tcBdr>
          <a:left>
            <a:ln w="12700" cap="flat">
              <a:noFill/>
              <a:miter lim="400000"/>
            </a:ln>
          </a:left>
          <a:right>
            <a:ln w="12700" cap="flat">
              <a:noFill/>
              <a:miter lim="400000"/>
            </a:ln>
          </a:right>
          <a:top>
            <a:ln w="50800" cap="flat">
              <a:solidFill>
                <a:srgbClr val="0C0C0C"/>
              </a:solidFill>
              <a:prstDash val="solid"/>
              <a:round/>
            </a:ln>
          </a:top>
          <a:bottom>
            <a:ln w="25400" cap="flat">
              <a:solidFill>
                <a:srgbClr val="0C0C0C"/>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黑体"/>
          <a:ea typeface="黑体"/>
          <a:cs typeface="黑体"/>
        </a:font>
        <a:srgbClr val="FFFFFF"/>
      </a:tcTxStyle>
      <a:tcStyle>
        <a:tcBdr>
          <a:left>
            <a:ln w="12700" cap="flat">
              <a:noFill/>
              <a:miter lim="400000"/>
            </a:ln>
          </a:left>
          <a:right>
            <a:ln w="12700" cap="flat">
              <a:noFill/>
              <a:miter lim="400000"/>
            </a:ln>
          </a:right>
          <a:top>
            <a:ln w="25400" cap="flat">
              <a:solidFill>
                <a:srgbClr val="0C0C0C"/>
              </a:solidFill>
              <a:prstDash val="solid"/>
              <a:round/>
            </a:ln>
          </a:top>
          <a:bottom>
            <a:ln w="25400" cap="flat">
              <a:solidFill>
                <a:srgbClr val="0C0C0C"/>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黑体"/>
          <a:ea typeface="黑体"/>
          <a:cs typeface="黑体"/>
        </a:font>
        <a:srgbClr val="0C0C0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C0C0C"/>
          </a:solidFill>
        </a:fill>
      </a:tcStyle>
    </a:firstCol>
    <a:lastRow>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C0C0C"/>
          </a:solidFill>
        </a:fill>
      </a:tcStyle>
    </a:lastRow>
    <a:firstRow>
      <a:tcTxStyle b="on" i="off">
        <a:font>
          <a:latin typeface="黑体"/>
          <a:ea typeface="黑体"/>
          <a:cs typeface="黑体"/>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C0C0C"/>
          </a:solidFill>
        </a:fill>
      </a:tcStyle>
    </a:firstRow>
  </a:tblStyle>
  <a:tblStyle styleId="{2708684C-4D16-4618-839F-0558EEFCDFE6}" styleName="">
    <a:tblBg/>
    <a:wholeTbl>
      <a:tcTxStyle b="off" i="off">
        <a:font>
          <a:latin typeface="黑体"/>
          <a:ea typeface="黑体"/>
          <a:cs typeface="黑体"/>
        </a:font>
        <a:srgbClr val="0C0C0C"/>
      </a:tcTxStyle>
      <a:tcStyle>
        <a:tcBdr>
          <a:left>
            <a:ln w="12700" cap="flat">
              <a:solidFill>
                <a:srgbClr val="0C0C0C"/>
              </a:solidFill>
              <a:prstDash val="solid"/>
              <a:round/>
            </a:ln>
          </a:left>
          <a:right>
            <a:ln w="12700" cap="flat">
              <a:solidFill>
                <a:srgbClr val="0C0C0C"/>
              </a:solidFill>
              <a:prstDash val="solid"/>
              <a:round/>
            </a:ln>
          </a:right>
          <a:top>
            <a:ln w="12700" cap="flat">
              <a:solidFill>
                <a:srgbClr val="0C0C0C"/>
              </a:solidFill>
              <a:prstDash val="solid"/>
              <a:round/>
            </a:ln>
          </a:top>
          <a:bottom>
            <a:ln w="12700" cap="flat">
              <a:solidFill>
                <a:srgbClr val="0C0C0C"/>
              </a:solidFill>
              <a:prstDash val="solid"/>
              <a:round/>
            </a:ln>
          </a:bottom>
          <a:insideH>
            <a:ln w="12700" cap="flat">
              <a:solidFill>
                <a:srgbClr val="0C0C0C"/>
              </a:solidFill>
              <a:prstDash val="solid"/>
              <a:round/>
            </a:ln>
          </a:insideH>
          <a:insideV>
            <a:ln w="12700" cap="flat">
              <a:solidFill>
                <a:srgbClr val="0C0C0C"/>
              </a:solidFill>
              <a:prstDash val="solid"/>
              <a:round/>
            </a:ln>
          </a:insideV>
        </a:tcBdr>
        <a:fill>
          <a:solidFill>
            <a:srgbClr val="0C0C0C">
              <a:alpha val="20000"/>
            </a:srgbClr>
          </a:solidFill>
        </a:fill>
      </a:tcStyle>
    </a:wholeTbl>
    <a:band2H>
      <a:tcTxStyle b="def" i="def"/>
      <a:tcStyle>
        <a:tcBdr/>
        <a:fill>
          <a:solidFill>
            <a:srgbClr val="FFFFFF"/>
          </a:solidFill>
        </a:fill>
      </a:tcStyle>
    </a:band2H>
    <a:firstCol>
      <a:tcTxStyle b="on" i="off">
        <a:font>
          <a:latin typeface="黑体"/>
          <a:ea typeface="黑体"/>
          <a:cs typeface="黑体"/>
        </a:font>
        <a:srgbClr val="0C0C0C"/>
      </a:tcTxStyle>
      <a:tcStyle>
        <a:tcBdr>
          <a:left>
            <a:ln w="12700" cap="flat">
              <a:solidFill>
                <a:srgbClr val="0C0C0C"/>
              </a:solidFill>
              <a:prstDash val="solid"/>
              <a:round/>
            </a:ln>
          </a:left>
          <a:right>
            <a:ln w="12700" cap="flat">
              <a:solidFill>
                <a:srgbClr val="0C0C0C"/>
              </a:solidFill>
              <a:prstDash val="solid"/>
              <a:round/>
            </a:ln>
          </a:right>
          <a:top>
            <a:ln w="12700" cap="flat">
              <a:solidFill>
                <a:srgbClr val="0C0C0C"/>
              </a:solidFill>
              <a:prstDash val="solid"/>
              <a:round/>
            </a:ln>
          </a:top>
          <a:bottom>
            <a:ln w="12700" cap="flat">
              <a:solidFill>
                <a:srgbClr val="0C0C0C"/>
              </a:solidFill>
              <a:prstDash val="solid"/>
              <a:round/>
            </a:ln>
          </a:bottom>
          <a:insideH>
            <a:ln w="12700" cap="flat">
              <a:solidFill>
                <a:srgbClr val="0C0C0C"/>
              </a:solidFill>
              <a:prstDash val="solid"/>
              <a:round/>
            </a:ln>
          </a:insideH>
          <a:insideV>
            <a:ln w="12700" cap="flat">
              <a:solidFill>
                <a:srgbClr val="0C0C0C"/>
              </a:solidFill>
              <a:prstDash val="solid"/>
              <a:round/>
            </a:ln>
          </a:insideV>
        </a:tcBdr>
        <a:fill>
          <a:solidFill>
            <a:srgbClr val="0C0C0C">
              <a:alpha val="20000"/>
            </a:srgbClr>
          </a:solidFill>
        </a:fill>
      </a:tcStyle>
    </a:firstCol>
    <a:lastRow>
      <a:tcTxStyle b="on" i="off">
        <a:font>
          <a:latin typeface="黑体"/>
          <a:ea typeface="黑体"/>
          <a:cs typeface="黑体"/>
        </a:font>
        <a:srgbClr val="0C0C0C"/>
      </a:tcTxStyle>
      <a:tcStyle>
        <a:tcBdr>
          <a:left>
            <a:ln w="12700" cap="flat">
              <a:solidFill>
                <a:srgbClr val="0C0C0C"/>
              </a:solidFill>
              <a:prstDash val="solid"/>
              <a:round/>
            </a:ln>
          </a:left>
          <a:right>
            <a:ln w="12700" cap="flat">
              <a:solidFill>
                <a:srgbClr val="0C0C0C"/>
              </a:solidFill>
              <a:prstDash val="solid"/>
              <a:round/>
            </a:ln>
          </a:right>
          <a:top>
            <a:ln w="50800" cap="flat">
              <a:solidFill>
                <a:srgbClr val="0C0C0C"/>
              </a:solidFill>
              <a:prstDash val="solid"/>
              <a:round/>
            </a:ln>
          </a:top>
          <a:bottom>
            <a:ln w="12700" cap="flat">
              <a:solidFill>
                <a:srgbClr val="0C0C0C"/>
              </a:solidFill>
              <a:prstDash val="solid"/>
              <a:round/>
            </a:ln>
          </a:bottom>
          <a:insideH>
            <a:ln w="12700" cap="flat">
              <a:solidFill>
                <a:srgbClr val="0C0C0C"/>
              </a:solidFill>
              <a:prstDash val="solid"/>
              <a:round/>
            </a:ln>
          </a:insideH>
          <a:insideV>
            <a:ln w="12700" cap="flat">
              <a:solidFill>
                <a:srgbClr val="0C0C0C"/>
              </a:solidFill>
              <a:prstDash val="solid"/>
              <a:round/>
            </a:ln>
          </a:insideV>
        </a:tcBdr>
        <a:fill>
          <a:noFill/>
        </a:fill>
      </a:tcStyle>
    </a:lastRow>
    <a:firstRow>
      <a:tcTxStyle b="on" i="off">
        <a:font>
          <a:latin typeface="黑体"/>
          <a:ea typeface="黑体"/>
          <a:cs typeface="黑体"/>
        </a:font>
        <a:srgbClr val="0C0C0C"/>
      </a:tcTxStyle>
      <a:tcStyle>
        <a:tcBdr>
          <a:left>
            <a:ln w="12700" cap="flat">
              <a:solidFill>
                <a:srgbClr val="0C0C0C"/>
              </a:solidFill>
              <a:prstDash val="solid"/>
              <a:round/>
            </a:ln>
          </a:left>
          <a:right>
            <a:ln w="12700" cap="flat">
              <a:solidFill>
                <a:srgbClr val="0C0C0C"/>
              </a:solidFill>
              <a:prstDash val="solid"/>
              <a:round/>
            </a:ln>
          </a:right>
          <a:top>
            <a:ln w="12700" cap="flat">
              <a:solidFill>
                <a:srgbClr val="0C0C0C"/>
              </a:solidFill>
              <a:prstDash val="solid"/>
              <a:round/>
            </a:ln>
          </a:top>
          <a:bottom>
            <a:ln w="25400" cap="flat">
              <a:solidFill>
                <a:srgbClr val="0C0C0C"/>
              </a:solidFill>
              <a:prstDash val="solid"/>
              <a:round/>
            </a:ln>
          </a:bottom>
          <a:insideH>
            <a:ln w="12700" cap="flat">
              <a:solidFill>
                <a:srgbClr val="0C0C0C"/>
              </a:solidFill>
              <a:prstDash val="solid"/>
              <a:round/>
            </a:ln>
          </a:insideH>
          <a:insideV>
            <a:ln w="12700" cap="flat">
              <a:solidFill>
                <a:srgbClr val="0C0C0C"/>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p:nvPr>
            <p:ph type="sldImg"/>
          </p:nvPr>
        </p:nvSpPr>
        <p:spPr>
          <a:xfrm>
            <a:off x="1143000" y="685800"/>
            <a:ext cx="4572000" cy="3429000"/>
          </a:xfrm>
          <a:prstGeom prst="rect">
            <a:avLst/>
          </a:prstGeom>
        </p:spPr>
        <p:txBody>
          <a:bodyPr/>
          <a:lstStyle/>
          <a:p>
            <a:pPr/>
          </a:p>
        </p:txBody>
      </p:sp>
      <p:sp>
        <p:nvSpPr>
          <p:cNvPr id="93" name="Shape 9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sldImg"/>
          </p:nvPr>
        </p:nvSpPr>
        <p:spPr>
          <a:prstGeom prst="rect">
            <a:avLst/>
          </a:prstGeom>
        </p:spPr>
        <p:txBody>
          <a:bodyPr/>
          <a:lstStyle/>
          <a:p>
            <a:pPr/>
          </a:p>
        </p:txBody>
      </p:sp>
      <p:sp>
        <p:nvSpPr>
          <p:cNvPr id="115" name="Shape 115"/>
          <p:cNvSpPr/>
          <p:nvPr>
            <p:ph type="body" sz="quarter" idx="1"/>
          </p:nvPr>
        </p:nvSpPr>
        <p:spPr>
          <a:prstGeom prst="rect">
            <a:avLst/>
          </a:prstGeom>
        </p:spPr>
        <p:txBody>
          <a:bodyPr/>
          <a:lstStyle/>
          <a:p>
            <a:pPr/>
            <a:r>
              <a:rPr>
                <a:latin typeface="宋体"/>
                <a:ea typeface="宋体"/>
                <a:cs typeface="宋体"/>
                <a:sym typeface="宋体"/>
              </a:rPr>
              <a:t>英语的流利程度与发音、语调以及熟练程度有关。</a:t>
            </a:r>
            <a:endParaRPr>
              <a:latin typeface="宋体"/>
              <a:ea typeface="宋体"/>
              <a:cs typeface="宋体"/>
              <a:sym typeface="宋体"/>
            </a:endParaRPr>
          </a:p>
          <a:p>
            <a:pPr/>
            <a:r>
              <a:rPr>
                <a:latin typeface="宋体"/>
                <a:ea typeface="宋体"/>
                <a:cs typeface="宋体"/>
                <a:sym typeface="宋体"/>
              </a:rPr>
              <a:t>语音就是语言句子中的每个单词的发音。语调就是语言句子中的每个单词发生了高低轻重等发音变化所形成的一组较为固定的语音形式。 </a:t>
            </a:r>
            <a:endParaRPr>
              <a:latin typeface="宋体"/>
              <a:ea typeface="宋体"/>
              <a:cs typeface="宋体"/>
              <a:sym typeface="宋体"/>
            </a:endParaRPr>
          </a:p>
          <a:p>
            <a:pPr/>
            <a:r>
              <a:rPr>
                <a:latin typeface="宋体"/>
                <a:ea typeface="宋体"/>
                <a:cs typeface="宋体"/>
                <a:sym typeface="宋体"/>
              </a:rPr>
              <a:t>语音决定语调，最终语调的变化取决于人的思维和感情的表达。</a:t>
            </a:r>
            <a:endParaRPr>
              <a:latin typeface="宋体"/>
              <a:ea typeface="宋体"/>
              <a:cs typeface="宋体"/>
              <a:sym typeface="宋体"/>
            </a:endParaRPr>
          </a:p>
          <a:p>
            <a:pPr/>
            <a:r>
              <a:rPr>
                <a:latin typeface="宋体"/>
                <a:ea typeface="宋体"/>
                <a:cs typeface="宋体"/>
                <a:sym typeface="宋体"/>
              </a:rPr>
              <a:t>正确的口腔发音对学好英语口语意义重大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0" name="Shape 370"/>
          <p:cNvSpPr/>
          <p:nvPr>
            <p:ph type="sldImg"/>
          </p:nvPr>
        </p:nvSpPr>
        <p:spPr>
          <a:prstGeom prst="rect">
            <a:avLst/>
          </a:prstGeom>
        </p:spPr>
        <p:txBody>
          <a:bodyPr/>
          <a:lstStyle/>
          <a:p>
            <a:pPr/>
          </a:p>
        </p:txBody>
      </p:sp>
      <p:sp>
        <p:nvSpPr>
          <p:cNvPr id="371" name="Shape 371"/>
          <p:cNvSpPr/>
          <p:nvPr>
            <p:ph type="body" sz="quarter" idx="1"/>
          </p:nvPr>
        </p:nvSpPr>
        <p:spPr>
          <a:prstGeom prst="rect">
            <a:avLst/>
          </a:prstGeom>
        </p:spPr>
        <p:txBody>
          <a:bodyPr/>
          <a:lstStyle>
            <a:lvl1pPr>
              <a:defRPr>
                <a:latin typeface="宋体"/>
                <a:ea typeface="宋体"/>
                <a:cs typeface="宋体"/>
                <a:sym typeface="宋体"/>
              </a:defRPr>
            </a:lvl1pPr>
          </a:lstStyle>
          <a:p>
            <a:pPr>
              <a:defRPr>
                <a:latin typeface="Arial"/>
                <a:ea typeface="Arial"/>
                <a:cs typeface="Arial"/>
                <a:sym typeface="Arial"/>
              </a:defRPr>
            </a:pPr>
            <a:r>
              <a:rPr>
                <a:latin typeface="宋体"/>
                <a:ea typeface="宋体"/>
                <a:cs typeface="宋体"/>
                <a:sym typeface="宋体"/>
              </a:rPr>
              <a:t>在某些情况下发某个爆破音时，不能把它的声音发出来，只能做个发音动作，然后再稍微停顿一下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2" name="Shape 392"/>
          <p:cNvSpPr/>
          <p:nvPr>
            <p:ph type="sldImg"/>
          </p:nvPr>
        </p:nvSpPr>
        <p:spPr>
          <a:prstGeom prst="rect">
            <a:avLst/>
          </a:prstGeom>
        </p:spPr>
        <p:txBody>
          <a:bodyPr/>
          <a:lstStyle/>
          <a:p>
            <a:pPr/>
          </a:p>
        </p:txBody>
      </p:sp>
      <p:sp>
        <p:nvSpPr>
          <p:cNvPr id="393" name="Shape 393"/>
          <p:cNvSpPr/>
          <p:nvPr>
            <p:ph type="body" sz="quarter" idx="1"/>
          </p:nvPr>
        </p:nvSpPr>
        <p:spPr>
          <a:prstGeom prst="rect">
            <a:avLst/>
          </a:prstGeom>
        </p:spPr>
        <p:txBody>
          <a:bodyPr/>
          <a:lstStyle/>
          <a:p>
            <a:pPr>
              <a:defRPr>
                <a:latin typeface="Arial"/>
                <a:ea typeface="Arial"/>
                <a:cs typeface="Arial"/>
                <a:sym typeface="Arial"/>
              </a:defRPr>
            </a:pPr>
            <a:r>
              <a:t>“</a:t>
            </a:r>
            <a:r>
              <a:rPr>
                <a:latin typeface="宋体"/>
                <a:ea typeface="宋体"/>
                <a:cs typeface="宋体"/>
                <a:sym typeface="宋体"/>
              </a:rPr>
              <a:t>音节划分</a:t>
            </a:r>
            <a:r>
              <a:t>”</a:t>
            </a:r>
            <a:r>
              <a:rPr>
                <a:latin typeface="宋体"/>
                <a:ea typeface="宋体"/>
                <a:cs typeface="宋体"/>
                <a:sym typeface="宋体"/>
              </a:rPr>
              <a:t>是拼读规则中的一个至关重要的内容，掌握它有利于拼读技能的落实 </a:t>
            </a:r>
            <a:endParaRPr>
              <a:latin typeface="宋体"/>
              <a:ea typeface="宋体"/>
              <a:cs typeface="宋体"/>
              <a:sym typeface="宋体"/>
            </a:endParaRPr>
          </a:p>
          <a:p>
            <a:pPr>
              <a:defRPr>
                <a:latin typeface="Arial"/>
                <a:ea typeface="Arial"/>
                <a:cs typeface="Arial"/>
                <a:sym typeface="Arial"/>
              </a:defRPr>
            </a:pPr>
            <a:r>
              <a:rPr>
                <a:latin typeface="宋体"/>
                <a:ea typeface="宋体"/>
                <a:cs typeface="宋体"/>
                <a:sym typeface="宋体"/>
              </a:rPr>
              <a:t>两辅音之间不管有多少个元音，一般都是一个音节。有两个辅音字母时，一个辅音字母归前一音节，一个归后一音节 。</a:t>
            </a:r>
            <a:endParaRPr>
              <a:latin typeface="宋体"/>
              <a:ea typeface="宋体"/>
              <a:cs typeface="宋体"/>
              <a:sym typeface="宋体"/>
            </a:endParaRPr>
          </a:p>
          <a:p>
            <a:pPr>
              <a:defRPr>
                <a:latin typeface="Arial"/>
                <a:ea typeface="Arial"/>
                <a:cs typeface="Arial"/>
                <a:sym typeface="Arial"/>
              </a:defRPr>
            </a:pPr>
            <a:r>
              <a:rPr>
                <a:latin typeface="宋体"/>
                <a:ea typeface="宋体"/>
                <a:cs typeface="宋体"/>
                <a:sym typeface="宋体"/>
              </a:rPr>
              <a:t>不能拆分的字母组合按字母组合划分音节。各种辅音连缀，如 </a:t>
            </a:r>
            <a:r>
              <a:t>cr, pr, bl, fl, </a:t>
            </a:r>
            <a:r>
              <a:rPr>
                <a:latin typeface="宋体"/>
                <a:ea typeface="宋体"/>
                <a:cs typeface="宋体"/>
                <a:sym typeface="宋体"/>
              </a:rPr>
              <a:t>等，也是不允许分割的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1" name="Shape 401"/>
          <p:cNvSpPr/>
          <p:nvPr>
            <p:ph type="sldImg"/>
          </p:nvPr>
        </p:nvSpPr>
        <p:spPr>
          <a:prstGeom prst="rect">
            <a:avLst/>
          </a:prstGeom>
        </p:spPr>
        <p:txBody>
          <a:bodyPr/>
          <a:lstStyle/>
          <a:p>
            <a:pPr/>
          </a:p>
        </p:txBody>
      </p:sp>
      <p:sp>
        <p:nvSpPr>
          <p:cNvPr id="402" name="Shape 402"/>
          <p:cNvSpPr/>
          <p:nvPr>
            <p:ph type="body" sz="quarter" idx="1"/>
          </p:nvPr>
        </p:nvSpPr>
        <p:spPr>
          <a:prstGeom prst="rect">
            <a:avLst/>
          </a:prstGeom>
        </p:spPr>
        <p:txBody>
          <a:bodyPr/>
          <a:lstStyle/>
          <a:p>
            <a:pPr>
              <a:defRPr>
                <a:latin typeface="Arial"/>
                <a:ea typeface="Arial"/>
                <a:cs typeface="Arial"/>
                <a:sym typeface="Arial"/>
              </a:defRPr>
            </a:pPr>
            <a:r>
              <a:t>“</a:t>
            </a:r>
            <a:r>
              <a:rPr>
                <a:latin typeface="宋体"/>
                <a:ea typeface="宋体"/>
                <a:cs typeface="宋体"/>
                <a:sym typeface="宋体"/>
              </a:rPr>
              <a:t>音节划分</a:t>
            </a:r>
            <a:r>
              <a:t>”</a:t>
            </a:r>
            <a:r>
              <a:rPr>
                <a:latin typeface="宋体"/>
                <a:ea typeface="宋体"/>
                <a:cs typeface="宋体"/>
                <a:sym typeface="宋体"/>
              </a:rPr>
              <a:t>是拼读规则中的一个至关重要的内容，掌握它有利于拼读技能的落实 </a:t>
            </a:r>
            <a:endParaRPr>
              <a:latin typeface="宋体"/>
              <a:ea typeface="宋体"/>
              <a:cs typeface="宋体"/>
              <a:sym typeface="宋体"/>
            </a:endParaRPr>
          </a:p>
          <a:p>
            <a:pPr>
              <a:defRPr>
                <a:latin typeface="Arial"/>
                <a:ea typeface="Arial"/>
                <a:cs typeface="Arial"/>
                <a:sym typeface="Arial"/>
              </a:defRPr>
            </a:pPr>
            <a:r>
              <a:rPr>
                <a:latin typeface="宋体"/>
                <a:ea typeface="宋体"/>
                <a:cs typeface="宋体"/>
                <a:sym typeface="宋体"/>
              </a:rPr>
              <a:t>两辅音之间不管有多少个元音，一般都是一个音节。有两个辅音字母时，一个辅音字母归前一音节，一个归后一音节 。</a:t>
            </a:r>
            <a:endParaRPr>
              <a:latin typeface="宋体"/>
              <a:ea typeface="宋体"/>
              <a:cs typeface="宋体"/>
              <a:sym typeface="宋体"/>
            </a:endParaRPr>
          </a:p>
          <a:p>
            <a:pPr>
              <a:defRPr>
                <a:latin typeface="Arial"/>
                <a:ea typeface="Arial"/>
                <a:cs typeface="Arial"/>
                <a:sym typeface="Arial"/>
              </a:defRPr>
            </a:pPr>
            <a:r>
              <a:rPr>
                <a:latin typeface="宋体"/>
                <a:ea typeface="宋体"/>
                <a:cs typeface="宋体"/>
                <a:sym typeface="宋体"/>
              </a:rPr>
              <a:t>不能拆分的字母组合按字母组合划分音节。各种辅音连缀，如 </a:t>
            </a:r>
            <a:r>
              <a:t>cr, pr, bl, fl, </a:t>
            </a:r>
            <a:r>
              <a:rPr>
                <a:latin typeface="宋体"/>
                <a:ea typeface="宋体"/>
                <a:cs typeface="宋体"/>
                <a:sym typeface="宋体"/>
              </a:rPr>
              <a:t>等，也是不允许分割的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sldImg"/>
          </p:nvPr>
        </p:nvSpPr>
        <p:spPr>
          <a:prstGeom prst="rect">
            <a:avLst/>
          </a:prstGeom>
        </p:spPr>
        <p:txBody>
          <a:bodyPr/>
          <a:lstStyle/>
          <a:p>
            <a:pPr/>
          </a:p>
        </p:txBody>
      </p:sp>
      <p:sp>
        <p:nvSpPr>
          <p:cNvPr id="124" name="Shape 124"/>
          <p:cNvSpPr/>
          <p:nvPr>
            <p:ph type="body" sz="quarter" idx="1"/>
          </p:nvPr>
        </p:nvSpPr>
        <p:spPr>
          <a:prstGeom prst="rect">
            <a:avLst/>
          </a:prstGeom>
        </p:spPr>
        <p:txBody>
          <a:bodyPr/>
          <a:lstStyle/>
          <a:p>
            <a:pPr/>
            <a:r>
              <a:rPr>
                <a:latin typeface="宋体"/>
                <a:ea typeface="宋体"/>
                <a:cs typeface="宋体"/>
                <a:sym typeface="宋体"/>
              </a:rPr>
              <a:t>国际音标</a:t>
            </a:r>
            <a:r>
              <a:t>,</a:t>
            </a:r>
            <a:r>
              <a:rPr>
                <a:latin typeface="宋体"/>
                <a:ea typeface="宋体"/>
                <a:cs typeface="宋体"/>
                <a:sym typeface="宋体"/>
              </a:rPr>
              <a:t>是设计来标注国际各种语言的发音的，很多语言学家把国际音标做局部修改以标记他们所研究的语言，所以国际音标也有很多种。</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sldImg"/>
          </p:nvPr>
        </p:nvSpPr>
        <p:spPr>
          <a:prstGeom prst="rect">
            <a:avLst/>
          </a:prstGeom>
        </p:spPr>
        <p:txBody>
          <a:bodyPr/>
          <a:lstStyle/>
          <a:p>
            <a:pPr/>
          </a:p>
        </p:txBody>
      </p:sp>
      <p:sp>
        <p:nvSpPr>
          <p:cNvPr id="132" name="Shape 132"/>
          <p:cNvSpPr/>
          <p:nvPr>
            <p:ph type="body" sz="quarter" idx="1"/>
          </p:nvPr>
        </p:nvSpPr>
        <p:spPr>
          <a:prstGeom prst="rect">
            <a:avLst/>
          </a:prstGeom>
        </p:spPr>
        <p:txBody>
          <a:bodyPr/>
          <a:lstStyle/>
          <a:p>
            <a:pPr/>
            <a:r>
              <a:rPr>
                <a:latin typeface="宋体"/>
                <a:ea typeface="宋体"/>
                <a:cs typeface="宋体"/>
                <a:sym typeface="宋体"/>
              </a:rPr>
              <a:t>元音主要靠声带发音</a:t>
            </a:r>
            <a:r>
              <a:t>,</a:t>
            </a:r>
            <a:r>
              <a:rPr>
                <a:latin typeface="宋体"/>
                <a:ea typeface="宋体"/>
                <a:cs typeface="宋体"/>
                <a:sym typeface="宋体"/>
              </a:rPr>
              <a:t>有声调</a:t>
            </a:r>
            <a:r>
              <a:t>,</a:t>
            </a:r>
            <a:r>
              <a:rPr>
                <a:latin typeface="宋体"/>
                <a:ea typeface="宋体"/>
                <a:cs typeface="宋体"/>
                <a:sym typeface="宋体"/>
              </a:rPr>
              <a:t>辅音主要是用气流与牙齿舌头等其它器官摩擦发音</a:t>
            </a:r>
            <a:r>
              <a:t>,</a:t>
            </a:r>
          </a:p>
          <a:p>
            <a:pPr/>
            <a:r>
              <a:rPr>
                <a:latin typeface="宋体"/>
                <a:ea typeface="宋体"/>
                <a:cs typeface="宋体"/>
                <a:sym typeface="宋体"/>
              </a:rPr>
              <a:t>音节的构成以元音为主</a:t>
            </a:r>
            <a:r>
              <a:t>,</a:t>
            </a:r>
            <a:r>
              <a:rPr>
                <a:latin typeface="宋体"/>
                <a:ea typeface="宋体"/>
                <a:cs typeface="宋体"/>
                <a:sym typeface="宋体"/>
              </a:rPr>
              <a:t>但元辅音不同的组合</a:t>
            </a:r>
            <a:r>
              <a:t>,</a:t>
            </a:r>
            <a:r>
              <a:rPr>
                <a:latin typeface="宋体"/>
                <a:ea typeface="宋体"/>
                <a:cs typeface="宋体"/>
                <a:sym typeface="宋体"/>
              </a:rPr>
              <a:t>产生丰富的音节</a:t>
            </a:r>
            <a:r>
              <a:t>,</a:t>
            </a:r>
            <a:r>
              <a:rPr>
                <a:latin typeface="宋体"/>
                <a:ea typeface="宋体"/>
                <a:cs typeface="宋体"/>
                <a:sym typeface="宋体"/>
              </a:rPr>
              <a:t>从而使语言有较强的表达功能</a:t>
            </a:r>
            <a:r>
              <a:t>,</a:t>
            </a:r>
            <a:r>
              <a:rPr>
                <a:latin typeface="宋体"/>
                <a:ea typeface="宋体"/>
                <a:cs typeface="宋体"/>
                <a:sym typeface="宋体"/>
              </a:rPr>
              <a:t>至于元辅音分开</a:t>
            </a:r>
            <a:r>
              <a:t>,</a:t>
            </a:r>
            <a:r>
              <a:rPr>
                <a:latin typeface="宋体"/>
                <a:ea typeface="宋体"/>
                <a:cs typeface="宋体"/>
                <a:sym typeface="宋体"/>
              </a:rPr>
              <a:t>主要是为了学习研究方便</a:t>
            </a:r>
            <a:r>
              <a:t>. </a:t>
            </a:r>
            <a: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sldImg"/>
          </p:nvPr>
        </p:nvSpPr>
        <p:spPr>
          <a:prstGeom prst="rect">
            <a:avLst/>
          </a:prstGeom>
        </p:spPr>
        <p:txBody>
          <a:bodyPr/>
          <a:lstStyle/>
          <a:p>
            <a:pPr/>
          </a:p>
        </p:txBody>
      </p:sp>
      <p:sp>
        <p:nvSpPr>
          <p:cNvPr id="182" name="Shape 182"/>
          <p:cNvSpPr/>
          <p:nvPr>
            <p:ph type="body" sz="quarter" idx="1"/>
          </p:nvPr>
        </p:nvSpPr>
        <p:spPr>
          <a:prstGeom prst="rect">
            <a:avLst/>
          </a:prstGeom>
        </p:spPr>
        <p:txBody>
          <a:bodyPr/>
          <a:lstStyle/>
          <a:p>
            <a:pPr/>
            <a:r>
              <a:rPr>
                <a:latin typeface="宋体"/>
                <a:ea typeface="宋体"/>
                <a:cs typeface="宋体"/>
                <a:sym typeface="宋体"/>
              </a:rPr>
              <a:t>国际音标</a:t>
            </a:r>
            <a:r>
              <a:t>,</a:t>
            </a:r>
            <a:r>
              <a:rPr>
                <a:latin typeface="宋体"/>
                <a:ea typeface="宋体"/>
                <a:cs typeface="宋体"/>
                <a:sym typeface="宋体"/>
              </a:rPr>
              <a:t>是设计来标注国际各种语言的发音的，很多语言学家把国际音标做局部修改以标记他们所研究的语言，所以国际音标也有很多种。开音节中，这个元音字母发</a:t>
            </a:r>
            <a:r>
              <a:t>“</a:t>
            </a:r>
            <a:r>
              <a:rPr>
                <a:latin typeface="宋体"/>
                <a:ea typeface="宋体"/>
                <a:cs typeface="宋体"/>
                <a:sym typeface="宋体"/>
              </a:rPr>
              <a:t>字母</a:t>
            </a:r>
            <a:r>
              <a:t>”</a:t>
            </a:r>
            <a:r>
              <a:rPr>
                <a:latin typeface="宋体"/>
                <a:ea typeface="宋体"/>
                <a:cs typeface="宋体"/>
                <a:sym typeface="宋体"/>
              </a:rPr>
              <a:t>本身音 </a:t>
            </a:r>
            <a:endParaRPr>
              <a:latin typeface="宋体"/>
              <a:ea typeface="宋体"/>
              <a:cs typeface="宋体"/>
              <a:sym typeface="宋体"/>
            </a:endParaRPr>
          </a:p>
          <a:p>
            <a:pPr/>
            <a:r>
              <a:rPr>
                <a:latin typeface="宋体"/>
                <a:ea typeface="宋体"/>
                <a:cs typeface="宋体"/>
                <a:sym typeface="宋体"/>
              </a:rPr>
              <a:t>闭音节：以一个或几个辅音字母（</a:t>
            </a:r>
            <a:r>
              <a:t>r</a:t>
            </a:r>
            <a:r>
              <a:rPr>
                <a:latin typeface="宋体"/>
                <a:ea typeface="宋体"/>
                <a:cs typeface="宋体"/>
                <a:sym typeface="宋体"/>
              </a:rPr>
              <a:t>除外）结尾，而中间只有一个元音字母的音节成为闭音节。在闭音节中</a:t>
            </a:r>
            <a:r>
              <a:t>,</a:t>
            </a:r>
            <a:r>
              <a:rPr>
                <a:latin typeface="宋体"/>
                <a:ea typeface="宋体"/>
                <a:cs typeface="宋体"/>
                <a:sym typeface="宋体"/>
              </a:rPr>
              <a:t>元音字母发不同的音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ph type="sldImg"/>
          </p:nvPr>
        </p:nvSpPr>
        <p:spPr>
          <a:prstGeom prst="rect">
            <a:avLst/>
          </a:prstGeom>
        </p:spPr>
        <p:txBody>
          <a:bodyPr/>
          <a:lstStyle/>
          <a:p>
            <a:pPr/>
          </a:p>
        </p:txBody>
      </p:sp>
      <p:sp>
        <p:nvSpPr>
          <p:cNvPr id="230" name="Shape 230"/>
          <p:cNvSpPr/>
          <p:nvPr>
            <p:ph type="body" sz="quarter" idx="1"/>
          </p:nvPr>
        </p:nvSpPr>
        <p:spPr>
          <a:prstGeom prst="rect">
            <a:avLst/>
          </a:prstGeom>
        </p:spPr>
        <p:txBody>
          <a:bodyPr/>
          <a:lstStyle/>
          <a:p>
            <a:pPr/>
            <a:r>
              <a:rPr>
                <a:latin typeface="宋体"/>
                <a:ea typeface="宋体"/>
                <a:cs typeface="宋体"/>
                <a:sym typeface="宋体"/>
              </a:rPr>
              <a:t>国际音标</a:t>
            </a:r>
            <a:r>
              <a:t>,</a:t>
            </a:r>
            <a:r>
              <a:rPr>
                <a:latin typeface="宋体"/>
                <a:ea typeface="宋体"/>
                <a:cs typeface="宋体"/>
                <a:sym typeface="宋体"/>
              </a:rPr>
              <a:t>是设计来标注国际各种语言的发音的，很多语言学家把国际音标做局部修改以标记他们所研究的语言，所以国际音标也有很多种。开音节中，这个元音字母发</a:t>
            </a:r>
            <a:r>
              <a:t>“</a:t>
            </a:r>
            <a:r>
              <a:rPr>
                <a:latin typeface="宋体"/>
                <a:ea typeface="宋体"/>
                <a:cs typeface="宋体"/>
                <a:sym typeface="宋体"/>
              </a:rPr>
              <a:t>字母</a:t>
            </a:r>
            <a:r>
              <a:t>”</a:t>
            </a:r>
            <a:r>
              <a:rPr>
                <a:latin typeface="宋体"/>
                <a:ea typeface="宋体"/>
                <a:cs typeface="宋体"/>
                <a:sym typeface="宋体"/>
              </a:rPr>
              <a:t>本身音 </a:t>
            </a:r>
            <a:endParaRPr>
              <a:latin typeface="宋体"/>
              <a:ea typeface="宋体"/>
              <a:cs typeface="宋体"/>
              <a:sym typeface="宋体"/>
            </a:endParaRPr>
          </a:p>
          <a:p>
            <a:pPr/>
            <a:r>
              <a:rPr>
                <a:latin typeface="宋体"/>
                <a:ea typeface="宋体"/>
                <a:cs typeface="宋体"/>
                <a:sym typeface="宋体"/>
              </a:rPr>
              <a:t>闭音节：以一个或几个辅音字母（</a:t>
            </a:r>
            <a:r>
              <a:t>r</a:t>
            </a:r>
            <a:r>
              <a:rPr>
                <a:latin typeface="宋体"/>
                <a:ea typeface="宋体"/>
                <a:cs typeface="宋体"/>
                <a:sym typeface="宋体"/>
              </a:rPr>
              <a:t>除外）结尾，而中间只有一个元音字母的音节成为闭音节。在闭音节中</a:t>
            </a:r>
            <a:r>
              <a:t>,</a:t>
            </a:r>
            <a:r>
              <a:rPr>
                <a:latin typeface="宋体"/>
                <a:ea typeface="宋体"/>
                <a:cs typeface="宋体"/>
                <a:sym typeface="宋体"/>
              </a:rPr>
              <a:t>元音字母发不同的音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ph type="sldImg"/>
          </p:nvPr>
        </p:nvSpPr>
        <p:spPr>
          <a:prstGeom prst="rect">
            <a:avLst/>
          </a:prstGeom>
        </p:spPr>
        <p:txBody>
          <a:bodyPr/>
          <a:lstStyle/>
          <a:p>
            <a:pPr/>
          </a:p>
        </p:txBody>
      </p:sp>
      <p:sp>
        <p:nvSpPr>
          <p:cNvPr id="330" name="Shape 330"/>
          <p:cNvSpPr/>
          <p:nvPr>
            <p:ph type="body" sz="quarter" idx="1"/>
          </p:nvPr>
        </p:nvSpPr>
        <p:spPr>
          <a:prstGeom prst="rect">
            <a:avLst/>
          </a:prstGeom>
        </p:spPr>
        <p:txBody>
          <a:bodyPr/>
          <a:lstStyle/>
          <a:p>
            <a:pPr>
              <a:defRPr>
                <a:latin typeface="Arial"/>
                <a:ea typeface="Arial"/>
                <a:cs typeface="Arial"/>
                <a:sym typeface="Arial"/>
              </a:defRPr>
            </a:pPr>
            <a:r>
              <a:rPr>
                <a:latin typeface="宋体"/>
                <a:ea typeface="宋体"/>
                <a:cs typeface="宋体"/>
                <a:sym typeface="宋体"/>
              </a:rPr>
              <a:t>学会音标并不等于学会了读英语单词，许多单词的音标和真实读音并不一样，如有的单词有爆破音等。在进行对话或者听力练习时，由于口语的连读及地方性等，发音更是千变万化，而且学英语要全面发展，不要只图着只做一件事就能学好它，听说读写练，一项也不能缺少，不然学得还只是死英语。 </a:t>
            </a:r>
            <a:br>
              <a:rPr>
                <a:latin typeface="宋体"/>
                <a:ea typeface="宋体"/>
                <a:cs typeface="宋体"/>
                <a:sym typeface="宋体"/>
              </a:rPr>
            </a: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8" name="Shape 338"/>
          <p:cNvSpPr/>
          <p:nvPr>
            <p:ph type="sldImg"/>
          </p:nvPr>
        </p:nvSpPr>
        <p:spPr>
          <a:prstGeom prst="rect">
            <a:avLst/>
          </a:prstGeom>
        </p:spPr>
        <p:txBody>
          <a:bodyPr/>
          <a:lstStyle/>
          <a:p>
            <a:pPr/>
          </a:p>
        </p:txBody>
      </p:sp>
      <p:sp>
        <p:nvSpPr>
          <p:cNvPr id="339" name="Shape 339"/>
          <p:cNvSpPr/>
          <p:nvPr>
            <p:ph type="body" sz="quarter" idx="1"/>
          </p:nvPr>
        </p:nvSpPr>
        <p:spPr>
          <a:prstGeom prst="rect">
            <a:avLst/>
          </a:prstGeom>
        </p:spPr>
        <p:txBody>
          <a:bodyPr/>
          <a:lstStyle/>
          <a:p>
            <a:pPr>
              <a:defRPr>
                <a:latin typeface="Arial"/>
                <a:ea typeface="Arial"/>
                <a:cs typeface="Arial"/>
                <a:sym typeface="Arial"/>
              </a:defRPr>
            </a:pPr>
            <a:r>
              <a:rPr>
                <a:latin typeface="宋体"/>
                <a:ea typeface="宋体"/>
                <a:cs typeface="宋体"/>
                <a:sym typeface="宋体"/>
              </a:rPr>
              <a:t>注意：</a:t>
            </a:r>
            <a:r>
              <a:t>1.</a:t>
            </a:r>
            <a:r>
              <a:rPr>
                <a:latin typeface="宋体"/>
                <a:ea typeface="宋体"/>
                <a:cs typeface="宋体"/>
                <a:sym typeface="宋体"/>
              </a:rPr>
              <a:t>一定要动口，绝对不要只听不练，否则就是做无用功；</a:t>
            </a:r>
            <a:r>
              <a:t>2.</a:t>
            </a:r>
            <a:r>
              <a:rPr>
                <a:latin typeface="宋体"/>
                <a:ea typeface="宋体"/>
                <a:cs typeface="宋体"/>
                <a:sym typeface="宋体"/>
              </a:rPr>
              <a:t>要反复地练习。刚开始的时候你可能发现学了就忘，其实这里很正常的事，别泄气，你要做的就是反复学习。多学几遍自然就记住了。你可以一天就学几个，第二天再学几个，同时复习以前学过的。或者一天学完，然后再每天复习一遍。一直到你能够看到某个音标就能立刻读出它的发音。 </a:t>
            </a:r>
            <a:endParaRPr>
              <a:latin typeface="宋体"/>
              <a:ea typeface="宋体"/>
              <a:cs typeface="宋体"/>
              <a:sym typeface="宋体"/>
            </a:endParaRPr>
          </a:p>
          <a:p>
            <a:pPr>
              <a:defRPr>
                <a:latin typeface="Arial"/>
                <a:ea typeface="Arial"/>
                <a:cs typeface="Arial"/>
                <a:sym typeface="Arial"/>
              </a:defRPr>
            </a:pPr>
            <a:r>
              <a:rPr>
                <a:latin typeface="宋体"/>
                <a:ea typeface="宋体"/>
                <a:cs typeface="宋体"/>
                <a:sym typeface="宋体"/>
              </a:rPr>
              <a:t>学会音标并不等于学会了读英语单词，许多单词的音标和真实读音并不一样，如有的单词有爆破音等。在进行对话或者听力练习时，由于口语的连读及地方性等，发音更是千变万化，而且学英语要全面发展，不要只图着只做一件事就能学好它，听说读写练，一项也不能缺少，不然学得还只是死英语。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7" name="Shape 347"/>
          <p:cNvSpPr/>
          <p:nvPr>
            <p:ph type="sldImg"/>
          </p:nvPr>
        </p:nvSpPr>
        <p:spPr>
          <a:prstGeom prst="rect">
            <a:avLst/>
          </a:prstGeom>
        </p:spPr>
        <p:txBody>
          <a:bodyPr/>
          <a:lstStyle/>
          <a:p>
            <a:pPr/>
          </a:p>
        </p:txBody>
      </p:sp>
      <p:sp>
        <p:nvSpPr>
          <p:cNvPr id="348" name="Shape 348"/>
          <p:cNvSpPr/>
          <p:nvPr>
            <p:ph type="body" sz="quarter" idx="1"/>
          </p:nvPr>
        </p:nvSpPr>
        <p:spPr>
          <a:prstGeom prst="rect">
            <a:avLst/>
          </a:prstGeom>
        </p:spPr>
        <p:txBody>
          <a:bodyPr/>
          <a:lstStyle>
            <a:lvl1pPr>
              <a:defRPr>
                <a:latin typeface="宋体"/>
                <a:ea typeface="宋体"/>
                <a:cs typeface="宋体"/>
                <a:sym typeface="宋体"/>
              </a:defRPr>
            </a:lvl1pPr>
          </a:lstStyle>
          <a:p>
            <a:pPr>
              <a:defRPr>
                <a:latin typeface="Arial"/>
                <a:ea typeface="Arial"/>
                <a:cs typeface="Arial"/>
                <a:sym typeface="Arial"/>
              </a:defRPr>
            </a:pPr>
            <a:r>
              <a:rPr>
                <a:latin typeface="宋体"/>
                <a:ea typeface="宋体"/>
                <a:cs typeface="宋体"/>
                <a:sym typeface="宋体"/>
              </a:rPr>
              <a:t>学会音标并不等于学会了读英语单词，许多单词的音标和真实读音并不一样，如有的单词有爆破音等。在进行对话或者听力练习时，由于口语的连读及地方性等，发音更是千变万化，而且学英语要全面发展，不要只图着只做一件事就能学好它，听说读写练，一项也不能缺少，不然学得还只是死英语。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6" name="Shape 356"/>
          <p:cNvSpPr/>
          <p:nvPr>
            <p:ph type="sldImg"/>
          </p:nvPr>
        </p:nvSpPr>
        <p:spPr>
          <a:prstGeom prst="rect">
            <a:avLst/>
          </a:prstGeom>
        </p:spPr>
        <p:txBody>
          <a:bodyPr/>
          <a:lstStyle/>
          <a:p>
            <a:pPr/>
          </a:p>
        </p:txBody>
      </p:sp>
      <p:sp>
        <p:nvSpPr>
          <p:cNvPr id="357" name="Shape 357"/>
          <p:cNvSpPr/>
          <p:nvPr>
            <p:ph type="body" sz="quarter" idx="1"/>
          </p:nvPr>
        </p:nvSpPr>
        <p:spPr>
          <a:prstGeom prst="rect">
            <a:avLst/>
          </a:prstGeom>
        </p:spPr>
        <p:txBody>
          <a:bodyPr/>
          <a:lstStyle/>
          <a:p>
            <a:pPr>
              <a:defRPr>
                <a:latin typeface="Arial"/>
                <a:ea typeface="Arial"/>
                <a:cs typeface="Arial"/>
                <a:sym typeface="Arial"/>
              </a:defRPr>
            </a:pPr>
            <a:r>
              <a:rPr>
                <a:latin typeface="宋体"/>
                <a:ea typeface="宋体"/>
                <a:cs typeface="宋体"/>
                <a:sym typeface="宋体"/>
              </a:rPr>
              <a:t>在摩擦音后加爆破音 </a:t>
            </a:r>
            <a:r>
              <a:t>/p, t, k, tr/ </a:t>
            </a:r>
            <a:r>
              <a:rPr>
                <a:latin typeface="宋体"/>
                <a:ea typeface="宋体"/>
                <a:cs typeface="宋体"/>
                <a:sym typeface="宋体"/>
              </a:rPr>
              <a:t>所构成的四个辅音连缀，即 </a:t>
            </a:r>
            <a:r>
              <a:t>/sp/ /st/ /sk/ /str/</a:t>
            </a:r>
            <a:r>
              <a:rPr>
                <a:latin typeface="宋体"/>
                <a:ea typeface="宋体"/>
                <a:cs typeface="宋体"/>
                <a:sym typeface="宋体"/>
              </a:rPr>
              <a:t>中的 </a:t>
            </a:r>
            <a:r>
              <a:t>/p, t, k, tr/ </a:t>
            </a:r>
            <a:r>
              <a:rPr>
                <a:latin typeface="宋体"/>
                <a:ea typeface="宋体"/>
                <a:cs typeface="宋体"/>
                <a:sym typeface="宋体"/>
              </a:rPr>
              <a:t>不送气，其读音相当于普通话中的不送气清辅音 </a:t>
            </a:r>
            <a:r>
              <a:t>b (</a:t>
            </a:r>
            <a:r>
              <a:rPr>
                <a:latin typeface="宋体"/>
                <a:ea typeface="宋体"/>
                <a:cs typeface="宋体"/>
                <a:sym typeface="宋体"/>
              </a:rPr>
              <a:t>玻</a:t>
            </a:r>
            <a:r>
              <a:t>) d (</a:t>
            </a:r>
            <a:r>
              <a:rPr>
                <a:latin typeface="宋体"/>
                <a:ea typeface="宋体"/>
                <a:cs typeface="宋体"/>
                <a:sym typeface="宋体"/>
              </a:rPr>
              <a:t>得</a:t>
            </a:r>
            <a:r>
              <a:t>) g (</a:t>
            </a:r>
            <a:r>
              <a:rPr>
                <a:latin typeface="宋体"/>
                <a:ea typeface="宋体"/>
                <a:cs typeface="宋体"/>
                <a:sym typeface="宋体"/>
              </a:rPr>
              <a:t>哥</a:t>
            </a:r>
            <a:r>
              <a:t>) </a:t>
            </a:r>
            <a:r>
              <a:rPr>
                <a:latin typeface="宋体"/>
                <a:ea typeface="宋体"/>
                <a:cs typeface="宋体"/>
                <a:sym typeface="宋体"/>
              </a:rPr>
              <a:t>的本音。</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Shape 11"/>
          <p:cNvSpPr/>
          <p:nvPr>
            <p:ph type="title"/>
          </p:nvPr>
        </p:nvSpPr>
        <p:spPr>
          <a:xfrm>
            <a:off x="685800" y="2130425"/>
            <a:ext cx="7772400" cy="147002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单击此处编辑母版标题样式</a:t>
            </a:r>
          </a:p>
        </p:txBody>
      </p:sp>
      <p:sp>
        <p:nvSpPr>
          <p:cNvPr id="12" name="Shape 12"/>
          <p:cNvSpPr/>
          <p:nvPr>
            <p:ph type="body" sz="quarter" idx="1"/>
          </p:nvPr>
        </p:nvSpPr>
        <p:spPr>
          <a:xfrm>
            <a:off x="1371600" y="3886200"/>
            <a:ext cx="6400800" cy="1752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0" indent="0" algn="ctr">
              <a:buSzTx/>
              <a:buFontTx/>
              <a:buNone/>
            </a:lvl1pPr>
          </a:lstStyle>
          <a:p>
            <a:pPr/>
            <a:r>
              <a:t>单击此处编辑母版副标题样式</a:t>
            </a:r>
          </a:p>
        </p:txBody>
      </p:sp>
      <p:sp>
        <p:nvSpPr>
          <p:cNvPr id="13" name="Shape 13"/>
          <p:cNvSpPr/>
          <p:nvPr>
            <p:ph type="sldNum" sz="quarter" idx="2"/>
          </p:nvPr>
        </p:nvSpPr>
        <p:spPr>
          <a:xfrm>
            <a:off x="8413144" y="6351222"/>
            <a:ext cx="273657" cy="26425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84" name="Shape 84"/>
          <p:cNvSpPr/>
          <p:nvPr>
            <p:ph type="title"/>
          </p:nvPr>
        </p:nvSpPr>
        <p:spPr>
          <a:xfrm>
            <a:off x="685800" y="2130425"/>
            <a:ext cx="7772400" cy="147002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ctr">
              <a:defRPr sz="4400">
                <a:solidFill>
                  <a:srgbClr val="000000"/>
                </a:solidFill>
                <a:latin typeface="Arial"/>
                <a:ea typeface="Arial"/>
                <a:cs typeface="Arial"/>
                <a:sym typeface="Arial"/>
              </a:defRPr>
            </a:lvl1pPr>
          </a:lstStyle>
          <a:p>
            <a:pPr/>
            <a:r>
              <a:t>标题文本</a:t>
            </a:r>
          </a:p>
        </p:txBody>
      </p:sp>
      <p:sp>
        <p:nvSpPr>
          <p:cNvPr id="85" name="Shape 85"/>
          <p:cNvSpPr/>
          <p:nvPr>
            <p:ph type="body" sz="quarter" idx="1"/>
          </p:nvPr>
        </p:nvSpPr>
        <p:spPr>
          <a:xfrm>
            <a:off x="1371600" y="3886200"/>
            <a:ext cx="6400800" cy="1752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0" indent="0" algn="ctr">
              <a:spcBef>
                <a:spcPts val="700"/>
              </a:spcBef>
              <a:buSzTx/>
              <a:buFontTx/>
              <a:buNone/>
              <a:defRPr sz="3200">
                <a:solidFill>
                  <a:srgbClr val="000000"/>
                </a:solidFill>
                <a:latin typeface="Arial"/>
                <a:ea typeface="Arial"/>
                <a:cs typeface="Arial"/>
                <a:sym typeface="Arial"/>
              </a:defRPr>
            </a:lvl1pPr>
            <a:lvl2pPr marL="0" indent="457200" algn="ctr">
              <a:spcBef>
                <a:spcPts val="700"/>
              </a:spcBef>
              <a:buSzTx/>
              <a:buFontTx/>
              <a:buNone/>
              <a:defRPr sz="3200">
                <a:solidFill>
                  <a:srgbClr val="000000"/>
                </a:solidFill>
                <a:latin typeface="Arial"/>
                <a:ea typeface="Arial"/>
                <a:cs typeface="Arial"/>
                <a:sym typeface="Arial"/>
              </a:defRPr>
            </a:lvl2pPr>
            <a:lvl3pPr marL="0" indent="914400" algn="ctr">
              <a:spcBef>
                <a:spcPts val="700"/>
              </a:spcBef>
              <a:buSzTx/>
              <a:buFontTx/>
              <a:buNone/>
              <a:defRPr sz="3200">
                <a:solidFill>
                  <a:srgbClr val="000000"/>
                </a:solidFill>
                <a:latin typeface="Arial"/>
                <a:ea typeface="Arial"/>
                <a:cs typeface="Arial"/>
                <a:sym typeface="Arial"/>
              </a:defRPr>
            </a:lvl3pPr>
            <a:lvl4pPr marL="0" indent="1371600" algn="ctr">
              <a:spcBef>
                <a:spcPts val="700"/>
              </a:spcBef>
              <a:buSzTx/>
              <a:buFontTx/>
              <a:buNone/>
              <a:defRPr sz="3200">
                <a:solidFill>
                  <a:srgbClr val="000000"/>
                </a:solidFill>
                <a:latin typeface="Arial"/>
                <a:ea typeface="Arial"/>
                <a:cs typeface="Arial"/>
                <a:sym typeface="Arial"/>
              </a:defRPr>
            </a:lvl4pPr>
            <a:lvl5pPr marL="0" indent="1828800" algn="ctr">
              <a:spcBef>
                <a:spcPts val="700"/>
              </a:spcBef>
              <a:buSzTx/>
              <a:buFontTx/>
              <a:buNone/>
              <a:defRPr sz="3200">
                <a:solidFill>
                  <a:srgbClr val="000000"/>
                </a:solidFill>
                <a:latin typeface="Arial"/>
                <a:ea typeface="Arial"/>
                <a:cs typeface="Arial"/>
                <a:sym typeface="Arial"/>
              </a:defRPr>
            </a:lvl5pPr>
          </a:lstStyle>
          <a:p>
            <a:pPr/>
            <a:r>
              <a:t>正文级别 1</a:t>
            </a:r>
          </a:p>
          <a:p>
            <a:pPr lvl="1"/>
            <a:r>
              <a:t>正文级别 2</a:t>
            </a:r>
          </a:p>
          <a:p>
            <a:pPr lvl="2"/>
            <a:r>
              <a:t>正文级别 3</a:t>
            </a:r>
          </a:p>
          <a:p>
            <a:pPr lvl="3"/>
            <a:r>
              <a:t>正文级别 4</a:t>
            </a:r>
          </a:p>
          <a:p>
            <a:pPr lvl="4"/>
            <a:r>
              <a:t>正文级别 5</a:t>
            </a:r>
          </a:p>
        </p:txBody>
      </p:sp>
      <p:sp>
        <p:nvSpPr>
          <p:cNvPr id="86" name="Shape 86"/>
          <p:cNvSpPr/>
          <p:nvPr>
            <p:ph type="sldNum" sz="quarter" idx="2"/>
          </p:nvPr>
        </p:nvSpPr>
        <p:spPr>
          <a:xfrm>
            <a:off x="8384892" y="6245225"/>
            <a:ext cx="301909" cy="288824"/>
          </a:xfrm>
          <a:prstGeom prst="rect">
            <a:avLst/>
          </a:prstGeom>
        </p:spPr>
        <p:txBody>
          <a:bodyPr anchor="t"/>
          <a:lstStyle>
            <a:lvl1pPr>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0" name="Shape 2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0">
    <p:bg>
      <p:bgPr>
        <a:solidFill>
          <a:srgbClr val="FFFFFF"/>
        </a:solidFill>
      </p:bgPr>
    </p:bg>
    <p:spTree>
      <p:nvGrpSpPr>
        <p:cNvPr id="1" name=""/>
        <p:cNvGrpSpPr/>
        <p:nvPr/>
      </p:nvGrpSpPr>
      <p:grpSpPr>
        <a:xfrm>
          <a:off x="0" y="0"/>
          <a:ext cx="0" cy="0"/>
          <a:chOff x="0" y="0"/>
          <a:chExt cx="0" cy="0"/>
        </a:xfrm>
      </p:grpSpPr>
      <p:sp>
        <p:nvSpPr>
          <p:cNvPr id="27" name="Shape 2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34" name="Shape 34"/>
          <p:cNvSpPr/>
          <p:nvPr>
            <p:ph type="title"/>
          </p:nvPr>
        </p:nvSpPr>
        <p:spPr>
          <a:xfrm>
            <a:off x="266700" y="133350"/>
            <a:ext cx="7345363" cy="65405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35" name="Shape 35"/>
          <p:cNvSpPr/>
          <p:nvPr>
            <p:ph type="body" idx="1"/>
          </p:nvPr>
        </p:nvSpPr>
        <p:spPr>
          <a:xfrm>
            <a:off x="500062" y="1208087"/>
            <a:ext cx="8229601" cy="4525963"/>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36" name="Shape 3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43" name="Shape 43"/>
          <p:cNvSpPr/>
          <p:nvPr>
            <p:ph type="title"/>
          </p:nvPr>
        </p:nvSpPr>
        <p:spPr>
          <a:xfrm>
            <a:off x="685800" y="2130425"/>
            <a:ext cx="7772400" cy="147002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单击此处编辑母版标题样式</a:t>
            </a:r>
          </a:p>
        </p:txBody>
      </p:sp>
      <p:sp>
        <p:nvSpPr>
          <p:cNvPr id="44" name="Shape 44"/>
          <p:cNvSpPr/>
          <p:nvPr>
            <p:ph type="body" sz="quarter" idx="1"/>
          </p:nvPr>
        </p:nvSpPr>
        <p:spPr>
          <a:xfrm>
            <a:off x="1371600" y="3886200"/>
            <a:ext cx="6400800" cy="1752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0" indent="0" algn="ctr">
              <a:buSzTx/>
              <a:buFontTx/>
              <a:buNone/>
            </a:lvl1pPr>
          </a:lstStyle>
          <a:p>
            <a:pPr/>
            <a:r>
              <a:t>单击此处编辑母版副标题样式</a:t>
            </a:r>
          </a:p>
        </p:txBody>
      </p:sp>
      <p:sp>
        <p:nvSpPr>
          <p:cNvPr id="45" name="Shape 45"/>
          <p:cNvSpPr/>
          <p:nvPr>
            <p:ph type="sldNum" sz="quarter" idx="2"/>
          </p:nvPr>
        </p:nvSpPr>
        <p:spPr>
          <a:xfrm>
            <a:off x="8413144" y="6351222"/>
            <a:ext cx="273657" cy="26425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52" name="Shape 5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59" name="Shape 59"/>
          <p:cNvSpPr/>
          <p:nvPr>
            <p:ph type="title"/>
          </p:nvPr>
        </p:nvSpPr>
        <p:spPr>
          <a:xfrm>
            <a:off x="266700" y="133350"/>
            <a:ext cx="7345363" cy="65405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60" name="Shape 60"/>
          <p:cNvSpPr/>
          <p:nvPr>
            <p:ph type="body" idx="1"/>
          </p:nvPr>
        </p:nvSpPr>
        <p:spPr>
          <a:xfrm>
            <a:off x="500062" y="1208087"/>
            <a:ext cx="8229601" cy="4525963"/>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61" name="Shape 6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68" name="Shape 68"/>
          <p:cNvSpPr/>
          <p:nvPr>
            <p:ph type="sldNum" sz="quarter" idx="2"/>
          </p:nvPr>
        </p:nvSpPr>
        <p:spPr>
          <a:xfrm>
            <a:off x="8384892" y="6245225"/>
            <a:ext cx="301909" cy="288824"/>
          </a:xfrm>
          <a:prstGeom prst="rect">
            <a:avLst/>
          </a:prstGeom>
        </p:spPr>
        <p:txBody>
          <a:bodyPr anchor="t"/>
          <a:lstStyle>
            <a:lvl1pPr>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75" name="Shape 75"/>
          <p:cNvSpPr/>
          <p:nvPr>
            <p:ph type="title"/>
          </p:nvPr>
        </p:nvSpPr>
        <p:spPr>
          <a:xfrm>
            <a:off x="685800" y="2130425"/>
            <a:ext cx="7772400" cy="147002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ctr">
              <a:defRPr sz="4400">
                <a:solidFill>
                  <a:srgbClr val="000000"/>
                </a:solidFill>
                <a:latin typeface="Arial"/>
                <a:ea typeface="Arial"/>
                <a:cs typeface="Arial"/>
                <a:sym typeface="Arial"/>
              </a:defRPr>
            </a:lvl1pPr>
          </a:lstStyle>
          <a:p>
            <a:pPr/>
            <a:r>
              <a:t>标题文本</a:t>
            </a:r>
          </a:p>
        </p:txBody>
      </p:sp>
      <p:sp>
        <p:nvSpPr>
          <p:cNvPr id="76" name="Shape 76"/>
          <p:cNvSpPr/>
          <p:nvPr>
            <p:ph type="body" sz="quarter" idx="1"/>
          </p:nvPr>
        </p:nvSpPr>
        <p:spPr>
          <a:xfrm>
            <a:off x="1371600" y="3886200"/>
            <a:ext cx="6400800" cy="1752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0" indent="0" algn="ctr">
              <a:spcBef>
                <a:spcPts val="700"/>
              </a:spcBef>
              <a:buSzTx/>
              <a:buFontTx/>
              <a:buNone/>
              <a:defRPr sz="3200">
                <a:solidFill>
                  <a:srgbClr val="000000"/>
                </a:solidFill>
                <a:latin typeface="Arial"/>
                <a:ea typeface="Arial"/>
                <a:cs typeface="Arial"/>
                <a:sym typeface="Arial"/>
              </a:defRPr>
            </a:lvl1pPr>
            <a:lvl2pPr marL="0" indent="457200" algn="ctr">
              <a:spcBef>
                <a:spcPts val="700"/>
              </a:spcBef>
              <a:buSzTx/>
              <a:buFontTx/>
              <a:buNone/>
              <a:defRPr sz="3200">
                <a:solidFill>
                  <a:srgbClr val="000000"/>
                </a:solidFill>
                <a:latin typeface="Arial"/>
                <a:ea typeface="Arial"/>
                <a:cs typeface="Arial"/>
                <a:sym typeface="Arial"/>
              </a:defRPr>
            </a:lvl2pPr>
            <a:lvl3pPr marL="0" indent="914400" algn="ctr">
              <a:spcBef>
                <a:spcPts val="700"/>
              </a:spcBef>
              <a:buSzTx/>
              <a:buFontTx/>
              <a:buNone/>
              <a:defRPr sz="3200">
                <a:solidFill>
                  <a:srgbClr val="000000"/>
                </a:solidFill>
                <a:latin typeface="Arial"/>
                <a:ea typeface="Arial"/>
                <a:cs typeface="Arial"/>
                <a:sym typeface="Arial"/>
              </a:defRPr>
            </a:lvl3pPr>
            <a:lvl4pPr marL="0" indent="1371600" algn="ctr">
              <a:spcBef>
                <a:spcPts val="700"/>
              </a:spcBef>
              <a:buSzTx/>
              <a:buFontTx/>
              <a:buNone/>
              <a:defRPr sz="3200">
                <a:solidFill>
                  <a:srgbClr val="000000"/>
                </a:solidFill>
                <a:latin typeface="Arial"/>
                <a:ea typeface="Arial"/>
                <a:cs typeface="Arial"/>
                <a:sym typeface="Arial"/>
              </a:defRPr>
            </a:lvl4pPr>
            <a:lvl5pPr marL="0" indent="1828800" algn="ctr">
              <a:spcBef>
                <a:spcPts val="700"/>
              </a:spcBef>
              <a:buSzTx/>
              <a:buFontTx/>
              <a:buNone/>
              <a:defRPr sz="3200">
                <a:solidFill>
                  <a:srgbClr val="000000"/>
                </a:solidFill>
                <a:latin typeface="Arial"/>
                <a:ea typeface="Arial"/>
                <a:cs typeface="Arial"/>
                <a:sym typeface="Arial"/>
              </a:defRPr>
            </a:lvl5pPr>
          </a:lstStyle>
          <a:p>
            <a:pPr/>
            <a:r>
              <a:t>正文级别 1</a:t>
            </a:r>
          </a:p>
          <a:p>
            <a:pPr lvl="1"/>
            <a:r>
              <a:t>正文级别 2</a:t>
            </a:r>
          </a:p>
          <a:p>
            <a:pPr lvl="2"/>
            <a:r>
              <a:t>正文级别 3</a:t>
            </a:r>
          </a:p>
          <a:p>
            <a:pPr lvl="3"/>
            <a:r>
              <a:t>正文级别 4</a:t>
            </a:r>
          </a:p>
          <a:p>
            <a:pPr lvl="4"/>
            <a:r>
              <a:t>正文级别 5</a:t>
            </a:r>
          </a:p>
        </p:txBody>
      </p:sp>
      <p:sp>
        <p:nvSpPr>
          <p:cNvPr id="77" name="Shape 77"/>
          <p:cNvSpPr/>
          <p:nvPr>
            <p:ph type="sldNum" sz="quarter" idx="2"/>
          </p:nvPr>
        </p:nvSpPr>
        <p:spPr>
          <a:xfrm>
            <a:off x="8384892" y="6245225"/>
            <a:ext cx="301909" cy="288824"/>
          </a:xfrm>
          <a:prstGeom prst="rect">
            <a:avLst/>
          </a:prstGeom>
        </p:spPr>
        <p:txBody>
          <a:bodyPr anchor="t"/>
          <a:lstStyle>
            <a:lvl1pPr>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457200" y="92074"/>
            <a:ext cx="8229600" cy="1508127"/>
          </a:xfrm>
          <a:prstGeom prst="rect">
            <a:avLst/>
          </a:prstGeom>
          <a:ln w="12700">
            <a:miter lim="400000"/>
          </a:ln>
        </p:spPr>
        <p:txBody>
          <a:bodyPr lIns="45719" rIns="45719" anchor="ctr"/>
          <a:lstStyle/>
          <a:p>
            <a:pPr/>
          </a:p>
        </p:txBody>
      </p:sp>
      <p:sp>
        <p:nvSpPr>
          <p:cNvPr id="3" name="Shape 3"/>
          <p:cNvSpPr/>
          <p:nvPr>
            <p:ph type="body" idx="1"/>
          </p:nvPr>
        </p:nvSpPr>
        <p:spPr>
          <a:xfrm>
            <a:off x="457200" y="1600200"/>
            <a:ext cx="8229600" cy="5257800"/>
          </a:xfrm>
          <a:prstGeom prst="rect">
            <a:avLst/>
          </a:prstGeom>
          <a:ln w="12700">
            <a:miter lim="400000"/>
          </a:ln>
        </p:spPr>
        <p:txBody>
          <a:bodyPr lIns="45719" rIns="45719"/>
          <a:lstStyle/>
          <a:p>
            <a:pPr/>
          </a:p>
        </p:txBody>
      </p:sp>
      <p:sp>
        <p:nvSpPr>
          <p:cNvPr id="4" name="Shape 4"/>
          <p:cNvSpPr/>
          <p:nvPr>
            <p:ph type="sldNum" sz="quarter" idx="2"/>
          </p:nvPr>
        </p:nvSpPr>
        <p:spPr>
          <a:xfrm>
            <a:off x="8413144" y="6406785"/>
            <a:ext cx="273657" cy="264255"/>
          </a:xfrm>
          <a:prstGeom prst="rect">
            <a:avLst/>
          </a:prstGeom>
          <a:ln w="12700">
            <a:miter lim="400000"/>
          </a:ln>
        </p:spPr>
        <p:txBody>
          <a:bodyPr wrap="none" lIns="45719" rIns="45719" anchor="ctr">
            <a:spAutoFit/>
          </a:bodyPr>
          <a:lstStyle>
            <a:lvl1pPr algn="r">
              <a:defRPr sz="1200">
                <a:solidFill>
                  <a:srgbClr val="8A8A8A"/>
                </a:solidFill>
                <a:latin typeface="Arial"/>
                <a:ea typeface="Arial"/>
                <a:cs typeface="Arial"/>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rgbClr val="FFFFFF"/>
          </a:solidFill>
          <a:uFillTx/>
          <a:latin typeface="黑体"/>
          <a:ea typeface="黑体"/>
          <a:cs typeface="黑体"/>
          <a:sym typeface="黑体"/>
        </a:defRPr>
      </a:lvl1pPr>
      <a:lvl2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rgbClr val="FFFFFF"/>
          </a:solidFill>
          <a:uFillTx/>
          <a:latin typeface="黑体"/>
          <a:ea typeface="黑体"/>
          <a:cs typeface="黑体"/>
          <a:sym typeface="黑体"/>
        </a:defRPr>
      </a:lvl2pPr>
      <a:lvl3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rgbClr val="FFFFFF"/>
          </a:solidFill>
          <a:uFillTx/>
          <a:latin typeface="黑体"/>
          <a:ea typeface="黑体"/>
          <a:cs typeface="黑体"/>
          <a:sym typeface="黑体"/>
        </a:defRPr>
      </a:lvl3pPr>
      <a:lvl4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rgbClr val="FFFFFF"/>
          </a:solidFill>
          <a:uFillTx/>
          <a:latin typeface="黑体"/>
          <a:ea typeface="黑体"/>
          <a:cs typeface="黑体"/>
          <a:sym typeface="黑体"/>
        </a:defRPr>
      </a:lvl4pPr>
      <a:lvl5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rgbClr val="FFFFFF"/>
          </a:solidFill>
          <a:uFillTx/>
          <a:latin typeface="黑体"/>
          <a:ea typeface="黑体"/>
          <a:cs typeface="黑体"/>
          <a:sym typeface="黑体"/>
        </a:defRPr>
      </a:lvl5pPr>
      <a:lvl6pPr marL="0" marR="0" indent="457200" algn="l" defTabSz="914400" rtl="0" latinLnBrk="0">
        <a:lnSpc>
          <a:spcPct val="100000"/>
        </a:lnSpc>
        <a:spcBef>
          <a:spcPts val="0"/>
        </a:spcBef>
        <a:spcAft>
          <a:spcPts val="0"/>
        </a:spcAft>
        <a:buClrTx/>
        <a:buSzTx/>
        <a:buFontTx/>
        <a:buNone/>
        <a:tabLst/>
        <a:defRPr b="0" baseline="0" cap="none" i="0" spc="0" strike="noStrike" sz="2400" u="none">
          <a:ln>
            <a:noFill/>
          </a:ln>
          <a:solidFill>
            <a:srgbClr val="FFFFFF"/>
          </a:solidFill>
          <a:uFillTx/>
          <a:latin typeface="黑体"/>
          <a:ea typeface="黑体"/>
          <a:cs typeface="黑体"/>
          <a:sym typeface="黑体"/>
        </a:defRPr>
      </a:lvl6pPr>
      <a:lvl7pPr marL="0" marR="0" indent="914400" algn="l" defTabSz="914400" rtl="0" latinLnBrk="0">
        <a:lnSpc>
          <a:spcPct val="100000"/>
        </a:lnSpc>
        <a:spcBef>
          <a:spcPts val="0"/>
        </a:spcBef>
        <a:spcAft>
          <a:spcPts val="0"/>
        </a:spcAft>
        <a:buClrTx/>
        <a:buSzTx/>
        <a:buFontTx/>
        <a:buNone/>
        <a:tabLst/>
        <a:defRPr b="0" baseline="0" cap="none" i="0" spc="0" strike="noStrike" sz="2400" u="none">
          <a:ln>
            <a:noFill/>
          </a:ln>
          <a:solidFill>
            <a:srgbClr val="FFFFFF"/>
          </a:solidFill>
          <a:uFillTx/>
          <a:latin typeface="黑体"/>
          <a:ea typeface="黑体"/>
          <a:cs typeface="黑体"/>
          <a:sym typeface="黑体"/>
        </a:defRPr>
      </a:lvl7pPr>
      <a:lvl8pPr marL="0" marR="0" indent="1371600" algn="l" defTabSz="914400" rtl="0" latinLnBrk="0">
        <a:lnSpc>
          <a:spcPct val="100000"/>
        </a:lnSpc>
        <a:spcBef>
          <a:spcPts val="0"/>
        </a:spcBef>
        <a:spcAft>
          <a:spcPts val="0"/>
        </a:spcAft>
        <a:buClrTx/>
        <a:buSzTx/>
        <a:buFontTx/>
        <a:buNone/>
        <a:tabLst/>
        <a:defRPr b="0" baseline="0" cap="none" i="0" spc="0" strike="noStrike" sz="2400" u="none">
          <a:ln>
            <a:noFill/>
          </a:ln>
          <a:solidFill>
            <a:srgbClr val="FFFFFF"/>
          </a:solidFill>
          <a:uFillTx/>
          <a:latin typeface="黑体"/>
          <a:ea typeface="黑体"/>
          <a:cs typeface="黑体"/>
          <a:sym typeface="黑体"/>
        </a:defRPr>
      </a:lvl8pPr>
      <a:lvl9pPr marL="0" marR="0" indent="1828800" algn="l" defTabSz="914400" rtl="0" latinLnBrk="0">
        <a:lnSpc>
          <a:spcPct val="100000"/>
        </a:lnSpc>
        <a:spcBef>
          <a:spcPts val="0"/>
        </a:spcBef>
        <a:spcAft>
          <a:spcPts val="0"/>
        </a:spcAft>
        <a:buClrTx/>
        <a:buSzTx/>
        <a:buFontTx/>
        <a:buNone/>
        <a:tabLst/>
        <a:defRPr b="0" baseline="0" cap="none" i="0" spc="0" strike="noStrike" sz="2400" u="none">
          <a:ln>
            <a:noFill/>
          </a:ln>
          <a:solidFill>
            <a:srgbClr val="FFFFFF"/>
          </a:solidFill>
          <a:uFillTx/>
          <a:latin typeface="黑体"/>
          <a:ea typeface="黑体"/>
          <a:cs typeface="黑体"/>
          <a:sym typeface="黑体"/>
        </a:defRPr>
      </a:lvl9pPr>
    </p:titleStyle>
    <p:bodyStyle>
      <a:lvl1pPr marL="342900" marR="0" indent="-342900" algn="l" defTabSz="914400" rtl="0" latinLnBrk="0">
        <a:lnSpc>
          <a:spcPct val="100000"/>
        </a:lnSpc>
        <a:spcBef>
          <a:spcPts val="400"/>
        </a:spcBef>
        <a:spcAft>
          <a:spcPts val="0"/>
        </a:spcAft>
        <a:buClrTx/>
        <a:buSzPct val="100000"/>
        <a:buFont typeface="Wingdings"/>
        <a:buChar char="»"/>
        <a:tabLst/>
        <a:defRPr b="0" baseline="0" cap="none" i="0" spc="0" strike="noStrike" sz="2000" u="none">
          <a:ln>
            <a:noFill/>
          </a:ln>
          <a:solidFill>
            <a:srgbClr val="0C0C0C"/>
          </a:solidFill>
          <a:uFillTx/>
          <a:latin typeface="黑体"/>
          <a:ea typeface="黑体"/>
          <a:cs typeface="黑体"/>
          <a:sym typeface="黑体"/>
        </a:defRPr>
      </a:lvl1pPr>
      <a:lvl2pPr marL="774700" marR="0" indent="-317500" algn="l" defTabSz="914400" rtl="0" latinLnBrk="0">
        <a:lnSpc>
          <a:spcPct val="100000"/>
        </a:lnSpc>
        <a:spcBef>
          <a:spcPts val="400"/>
        </a:spcBef>
        <a:spcAft>
          <a:spcPts val="0"/>
        </a:spcAft>
        <a:buClrTx/>
        <a:buSzPct val="100000"/>
        <a:buFont typeface="Wingdings"/>
        <a:buChar char="–"/>
        <a:tabLst/>
        <a:defRPr b="0" baseline="0" cap="none" i="0" spc="0" strike="noStrike" sz="2000" u="none">
          <a:ln>
            <a:noFill/>
          </a:ln>
          <a:solidFill>
            <a:srgbClr val="0C0C0C"/>
          </a:solidFill>
          <a:uFillTx/>
          <a:latin typeface="黑体"/>
          <a:ea typeface="黑体"/>
          <a:cs typeface="黑体"/>
          <a:sym typeface="黑体"/>
        </a:defRPr>
      </a:lvl2pPr>
      <a:lvl3pPr marL="1200150" marR="0" indent="-285750" algn="l" defTabSz="914400" rtl="0" latinLnBrk="0">
        <a:lnSpc>
          <a:spcPct val="100000"/>
        </a:lnSpc>
        <a:spcBef>
          <a:spcPts val="400"/>
        </a:spcBef>
        <a:spcAft>
          <a:spcPts val="0"/>
        </a:spcAft>
        <a:buClrTx/>
        <a:buSzPct val="100000"/>
        <a:buFont typeface="Wingdings"/>
        <a:buChar char="•"/>
        <a:tabLst/>
        <a:defRPr b="0" baseline="0" cap="none" i="0" spc="0" strike="noStrike" sz="2000" u="none">
          <a:ln>
            <a:noFill/>
          </a:ln>
          <a:solidFill>
            <a:srgbClr val="0C0C0C"/>
          </a:solidFill>
          <a:uFillTx/>
          <a:latin typeface="黑体"/>
          <a:ea typeface="黑体"/>
          <a:cs typeface="黑体"/>
          <a:sym typeface="黑体"/>
        </a:defRPr>
      </a:lvl3pPr>
      <a:lvl4pPr marL="1698171" marR="0" indent="-326571" algn="l" defTabSz="914400" rtl="0" latinLnBrk="0">
        <a:lnSpc>
          <a:spcPct val="100000"/>
        </a:lnSpc>
        <a:spcBef>
          <a:spcPts val="400"/>
        </a:spcBef>
        <a:spcAft>
          <a:spcPts val="0"/>
        </a:spcAft>
        <a:buClrTx/>
        <a:buSzPct val="100000"/>
        <a:buFont typeface="Wingdings"/>
        <a:buChar char="–"/>
        <a:tabLst/>
        <a:defRPr b="0" baseline="0" cap="none" i="0" spc="0" strike="noStrike" sz="2000" u="none">
          <a:ln>
            <a:noFill/>
          </a:ln>
          <a:solidFill>
            <a:srgbClr val="0C0C0C"/>
          </a:solidFill>
          <a:uFillTx/>
          <a:latin typeface="黑体"/>
          <a:ea typeface="黑体"/>
          <a:cs typeface="黑体"/>
          <a:sym typeface="黑体"/>
        </a:defRPr>
      </a:lvl4pPr>
      <a:lvl5pPr marL="2082800" marR="0" indent="-254000" algn="l" defTabSz="914400" rtl="0" latinLnBrk="0">
        <a:lnSpc>
          <a:spcPct val="100000"/>
        </a:lnSpc>
        <a:spcBef>
          <a:spcPts val="400"/>
        </a:spcBef>
        <a:spcAft>
          <a:spcPts val="0"/>
        </a:spcAft>
        <a:buClrTx/>
        <a:buSzPct val="100000"/>
        <a:buFont typeface="Wingdings"/>
        <a:buChar char="»"/>
        <a:tabLst/>
        <a:defRPr b="0" baseline="0" cap="none" i="0" spc="0" strike="noStrike" sz="2000" u="none">
          <a:ln>
            <a:noFill/>
          </a:ln>
          <a:solidFill>
            <a:srgbClr val="0C0C0C"/>
          </a:solidFill>
          <a:uFillTx/>
          <a:latin typeface="黑体"/>
          <a:ea typeface="黑体"/>
          <a:cs typeface="黑体"/>
          <a:sym typeface="黑体"/>
        </a:defRPr>
      </a:lvl5pPr>
      <a:lvl6pPr marL="2540000" marR="0" indent="-254000" algn="l" defTabSz="914400" rtl="0" latinLnBrk="0">
        <a:lnSpc>
          <a:spcPct val="100000"/>
        </a:lnSpc>
        <a:spcBef>
          <a:spcPts val="400"/>
        </a:spcBef>
        <a:spcAft>
          <a:spcPts val="0"/>
        </a:spcAft>
        <a:buClrTx/>
        <a:buSzPct val="100000"/>
        <a:buFont typeface="Wingdings"/>
        <a:buChar char="•"/>
        <a:tabLst/>
        <a:defRPr b="0" baseline="0" cap="none" i="0" spc="0" strike="noStrike" sz="2000" u="none">
          <a:ln>
            <a:noFill/>
          </a:ln>
          <a:solidFill>
            <a:srgbClr val="0C0C0C"/>
          </a:solidFill>
          <a:uFillTx/>
          <a:latin typeface="黑体"/>
          <a:ea typeface="黑体"/>
          <a:cs typeface="黑体"/>
          <a:sym typeface="黑体"/>
        </a:defRPr>
      </a:lvl6pPr>
      <a:lvl7pPr marL="2997200" marR="0" indent="-254000" algn="l" defTabSz="914400" rtl="0" latinLnBrk="0">
        <a:lnSpc>
          <a:spcPct val="100000"/>
        </a:lnSpc>
        <a:spcBef>
          <a:spcPts val="400"/>
        </a:spcBef>
        <a:spcAft>
          <a:spcPts val="0"/>
        </a:spcAft>
        <a:buClrTx/>
        <a:buSzPct val="100000"/>
        <a:buFont typeface="Wingdings"/>
        <a:buChar char="•"/>
        <a:tabLst/>
        <a:defRPr b="0" baseline="0" cap="none" i="0" spc="0" strike="noStrike" sz="2000" u="none">
          <a:ln>
            <a:noFill/>
          </a:ln>
          <a:solidFill>
            <a:srgbClr val="0C0C0C"/>
          </a:solidFill>
          <a:uFillTx/>
          <a:latin typeface="黑体"/>
          <a:ea typeface="黑体"/>
          <a:cs typeface="黑体"/>
          <a:sym typeface="黑体"/>
        </a:defRPr>
      </a:lvl7pPr>
      <a:lvl8pPr marL="3454400" marR="0" indent="-254000" algn="l" defTabSz="914400" rtl="0" latinLnBrk="0">
        <a:lnSpc>
          <a:spcPct val="100000"/>
        </a:lnSpc>
        <a:spcBef>
          <a:spcPts val="400"/>
        </a:spcBef>
        <a:spcAft>
          <a:spcPts val="0"/>
        </a:spcAft>
        <a:buClrTx/>
        <a:buSzPct val="100000"/>
        <a:buFont typeface="Wingdings"/>
        <a:buChar char="•"/>
        <a:tabLst/>
        <a:defRPr b="0" baseline="0" cap="none" i="0" spc="0" strike="noStrike" sz="2000" u="none">
          <a:ln>
            <a:noFill/>
          </a:ln>
          <a:solidFill>
            <a:srgbClr val="0C0C0C"/>
          </a:solidFill>
          <a:uFillTx/>
          <a:latin typeface="黑体"/>
          <a:ea typeface="黑体"/>
          <a:cs typeface="黑体"/>
          <a:sym typeface="黑体"/>
        </a:defRPr>
      </a:lvl8pPr>
      <a:lvl9pPr marL="3911600" marR="0" indent="-254000" algn="l" defTabSz="914400" rtl="0" latinLnBrk="0">
        <a:lnSpc>
          <a:spcPct val="100000"/>
        </a:lnSpc>
        <a:spcBef>
          <a:spcPts val="400"/>
        </a:spcBef>
        <a:spcAft>
          <a:spcPts val="0"/>
        </a:spcAft>
        <a:buClrTx/>
        <a:buSzPct val="100000"/>
        <a:buFont typeface="Wingdings"/>
        <a:buChar char="•"/>
        <a:tabLst/>
        <a:defRPr b="0" baseline="0" cap="none" i="0" spc="0" strike="noStrike" sz="2000" u="none">
          <a:ln>
            <a:noFill/>
          </a:ln>
          <a:solidFill>
            <a:srgbClr val="0C0C0C"/>
          </a:solidFill>
          <a:uFillTx/>
          <a:latin typeface="黑体"/>
          <a:ea typeface="黑体"/>
          <a:cs typeface="黑体"/>
          <a:sym typeface="黑体"/>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 Id="rId3" Type="http://schemas.openxmlformats.org/officeDocument/2006/relationships/image" Target="../media/image1.png"/><Relationship Id="rId4" Type="http://schemas.openxmlformats.org/officeDocument/2006/relationships/image" Target="../media/image8.jpeg"/><Relationship Id="rId5" Type="http://schemas.openxmlformats.org/officeDocument/2006/relationships/hyperlink" Target="?slideindex=0"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8.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6.jpeg"/><Relationship Id="rId4" Type="http://schemas.openxmlformats.org/officeDocument/2006/relationships/image" Target="../media/image7.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8.jpeg"/><Relationship Id="rId4" Type="http://schemas.openxmlformats.org/officeDocument/2006/relationships/image" Target="../media/image8.jpe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8.jpe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8.jpe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slide" Target="slide24.xml"/><Relationship Id="rId3" Type="http://schemas.openxmlformats.org/officeDocument/2006/relationships/image" Target="../media/image2.png"/><Relationship Id="rId4" Type="http://schemas.openxmlformats.org/officeDocument/2006/relationships/slide" Target="slide28.xml"/><Relationship Id="rId5" Type="http://schemas.openxmlformats.org/officeDocument/2006/relationships/slide" Target="slide31.xml"/><Relationship Id="rId6" Type="http://schemas.openxmlformats.org/officeDocument/2006/relationships/slide" Target="slide35.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slide" Target="slide23.xml"/><Relationship Id="rId3" Type="http://schemas.openxmlformats.org/officeDocument/2006/relationships/image" Target="../media/image2.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E:%5CU%E7%9B%98%5CS1%5C%E5%9F%BA%E7%A1%80%E8%AF%AD%E9%9F%B3%5C%E6%AF%94%E8%BE%83.doc" TargetMode="External"/><Relationship Id="rId4"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4.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slide" Target="slide23.xml"/><Relationship Id="rId3" Type="http://schemas.openxmlformats.org/officeDocument/2006/relationships/image" Target="../media/image2.png"/><Relationship Id="rId4" Type="http://schemas.openxmlformats.org/officeDocument/2006/relationships/hyperlink" Target="E:%5CU%E7%9B%98%5CS1%5C%E5%9F%BA%E7%A1%80%E8%AF%AD%E9%9F%B3%5C%E6%AF%94%E8%BE%83.doc" TargetMode="Externa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E:%5CU%E7%9B%98%5CS1%5C%E5%9F%BA%E7%A1%80%E8%AF%AD%E9%9F%B3%5C%E6%AF%94%E8%BE%83.doc" TargetMode="External"/><Relationship Id="rId3" Type="http://schemas.openxmlformats.org/officeDocument/2006/relationships/image" Target="../media/image2.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E:%5CU%E7%9B%98%5CS1%5C%E5%9F%BA%E7%A1%80%E8%AF%AD%E9%9F%B3%5C%E6%AF%94%E8%BE%83.doc" TargetMode="External"/><Relationship Id="rId3" Type="http://schemas.openxmlformats.org/officeDocument/2006/relationships/image" Target="../media/image2.pn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E:%5CU%E7%9B%98%5CS1%5C%E5%9F%BA%E7%A1%80%E8%AF%AD%E9%9F%B3%5C%E6%AF%94%E8%BE%83.doc" TargetMode="External"/><Relationship Id="rId3" Type="http://schemas.openxmlformats.org/officeDocument/2006/relationships/image" Target="../media/image2.pn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 Target="slide23.xml"/><Relationship Id="rId3" Type="http://schemas.openxmlformats.org/officeDocument/2006/relationships/image" Target="../media/image2.png"/></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E:%5CU%E7%9B%98%5CS1%5C%E5%9F%BA%E7%A1%80%E8%AF%AD%E9%9F%B3%5C%E6%AF%94%E8%BE%83.doc" TargetMode="External"/><Relationship Id="rId3"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6.jpe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slide" Target="slide5.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10.jpeg"/><Relationship Id="rId4" Type="http://schemas.openxmlformats.org/officeDocument/2006/relationships/image" Target="../media/image11.jpeg"/><Relationship Id="rId5" Type="http://schemas.openxmlformats.org/officeDocument/2006/relationships/image" Target="../media/image12.jpeg"/><Relationship Id="rId6" Type="http://schemas.openxmlformats.org/officeDocument/2006/relationships/image" Target="../media/image13.jpeg"/><Relationship Id="rId7" Type="http://schemas.openxmlformats.org/officeDocument/2006/relationships/image" Target="../media/image14.jpeg"/><Relationship Id="rId8" Type="http://schemas.openxmlformats.org/officeDocument/2006/relationships/image" Target="../media/image15.jpeg"/><Relationship Id="rId9" Type="http://schemas.openxmlformats.org/officeDocument/2006/relationships/image" Target="../media/image16.jpeg"/><Relationship Id="rId10" Type="http://schemas.openxmlformats.org/officeDocument/2006/relationships/image" Target="../media/image17.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nvSpPr>
        <p:spPr>
          <a:xfrm>
            <a:off x="3995737" y="1482725"/>
            <a:ext cx="4895851" cy="1158240"/>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3600"/>
              </a:spcBef>
              <a:defRPr b="1" sz="6000">
                <a:solidFill>
                  <a:schemeClr val="accent2"/>
                </a:solidFill>
                <a:latin typeface="Arial"/>
                <a:ea typeface="Arial"/>
                <a:cs typeface="Arial"/>
                <a:sym typeface="Arial"/>
              </a:defRPr>
            </a:pPr>
            <a:r>
              <a:rPr>
                <a:latin typeface="楷体_GB2312"/>
                <a:ea typeface="楷体_GB2312"/>
                <a:cs typeface="楷体_GB2312"/>
                <a:sym typeface="楷体_GB2312"/>
              </a:rPr>
              <a:t>实用英语语音</a:t>
            </a:r>
            <a:r>
              <a:rPr b="0" sz="4800"/>
              <a:t>               </a:t>
            </a:r>
          </a:p>
        </p:txBody>
      </p:sp>
      <p:sp>
        <p:nvSpPr>
          <p:cNvPr id="96" name="Shape 96"/>
          <p:cNvSpPr/>
          <p:nvPr/>
        </p:nvSpPr>
        <p:spPr>
          <a:xfrm>
            <a:off x="3492500" y="4508500"/>
            <a:ext cx="5470525" cy="1467208"/>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lgn="ctr">
              <a:lnSpc>
                <a:spcPct val="120000"/>
              </a:lnSpc>
              <a:spcBef>
                <a:spcPts val="1900"/>
              </a:spcBef>
              <a:defRPr b="1" sz="3200">
                <a:solidFill>
                  <a:srgbClr val="FFFFFF"/>
                </a:solidFill>
                <a:latin typeface="Times New Roman"/>
                <a:ea typeface="Times New Roman"/>
                <a:cs typeface="Times New Roman"/>
                <a:sym typeface="Times New Roman"/>
              </a:defRPr>
            </a:pPr>
            <a:r>
              <a:t>margaret_1023@126.com</a:t>
            </a:r>
          </a:p>
          <a:p>
            <a:pPr algn="ctr">
              <a:lnSpc>
                <a:spcPct val="120000"/>
              </a:lnSpc>
              <a:spcBef>
                <a:spcPts val="1900"/>
              </a:spcBef>
              <a:defRPr b="1" sz="3200">
                <a:solidFill>
                  <a:srgbClr val="FFFFFF"/>
                </a:solidFill>
                <a:latin typeface="Times New Roman"/>
                <a:ea typeface="Times New Roman"/>
                <a:cs typeface="Times New Roman"/>
                <a:sym typeface="Times New Roman"/>
              </a:defRPr>
            </a:pPr>
            <a:r>
              <a:t>庄少霜</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7" name="Shape 237"/>
          <p:cNvSpPr/>
          <p:nvPr/>
        </p:nvSpPr>
        <p:spPr>
          <a:xfrm>
            <a:off x="304800" y="1219200"/>
            <a:ext cx="6705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38" name="Shape 238"/>
          <p:cNvSpPr/>
          <p:nvPr/>
        </p:nvSpPr>
        <p:spPr>
          <a:xfrm flipH="1">
            <a:off x="685800" y="304800"/>
            <a:ext cx="1" cy="13716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39" name="Shape 239"/>
          <p:cNvSpPr/>
          <p:nvPr/>
        </p:nvSpPr>
        <p:spPr>
          <a:xfrm>
            <a:off x="1066800" y="6096000"/>
            <a:ext cx="6705600" cy="0"/>
          </a:xfrm>
          <a:prstGeom prst="line">
            <a:avLst/>
          </a:prstGeom>
          <a:ln w="19050">
            <a:solidFill>
              <a:srgbClr val="3366FF"/>
            </a:solidFill>
          </a:ln>
        </p:spPr>
        <p:txBody>
          <a:bodyPr lIns="45719" rIns="45719"/>
          <a:lstStyle/>
          <a:p>
            <a:pPr>
              <a:defRPr>
                <a:solidFill>
                  <a:srgbClr val="000000"/>
                </a:solidFill>
                <a:latin typeface="Arial"/>
                <a:ea typeface="Arial"/>
                <a:cs typeface="Arial"/>
                <a:sym typeface="Arial"/>
              </a:defRPr>
            </a:pPr>
          </a:p>
        </p:txBody>
      </p:sp>
      <p:pic>
        <p:nvPicPr>
          <p:cNvPr id="240" name="e38a384b1e0f12e082025c92.png"/>
          <p:cNvPicPr>
            <a:picLocks noChangeAspect="1"/>
          </p:cNvPicPr>
          <p:nvPr/>
        </p:nvPicPr>
        <p:blipFill>
          <a:blip r:embed="rId3">
            <a:extLst/>
          </a:blip>
          <a:stretch>
            <a:fillRect/>
          </a:stretch>
        </p:blipFill>
        <p:spPr>
          <a:xfrm>
            <a:off x="1524000" y="6400800"/>
            <a:ext cx="392113" cy="457200"/>
          </a:xfrm>
          <a:prstGeom prst="rect">
            <a:avLst/>
          </a:prstGeom>
          <a:ln w="12700">
            <a:miter lim="400000"/>
          </a:ln>
        </p:spPr>
      </p:pic>
      <p:pic>
        <p:nvPicPr>
          <p:cNvPr id="241" name="ab45ff08bc6f29a2d4136540d52c0cad.jpg"/>
          <p:cNvPicPr>
            <a:picLocks noChangeAspect="1"/>
          </p:cNvPicPr>
          <p:nvPr/>
        </p:nvPicPr>
        <p:blipFill>
          <a:blip r:embed="rId4">
            <a:extLst/>
          </a:blip>
          <a:stretch>
            <a:fillRect/>
          </a:stretch>
        </p:blipFill>
        <p:spPr>
          <a:xfrm>
            <a:off x="914400" y="1524000"/>
            <a:ext cx="6324600" cy="4302125"/>
          </a:xfrm>
          <a:prstGeom prst="rect">
            <a:avLst/>
          </a:prstGeom>
          <a:ln w="12700">
            <a:miter lim="400000"/>
          </a:ln>
        </p:spPr>
      </p:pic>
      <p:sp>
        <p:nvSpPr>
          <p:cNvPr id="242" name="Shape 242"/>
          <p:cNvSpPr/>
          <p:nvPr/>
        </p:nvSpPr>
        <p:spPr>
          <a:xfrm>
            <a:off x="609600" y="457200"/>
            <a:ext cx="70866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t> 3  </a:t>
            </a:r>
            <a:r>
              <a:rPr>
                <a:latin typeface="楷体_GB2312"/>
                <a:ea typeface="楷体_GB2312"/>
                <a:cs typeface="楷体_GB2312"/>
                <a:sym typeface="楷体_GB2312"/>
              </a:rPr>
              <a:t>英语辅音</a:t>
            </a:r>
            <a:r>
              <a:t>(Consonant)</a:t>
            </a:r>
            <a:r>
              <a:rPr>
                <a:latin typeface="楷体_GB2312"/>
                <a:ea typeface="楷体_GB2312"/>
                <a:cs typeface="楷体_GB2312"/>
                <a:sym typeface="楷体_GB2312"/>
              </a:rPr>
              <a:t>发音</a:t>
            </a:r>
          </a:p>
        </p:txBody>
      </p:sp>
      <p:sp>
        <p:nvSpPr>
          <p:cNvPr id="243" name="Shape 243">
            <a:hlinkClick r:id="rId5" invalidUrl="" action="" tgtFrame="" tooltip="" history="1" highlightClick="0" endSnd="0"/>
          </p:cNvPr>
          <p:cNvSpPr/>
          <p:nvPr/>
        </p:nvSpPr>
        <p:spPr>
          <a:xfrm>
            <a:off x="762000" y="3733800"/>
            <a:ext cx="6629400" cy="2197100"/>
          </a:xfrm>
          <a:prstGeom prst="rect">
            <a:avLst/>
          </a:prstGeom>
          <a:ln w="25400">
            <a:solidFill>
              <a:srgbClr val="990000"/>
            </a:solidFill>
          </a:ln>
          <a:effectLst>
            <a:outerShdw sx="100000" sy="100000" kx="0" ky="0" algn="b" rotWithShape="0" blurRad="63500" dist="17960" dir="2700000">
              <a:srgbClr val="808080"/>
            </a:outerShdw>
          </a:effectLst>
        </p:spPr>
        <p:txBody>
          <a:bodyPr lIns="45719" rIns="45719" anchor="ctr"/>
          <a:lstStyle/>
          <a:p>
            <a:pPr>
              <a:defRPr>
                <a:solidFill>
                  <a:srgbClr val="000000"/>
                </a:solidFill>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241"/>
                                        </p:tgtEl>
                                        <p:attrNameLst>
                                          <p:attrName>style.visibility</p:attrName>
                                        </p:attrNameLst>
                                      </p:cBhvr>
                                      <p:to>
                                        <p:strVal val="visible"/>
                                      </p:to>
                                    </p:set>
                                    <p:animEffect filter="box(in)" transition="in">
                                      <p:cBhvr>
                                        <p:cTn id="7" dur="2000"/>
                                        <p:tgtEl>
                                          <p:spTgt spid="241"/>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0" presetID="1" grpId="2" fill="hold">
                                  <p:stCondLst>
                                    <p:cond delay="0"/>
                                  </p:stCondLst>
                                  <p:iterate type="el" backwards="0">
                                    <p:tmAbs val="0"/>
                                  </p:iterate>
                                  <p:childTnLst>
                                    <p:set>
                                      <p:cBhvr>
                                        <p:cTn id="11" fill="hold"/>
                                        <p:tgtEl>
                                          <p:spTgt spid="2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3" grpId="2"/>
      <p:bldP build="whole" bldLvl="1" animBg="1" rev="0" advAuto="0" spid="241"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45" name="Shape 245"/>
          <p:cNvSpPr/>
          <p:nvPr/>
        </p:nvSpPr>
        <p:spPr>
          <a:xfrm>
            <a:off x="304800" y="1219200"/>
            <a:ext cx="65532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46" name="Shape 246"/>
          <p:cNvSpPr/>
          <p:nvPr/>
        </p:nvSpPr>
        <p:spPr>
          <a:xfrm flipH="1">
            <a:off x="685800" y="304800"/>
            <a:ext cx="1" cy="13716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47" name="Shape 247"/>
          <p:cNvSpPr/>
          <p:nvPr/>
        </p:nvSpPr>
        <p:spPr>
          <a:xfrm>
            <a:off x="1066800" y="6096000"/>
            <a:ext cx="6705600" cy="0"/>
          </a:xfrm>
          <a:prstGeom prst="line">
            <a:avLst/>
          </a:prstGeom>
          <a:ln w="19050">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48" name="Shape 248"/>
          <p:cNvSpPr/>
          <p:nvPr/>
        </p:nvSpPr>
        <p:spPr>
          <a:xfrm>
            <a:off x="762000" y="1393825"/>
            <a:ext cx="7848600" cy="599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nSpc>
                <a:spcPct val="90000"/>
              </a:lnSpc>
              <a:spcBef>
                <a:spcPts val="600"/>
              </a:spcBef>
              <a:defRPr b="1" sz="2800">
                <a:solidFill>
                  <a:srgbClr val="000000"/>
                </a:solidFill>
                <a:latin typeface="Times New Roman"/>
                <a:ea typeface="Times New Roman"/>
                <a:cs typeface="Times New Roman"/>
                <a:sym typeface="Times New Roman"/>
              </a:defRPr>
            </a:pPr>
            <a:r>
              <a:t>3.1 </a:t>
            </a:r>
            <a:r>
              <a:rPr>
                <a:latin typeface="楷体_GB2312"/>
                <a:ea typeface="楷体_GB2312"/>
                <a:cs typeface="楷体_GB2312"/>
                <a:sym typeface="楷体_GB2312"/>
              </a:rPr>
              <a:t>辅音共有</a:t>
            </a:r>
            <a:r>
              <a:t>28</a:t>
            </a:r>
            <a:r>
              <a:rPr>
                <a:latin typeface="楷体_GB2312"/>
                <a:ea typeface="楷体_GB2312"/>
                <a:cs typeface="楷体_GB2312"/>
                <a:sym typeface="楷体_GB2312"/>
              </a:rPr>
              <a:t>个，可分为：</a:t>
            </a:r>
          </a:p>
        </p:txBody>
      </p:sp>
      <p:sp>
        <p:nvSpPr>
          <p:cNvPr id="249" name="Shape 249"/>
          <p:cNvSpPr/>
          <p:nvPr/>
        </p:nvSpPr>
        <p:spPr>
          <a:xfrm>
            <a:off x="609600" y="457200"/>
            <a:ext cx="70866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t> 3  </a:t>
            </a:r>
            <a:r>
              <a:rPr>
                <a:latin typeface="楷体_GB2312"/>
                <a:ea typeface="楷体_GB2312"/>
                <a:cs typeface="楷体_GB2312"/>
                <a:sym typeface="楷体_GB2312"/>
              </a:rPr>
              <a:t>英语辅音</a:t>
            </a:r>
            <a:r>
              <a:t>(Consonant)</a:t>
            </a:r>
            <a:r>
              <a:rPr>
                <a:latin typeface="楷体_GB2312"/>
                <a:ea typeface="楷体_GB2312"/>
                <a:cs typeface="楷体_GB2312"/>
                <a:sym typeface="楷体_GB2312"/>
              </a:rPr>
              <a:t>发音</a:t>
            </a:r>
          </a:p>
        </p:txBody>
      </p:sp>
      <p:sp>
        <p:nvSpPr>
          <p:cNvPr id="250" name="Shape 250"/>
          <p:cNvSpPr/>
          <p:nvPr/>
        </p:nvSpPr>
        <p:spPr>
          <a:xfrm>
            <a:off x="838200" y="2127250"/>
            <a:ext cx="6858000" cy="42422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0000"/>
              </a:lnSpc>
              <a:spcBef>
                <a:spcPts val="500"/>
              </a:spcBef>
              <a:defRPr b="1"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爆破音（</a:t>
            </a:r>
            <a:r>
              <a:t>6</a:t>
            </a:r>
            <a:r>
              <a:rPr>
                <a:latin typeface="楷体_GB2312"/>
                <a:ea typeface="楷体_GB2312"/>
                <a:cs typeface="楷体_GB2312"/>
                <a:sym typeface="楷体_GB2312"/>
              </a:rPr>
              <a:t>个）：</a:t>
            </a:r>
            <a:r>
              <a:t>/p/, /b/;    /t/, /d/;    /k/, /g/</a:t>
            </a:r>
          </a:p>
          <a:p>
            <a:pPr>
              <a:lnSpc>
                <a:spcPct val="110000"/>
              </a:lnSpc>
              <a:spcBef>
                <a:spcPts val="500"/>
              </a:spcBef>
              <a:defRPr b="1"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摩擦音（</a:t>
            </a:r>
            <a:r>
              <a:t>9</a:t>
            </a:r>
            <a:r>
              <a:rPr>
                <a:latin typeface="楷体_GB2312"/>
                <a:ea typeface="楷体_GB2312"/>
                <a:cs typeface="楷体_GB2312"/>
                <a:sym typeface="楷体_GB2312"/>
              </a:rPr>
              <a:t>个）：</a:t>
            </a:r>
            <a:r>
              <a:t>/s/, /z/;    /θ/, /ð/;   /ʃ/, /ʒ/;   </a:t>
            </a:r>
          </a:p>
          <a:p>
            <a:pPr>
              <a:lnSpc>
                <a:spcPct val="110000"/>
              </a:lnSpc>
              <a:spcBef>
                <a:spcPts val="500"/>
              </a:spcBef>
              <a:defRPr b="1" sz="2400">
                <a:solidFill>
                  <a:srgbClr val="000000"/>
                </a:solidFill>
                <a:latin typeface="Times New Roman"/>
                <a:ea typeface="Times New Roman"/>
                <a:cs typeface="Times New Roman"/>
                <a:sym typeface="Times New Roman"/>
              </a:defRPr>
            </a:pPr>
            <a:r>
              <a:t>                              /f/, /v/;     /h/</a:t>
            </a:r>
          </a:p>
          <a:p>
            <a:pPr>
              <a:lnSpc>
                <a:spcPct val="110000"/>
              </a:lnSpc>
              <a:spcBef>
                <a:spcPts val="500"/>
              </a:spcBef>
              <a:defRPr b="1"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破擦音（</a:t>
            </a:r>
            <a:r>
              <a:t>6</a:t>
            </a:r>
            <a:r>
              <a:rPr>
                <a:latin typeface="楷体_GB2312"/>
                <a:ea typeface="楷体_GB2312"/>
                <a:cs typeface="楷体_GB2312"/>
                <a:sym typeface="楷体_GB2312"/>
              </a:rPr>
              <a:t>个）：</a:t>
            </a:r>
            <a:r>
              <a:t>/ts/, /dz/;    /tr/, /dr/;    /tʃ/, /dʒ/</a:t>
            </a:r>
          </a:p>
          <a:p>
            <a:pPr>
              <a:lnSpc>
                <a:spcPct val="110000"/>
              </a:lnSpc>
              <a:spcBef>
                <a:spcPts val="500"/>
              </a:spcBef>
              <a:defRPr b="1"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鼻    音（</a:t>
            </a:r>
            <a:r>
              <a:t>3</a:t>
            </a:r>
            <a:r>
              <a:rPr>
                <a:latin typeface="楷体_GB2312"/>
                <a:ea typeface="楷体_GB2312"/>
                <a:cs typeface="楷体_GB2312"/>
                <a:sym typeface="楷体_GB2312"/>
              </a:rPr>
              <a:t>个）：</a:t>
            </a:r>
            <a:r>
              <a:t>/m/, /n/, / </a:t>
            </a:r>
            <a:r>
              <a:rPr>
                <a:effectLst>
                  <a:outerShdw sx="100000" sy="100000" kx="0" ky="0" algn="b" rotWithShape="0" blurRad="12700" dist="25400" dir="2700000">
                    <a:srgbClr val="FFFFFF"/>
                  </a:outerShdw>
                </a:effectLst>
                <a:latin typeface="Arial"/>
                <a:ea typeface="Arial"/>
                <a:cs typeface="Arial"/>
                <a:sym typeface="Arial"/>
              </a:rPr>
              <a:t>ŋ</a:t>
            </a:r>
            <a:r>
              <a:rPr b="0">
                <a:latin typeface="Arial"/>
                <a:ea typeface="Arial"/>
                <a:cs typeface="Arial"/>
                <a:sym typeface="Arial"/>
              </a:rPr>
              <a:t> </a:t>
            </a:r>
            <a:r>
              <a:t>/</a:t>
            </a:r>
          </a:p>
          <a:p>
            <a:pPr>
              <a:lnSpc>
                <a:spcPct val="110000"/>
              </a:lnSpc>
              <a:spcBef>
                <a:spcPts val="500"/>
              </a:spcBef>
              <a:defRPr b="1"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无持续摩擦音（</a:t>
            </a:r>
            <a:r>
              <a:t>1</a:t>
            </a:r>
            <a:r>
              <a:rPr>
                <a:latin typeface="楷体_GB2312"/>
                <a:ea typeface="楷体_GB2312"/>
                <a:cs typeface="楷体_GB2312"/>
                <a:sym typeface="楷体_GB2312"/>
              </a:rPr>
              <a:t>个）：</a:t>
            </a:r>
            <a:r>
              <a:t>/r/</a:t>
            </a:r>
          </a:p>
          <a:p>
            <a:pPr>
              <a:lnSpc>
                <a:spcPct val="110000"/>
              </a:lnSpc>
              <a:spcBef>
                <a:spcPts val="500"/>
              </a:spcBef>
              <a:defRPr b="1"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舌侧音（</a:t>
            </a:r>
            <a:r>
              <a:t>1</a:t>
            </a:r>
            <a:r>
              <a:rPr>
                <a:latin typeface="楷体_GB2312"/>
                <a:ea typeface="楷体_GB2312"/>
                <a:cs typeface="楷体_GB2312"/>
                <a:sym typeface="楷体_GB2312"/>
              </a:rPr>
              <a:t>个）：</a:t>
            </a:r>
            <a:r>
              <a:t>/l/</a:t>
            </a:r>
          </a:p>
          <a:p>
            <a:pPr>
              <a:lnSpc>
                <a:spcPct val="110000"/>
              </a:lnSpc>
              <a:spcBef>
                <a:spcPts val="500"/>
              </a:spcBef>
              <a:defRPr b="1"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半元音（</a:t>
            </a:r>
            <a:r>
              <a:t>2</a:t>
            </a:r>
            <a:r>
              <a:rPr>
                <a:latin typeface="楷体_GB2312"/>
                <a:ea typeface="楷体_GB2312"/>
                <a:cs typeface="楷体_GB2312"/>
                <a:sym typeface="楷体_GB2312"/>
              </a:rPr>
              <a:t>个）：</a:t>
            </a:r>
            <a:r>
              <a:t>/ j/</a:t>
            </a:r>
            <a:r>
              <a:rPr>
                <a:latin typeface="楷体_GB2312"/>
                <a:ea typeface="楷体_GB2312"/>
                <a:cs typeface="楷体_GB2312"/>
                <a:sym typeface="楷体_GB2312"/>
              </a:rPr>
              <a:t>，</a:t>
            </a:r>
            <a:r>
              <a:t>/w/</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250"/>
                                        </p:tgtEl>
                                        <p:attrNameLst>
                                          <p:attrName>style.visibility</p:attrName>
                                        </p:attrNameLst>
                                      </p:cBhvr>
                                      <p:to>
                                        <p:strVal val="visible"/>
                                      </p:to>
                                    </p:set>
                                    <p:animEffect filter="dissolve" transition="in">
                                      <p:cBhvr>
                                        <p:cTn id="7" dur="500"/>
                                        <p:tgtEl>
                                          <p:spTgt spid="2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0"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52" name="Shape 252"/>
          <p:cNvSpPr/>
          <p:nvPr/>
        </p:nvSpPr>
        <p:spPr>
          <a:xfrm>
            <a:off x="457200" y="609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53" name="Shape 253"/>
          <p:cNvSpPr/>
          <p:nvPr/>
        </p:nvSpPr>
        <p:spPr>
          <a:xfrm flipH="1">
            <a:off x="457200" y="609600"/>
            <a:ext cx="1" cy="8382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54" name="Shape 254"/>
          <p:cNvSpPr/>
          <p:nvPr/>
        </p:nvSpPr>
        <p:spPr>
          <a:xfrm>
            <a:off x="1600200" y="6324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55" name="Shape 255"/>
          <p:cNvSpPr/>
          <p:nvPr/>
        </p:nvSpPr>
        <p:spPr>
          <a:xfrm>
            <a:off x="8686800" y="5410200"/>
            <a:ext cx="0" cy="9144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56" name="Shape 256"/>
          <p:cNvSpPr/>
          <p:nvPr/>
        </p:nvSpPr>
        <p:spPr>
          <a:xfrm>
            <a:off x="685800" y="762000"/>
            <a:ext cx="71628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爆破音</a:t>
            </a:r>
            <a:r>
              <a:t>(Plosives/Stops)</a:t>
            </a:r>
          </a:p>
        </p:txBody>
      </p:sp>
      <p:sp>
        <p:nvSpPr>
          <p:cNvPr id="257" name="Shape 257"/>
          <p:cNvSpPr/>
          <p:nvPr/>
        </p:nvSpPr>
        <p:spPr>
          <a:xfrm>
            <a:off x="914400" y="1676400"/>
            <a:ext cx="7696200" cy="318567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900"/>
              </a:spcBef>
              <a:defRPr b="1" sz="3200">
                <a:solidFill>
                  <a:srgbClr val="000000"/>
                </a:solidFill>
                <a:latin typeface="Times New Roman"/>
                <a:ea typeface="Times New Roman"/>
                <a:cs typeface="Times New Roman"/>
                <a:sym typeface="Times New Roman"/>
              </a:defRPr>
            </a:pPr>
            <a:r>
              <a:t>/p/, /b/</a:t>
            </a:r>
          </a:p>
          <a:p>
            <a:pPr>
              <a:spcBef>
                <a:spcPts val="1000"/>
              </a:spcBef>
              <a:defRPr b="1" sz="3200">
                <a:solidFill>
                  <a:srgbClr val="000000"/>
                </a:solidFill>
                <a:latin typeface="Times New Roman"/>
                <a:ea typeface="Times New Roman"/>
                <a:cs typeface="Times New Roman"/>
                <a:sym typeface="Times New Roman"/>
              </a:defRPr>
            </a:pPr>
          </a:p>
          <a:p>
            <a:pPr>
              <a:spcBef>
                <a:spcPts val="1900"/>
              </a:spcBef>
              <a:defRPr b="1" sz="3200">
                <a:solidFill>
                  <a:srgbClr val="000000"/>
                </a:solidFill>
                <a:latin typeface="Times New Roman"/>
                <a:ea typeface="Times New Roman"/>
                <a:cs typeface="Times New Roman"/>
                <a:sym typeface="Times New Roman"/>
              </a:defRPr>
            </a:pPr>
            <a:r>
              <a:t>/t/, /d/</a:t>
            </a:r>
          </a:p>
          <a:p>
            <a:pPr>
              <a:spcBef>
                <a:spcPts val="1000"/>
              </a:spcBef>
              <a:defRPr b="1" sz="3200">
                <a:solidFill>
                  <a:srgbClr val="000000"/>
                </a:solidFill>
                <a:latin typeface="Times New Roman"/>
                <a:ea typeface="Times New Roman"/>
                <a:cs typeface="Times New Roman"/>
                <a:sym typeface="Times New Roman"/>
              </a:defRPr>
            </a:pPr>
          </a:p>
          <a:p>
            <a:pPr>
              <a:spcBef>
                <a:spcPts val="1900"/>
              </a:spcBef>
              <a:defRPr b="1" sz="3200">
                <a:solidFill>
                  <a:srgbClr val="000000"/>
                </a:solidFill>
                <a:latin typeface="Times New Roman"/>
                <a:ea typeface="Times New Roman"/>
                <a:cs typeface="Times New Roman"/>
                <a:sym typeface="Times New Roman"/>
              </a:defRPr>
            </a:pPr>
            <a:r>
              <a:t>/k/, /g/</a:t>
            </a:r>
          </a:p>
        </p:txBody>
      </p:sp>
      <p:sp>
        <p:nvSpPr>
          <p:cNvPr id="258" name="Shape 258"/>
          <p:cNvSpPr/>
          <p:nvPr/>
        </p:nvSpPr>
        <p:spPr>
          <a:xfrm>
            <a:off x="1295400" y="2452687"/>
            <a:ext cx="6934200" cy="482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put/but    people/subway    rap/lab     pub/beep</a:t>
            </a:r>
          </a:p>
        </p:txBody>
      </p:sp>
      <p:sp>
        <p:nvSpPr>
          <p:cNvPr id="259" name="Shape 259"/>
          <p:cNvSpPr/>
          <p:nvPr/>
        </p:nvSpPr>
        <p:spPr>
          <a:xfrm>
            <a:off x="1295400" y="3824287"/>
            <a:ext cx="7543800" cy="482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tear/dear    butter/ladder    mat/mad     today/date</a:t>
            </a:r>
          </a:p>
        </p:txBody>
      </p:sp>
      <p:sp>
        <p:nvSpPr>
          <p:cNvPr id="260" name="Shape 260"/>
          <p:cNvSpPr/>
          <p:nvPr/>
        </p:nvSpPr>
        <p:spPr>
          <a:xfrm>
            <a:off x="1295400" y="5424487"/>
            <a:ext cx="6934200" cy="482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Kate/gate    kick/google</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58"/>
                                        </p:tgtEl>
                                        <p:attrNameLst>
                                          <p:attrName>style.visibility</p:attrName>
                                        </p:attrNameLst>
                                      </p:cBhvr>
                                      <p:to>
                                        <p:strVal val="visible"/>
                                      </p:to>
                                    </p:set>
                                    <p:anim calcmode="lin" valueType="num">
                                      <p:cBhvr>
                                        <p:cTn id="7" dur="1000" fill="hold"/>
                                        <p:tgtEl>
                                          <p:spTgt spid="258"/>
                                        </p:tgtEl>
                                        <p:attrNameLst>
                                          <p:attrName>ppt_x</p:attrName>
                                        </p:attrNameLst>
                                      </p:cBhvr>
                                      <p:tavLst>
                                        <p:tav tm="0">
                                          <p:val>
                                            <p:strVal val="#ppt_x"/>
                                          </p:val>
                                        </p:tav>
                                        <p:tav tm="100000">
                                          <p:val>
                                            <p:strVal val="#ppt_x"/>
                                          </p:val>
                                        </p:tav>
                                      </p:tavLst>
                                    </p:anim>
                                    <p:anim calcmode="lin" valueType="num">
                                      <p:cBhvr>
                                        <p:cTn id="8" dur="1000" fill="hold"/>
                                        <p:tgtEl>
                                          <p:spTgt spid="2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2" fill="hold">
                                  <p:stCondLst>
                                    <p:cond delay="0"/>
                                  </p:stCondLst>
                                  <p:iterate type="el" backwards="0">
                                    <p:tmAbs val="0"/>
                                  </p:iterate>
                                  <p:childTnLst>
                                    <p:set>
                                      <p:cBhvr>
                                        <p:cTn id="12" fill="hold"/>
                                        <p:tgtEl>
                                          <p:spTgt spid="259"/>
                                        </p:tgtEl>
                                        <p:attrNameLst>
                                          <p:attrName>style.visibility</p:attrName>
                                        </p:attrNameLst>
                                      </p:cBhvr>
                                      <p:to>
                                        <p:strVal val="visible"/>
                                      </p:to>
                                    </p:set>
                                    <p:anim calcmode="lin" valueType="num">
                                      <p:cBhvr>
                                        <p:cTn id="13" dur="1000" fill="hold"/>
                                        <p:tgtEl>
                                          <p:spTgt spid="259"/>
                                        </p:tgtEl>
                                        <p:attrNameLst>
                                          <p:attrName>ppt_x</p:attrName>
                                        </p:attrNameLst>
                                      </p:cBhvr>
                                      <p:tavLst>
                                        <p:tav tm="0">
                                          <p:val>
                                            <p:strVal val="#ppt_x"/>
                                          </p:val>
                                        </p:tav>
                                        <p:tav tm="100000">
                                          <p:val>
                                            <p:strVal val="#ppt_x"/>
                                          </p:val>
                                        </p:tav>
                                      </p:tavLst>
                                    </p:anim>
                                    <p:anim calcmode="lin" valueType="num">
                                      <p:cBhvr>
                                        <p:cTn id="14" dur="1000" fill="hold"/>
                                        <p:tgtEl>
                                          <p:spTgt spid="25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260"/>
                                        </p:tgtEl>
                                        <p:attrNameLst>
                                          <p:attrName>style.visibility</p:attrName>
                                        </p:attrNameLst>
                                      </p:cBhvr>
                                      <p:to>
                                        <p:strVal val="visible"/>
                                      </p:to>
                                    </p:set>
                                    <p:anim calcmode="lin" valueType="num">
                                      <p:cBhvr>
                                        <p:cTn id="19" dur="1000" fill="hold"/>
                                        <p:tgtEl>
                                          <p:spTgt spid="260"/>
                                        </p:tgtEl>
                                        <p:attrNameLst>
                                          <p:attrName>ppt_x</p:attrName>
                                        </p:attrNameLst>
                                      </p:cBhvr>
                                      <p:tavLst>
                                        <p:tav tm="0">
                                          <p:val>
                                            <p:strVal val="#ppt_x"/>
                                          </p:val>
                                        </p:tav>
                                        <p:tav tm="100000">
                                          <p:val>
                                            <p:strVal val="#ppt_x"/>
                                          </p:val>
                                        </p:tav>
                                      </p:tavLst>
                                    </p:anim>
                                    <p:anim calcmode="lin" valueType="num">
                                      <p:cBhvr>
                                        <p:cTn id="20" dur="1000" fill="hold"/>
                                        <p:tgtEl>
                                          <p:spTgt spid="26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0" grpId="3"/>
      <p:bldP build="whole" bldLvl="1" animBg="1" rev="0" advAuto="0" spid="258" grpId="1"/>
      <p:bldP build="whole" bldLvl="1" animBg="1" rev="0" advAuto="0" spid="259" grpId="2"/>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62" name="Shape 262"/>
          <p:cNvSpPr/>
          <p:nvPr/>
        </p:nvSpPr>
        <p:spPr>
          <a:xfrm>
            <a:off x="457200" y="609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63" name="Shape 263"/>
          <p:cNvSpPr/>
          <p:nvPr/>
        </p:nvSpPr>
        <p:spPr>
          <a:xfrm flipH="1">
            <a:off x="457200" y="609600"/>
            <a:ext cx="1" cy="8382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64" name="Shape 264"/>
          <p:cNvSpPr/>
          <p:nvPr/>
        </p:nvSpPr>
        <p:spPr>
          <a:xfrm>
            <a:off x="1600200" y="6324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65" name="Shape 265"/>
          <p:cNvSpPr/>
          <p:nvPr/>
        </p:nvSpPr>
        <p:spPr>
          <a:xfrm>
            <a:off x="8686800" y="5410200"/>
            <a:ext cx="0" cy="9144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66" name="Shape 266"/>
          <p:cNvSpPr/>
          <p:nvPr/>
        </p:nvSpPr>
        <p:spPr>
          <a:xfrm>
            <a:off x="685800" y="762000"/>
            <a:ext cx="71628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摩擦音</a:t>
            </a:r>
            <a:r>
              <a:t>(Fricatives)</a:t>
            </a:r>
          </a:p>
        </p:txBody>
      </p:sp>
      <p:sp>
        <p:nvSpPr>
          <p:cNvPr id="267" name="Shape 267"/>
          <p:cNvSpPr/>
          <p:nvPr/>
        </p:nvSpPr>
        <p:spPr>
          <a:xfrm>
            <a:off x="762000" y="1600200"/>
            <a:ext cx="7696200" cy="39134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0000"/>
              </a:lnSpc>
              <a:spcBef>
                <a:spcPts val="800"/>
              </a:spcBef>
              <a:defRPr b="1" sz="3600">
                <a:solidFill>
                  <a:srgbClr val="000000"/>
                </a:solidFill>
                <a:latin typeface="Times New Roman"/>
                <a:ea typeface="Times New Roman"/>
                <a:cs typeface="Times New Roman"/>
                <a:sym typeface="Times New Roman"/>
              </a:defRPr>
            </a:pPr>
            <a:r>
              <a:t>/s/, /z/</a:t>
            </a:r>
          </a:p>
          <a:p>
            <a:pPr>
              <a:lnSpc>
                <a:spcPct val="110000"/>
              </a:lnSpc>
              <a:spcBef>
                <a:spcPts val="400"/>
              </a:spcBef>
              <a:defRPr b="1" sz="3600">
                <a:solidFill>
                  <a:srgbClr val="000000"/>
                </a:solidFill>
                <a:latin typeface="Times New Roman"/>
                <a:ea typeface="Times New Roman"/>
                <a:cs typeface="Times New Roman"/>
                <a:sym typeface="Times New Roman"/>
              </a:defRPr>
            </a:pPr>
          </a:p>
          <a:p>
            <a:pPr>
              <a:lnSpc>
                <a:spcPct val="110000"/>
              </a:lnSpc>
              <a:spcBef>
                <a:spcPts val="800"/>
              </a:spcBef>
              <a:defRPr b="1" sz="3600">
                <a:solidFill>
                  <a:srgbClr val="000000"/>
                </a:solidFill>
                <a:latin typeface="Times New Roman"/>
                <a:ea typeface="Times New Roman"/>
                <a:cs typeface="Times New Roman"/>
                <a:sym typeface="Times New Roman"/>
              </a:defRPr>
            </a:pPr>
            <a:r>
              <a:t>/θ/, /ð/</a:t>
            </a:r>
          </a:p>
          <a:p>
            <a:pPr>
              <a:lnSpc>
                <a:spcPct val="110000"/>
              </a:lnSpc>
              <a:spcBef>
                <a:spcPts val="400"/>
              </a:spcBef>
              <a:defRPr b="1" sz="3600">
                <a:solidFill>
                  <a:srgbClr val="000000"/>
                </a:solidFill>
                <a:latin typeface="Times New Roman"/>
                <a:ea typeface="Times New Roman"/>
                <a:cs typeface="Times New Roman"/>
                <a:sym typeface="Times New Roman"/>
              </a:defRPr>
            </a:pPr>
          </a:p>
          <a:p>
            <a:pPr>
              <a:lnSpc>
                <a:spcPct val="110000"/>
              </a:lnSpc>
              <a:spcBef>
                <a:spcPts val="800"/>
              </a:spcBef>
              <a:defRPr b="1" sz="3600">
                <a:solidFill>
                  <a:srgbClr val="000000"/>
                </a:solidFill>
                <a:latin typeface="Times New Roman"/>
                <a:ea typeface="Times New Roman"/>
                <a:cs typeface="Times New Roman"/>
                <a:sym typeface="Times New Roman"/>
              </a:defRPr>
            </a:pPr>
            <a:r>
              <a:t>/ʃ/, /ʒ/</a:t>
            </a:r>
          </a:p>
        </p:txBody>
      </p:sp>
      <p:sp>
        <p:nvSpPr>
          <p:cNvPr id="268" name="Shape 268"/>
          <p:cNvSpPr/>
          <p:nvPr/>
        </p:nvSpPr>
        <p:spPr>
          <a:xfrm>
            <a:off x="1219200" y="2438400"/>
            <a:ext cx="69342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see/zoo    rice/rise    sister/zigzag      size</a:t>
            </a:r>
          </a:p>
        </p:txBody>
      </p:sp>
      <p:sp>
        <p:nvSpPr>
          <p:cNvPr id="269" name="Shape 269"/>
          <p:cNvSpPr/>
          <p:nvPr/>
        </p:nvSpPr>
        <p:spPr>
          <a:xfrm>
            <a:off x="1219200" y="3824287"/>
            <a:ext cx="6934200" cy="482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three/they    bath/bathe    maths/clothes</a:t>
            </a:r>
          </a:p>
        </p:txBody>
      </p:sp>
      <p:sp>
        <p:nvSpPr>
          <p:cNvPr id="270" name="Shape 270"/>
          <p:cNvSpPr/>
          <p:nvPr/>
        </p:nvSpPr>
        <p:spPr>
          <a:xfrm>
            <a:off x="1219200" y="5272087"/>
            <a:ext cx="7620000" cy="482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notion/vision     dictionary/garage     mention/beige</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68"/>
                                        </p:tgtEl>
                                        <p:attrNameLst>
                                          <p:attrName>style.visibility</p:attrName>
                                        </p:attrNameLst>
                                      </p:cBhvr>
                                      <p:to>
                                        <p:strVal val="visible"/>
                                      </p:to>
                                    </p:set>
                                    <p:anim calcmode="lin" valueType="num">
                                      <p:cBhvr>
                                        <p:cTn id="7" dur="1000" fill="hold"/>
                                        <p:tgtEl>
                                          <p:spTgt spid="268"/>
                                        </p:tgtEl>
                                        <p:attrNameLst>
                                          <p:attrName>ppt_x</p:attrName>
                                        </p:attrNameLst>
                                      </p:cBhvr>
                                      <p:tavLst>
                                        <p:tav tm="0">
                                          <p:val>
                                            <p:strVal val="#ppt_x"/>
                                          </p:val>
                                        </p:tav>
                                        <p:tav tm="100000">
                                          <p:val>
                                            <p:strVal val="#ppt_x"/>
                                          </p:val>
                                        </p:tav>
                                      </p:tavLst>
                                    </p:anim>
                                    <p:anim calcmode="lin" valueType="num">
                                      <p:cBhvr>
                                        <p:cTn id="8" dur="1000" fill="hold"/>
                                        <p:tgtEl>
                                          <p:spTgt spid="2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2" fill="hold">
                                  <p:stCondLst>
                                    <p:cond delay="0"/>
                                  </p:stCondLst>
                                  <p:iterate type="el" backwards="0">
                                    <p:tmAbs val="0"/>
                                  </p:iterate>
                                  <p:childTnLst>
                                    <p:set>
                                      <p:cBhvr>
                                        <p:cTn id="12" fill="hold"/>
                                        <p:tgtEl>
                                          <p:spTgt spid="269"/>
                                        </p:tgtEl>
                                        <p:attrNameLst>
                                          <p:attrName>style.visibility</p:attrName>
                                        </p:attrNameLst>
                                      </p:cBhvr>
                                      <p:to>
                                        <p:strVal val="visible"/>
                                      </p:to>
                                    </p:set>
                                    <p:anim calcmode="lin" valueType="num">
                                      <p:cBhvr>
                                        <p:cTn id="13" dur="1000" fill="hold"/>
                                        <p:tgtEl>
                                          <p:spTgt spid="269"/>
                                        </p:tgtEl>
                                        <p:attrNameLst>
                                          <p:attrName>ppt_x</p:attrName>
                                        </p:attrNameLst>
                                      </p:cBhvr>
                                      <p:tavLst>
                                        <p:tav tm="0">
                                          <p:val>
                                            <p:strVal val="#ppt_x"/>
                                          </p:val>
                                        </p:tav>
                                        <p:tav tm="100000">
                                          <p:val>
                                            <p:strVal val="#ppt_x"/>
                                          </p:val>
                                        </p:tav>
                                      </p:tavLst>
                                    </p:anim>
                                    <p:anim calcmode="lin" valueType="num">
                                      <p:cBhvr>
                                        <p:cTn id="14" dur="1000" fill="hold"/>
                                        <p:tgtEl>
                                          <p:spTgt spid="26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270"/>
                                        </p:tgtEl>
                                        <p:attrNameLst>
                                          <p:attrName>style.visibility</p:attrName>
                                        </p:attrNameLst>
                                      </p:cBhvr>
                                      <p:to>
                                        <p:strVal val="visible"/>
                                      </p:to>
                                    </p:set>
                                    <p:anim calcmode="lin" valueType="num">
                                      <p:cBhvr>
                                        <p:cTn id="19" dur="1000" fill="hold"/>
                                        <p:tgtEl>
                                          <p:spTgt spid="270"/>
                                        </p:tgtEl>
                                        <p:attrNameLst>
                                          <p:attrName>ppt_x</p:attrName>
                                        </p:attrNameLst>
                                      </p:cBhvr>
                                      <p:tavLst>
                                        <p:tav tm="0">
                                          <p:val>
                                            <p:strVal val="#ppt_x"/>
                                          </p:val>
                                        </p:tav>
                                        <p:tav tm="100000">
                                          <p:val>
                                            <p:strVal val="#ppt_x"/>
                                          </p:val>
                                        </p:tav>
                                      </p:tavLst>
                                    </p:anim>
                                    <p:anim calcmode="lin" valueType="num">
                                      <p:cBhvr>
                                        <p:cTn id="20" dur="1000" fill="hold"/>
                                        <p:tgtEl>
                                          <p:spTgt spid="27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9" grpId="2"/>
      <p:bldP build="whole" bldLvl="1" animBg="1" rev="0" advAuto="0" spid="268" grpId="1"/>
      <p:bldP build="whole" bldLvl="1" animBg="1" rev="0" advAuto="0" spid="270" grpId="3"/>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72" name="Shape 272"/>
          <p:cNvSpPr/>
          <p:nvPr/>
        </p:nvSpPr>
        <p:spPr>
          <a:xfrm>
            <a:off x="457200" y="609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73" name="Shape 273"/>
          <p:cNvSpPr/>
          <p:nvPr/>
        </p:nvSpPr>
        <p:spPr>
          <a:xfrm flipH="1">
            <a:off x="457200" y="609600"/>
            <a:ext cx="1" cy="8382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74" name="Shape 274"/>
          <p:cNvSpPr/>
          <p:nvPr/>
        </p:nvSpPr>
        <p:spPr>
          <a:xfrm>
            <a:off x="1600200" y="6324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75" name="Shape 275"/>
          <p:cNvSpPr/>
          <p:nvPr/>
        </p:nvSpPr>
        <p:spPr>
          <a:xfrm>
            <a:off x="8686800" y="5410200"/>
            <a:ext cx="0" cy="9144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76" name="Shape 276"/>
          <p:cNvSpPr/>
          <p:nvPr/>
        </p:nvSpPr>
        <p:spPr>
          <a:xfrm>
            <a:off x="685800" y="762000"/>
            <a:ext cx="71628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摩擦音</a:t>
            </a:r>
            <a:r>
              <a:t>(Fricatives)</a:t>
            </a:r>
          </a:p>
        </p:txBody>
      </p:sp>
      <p:sp>
        <p:nvSpPr>
          <p:cNvPr id="277" name="Shape 277"/>
          <p:cNvSpPr/>
          <p:nvPr/>
        </p:nvSpPr>
        <p:spPr>
          <a:xfrm>
            <a:off x="685800" y="1905000"/>
            <a:ext cx="6477000" cy="265850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4400">
                <a:solidFill>
                  <a:srgbClr val="000000"/>
                </a:solidFill>
                <a:latin typeface="Times New Roman"/>
                <a:ea typeface="Times New Roman"/>
                <a:cs typeface="Times New Roman"/>
                <a:sym typeface="Times New Roman"/>
              </a:defRPr>
            </a:pPr>
            <a:r>
              <a:t>/f/, /v/</a:t>
            </a:r>
          </a:p>
          <a:p>
            <a:pPr>
              <a:defRPr b="1" sz="4400">
                <a:solidFill>
                  <a:srgbClr val="000000"/>
                </a:solidFill>
                <a:latin typeface="Times New Roman"/>
                <a:ea typeface="Times New Roman"/>
                <a:cs typeface="Times New Roman"/>
                <a:sym typeface="Times New Roman"/>
              </a:defRPr>
            </a:pPr>
          </a:p>
          <a:p>
            <a:pPr>
              <a:defRPr b="1" sz="4400">
                <a:solidFill>
                  <a:srgbClr val="000000"/>
                </a:solidFill>
                <a:latin typeface="Times New Roman"/>
                <a:ea typeface="Times New Roman"/>
                <a:cs typeface="Times New Roman"/>
                <a:sym typeface="Times New Roman"/>
              </a:defRPr>
            </a:pPr>
          </a:p>
          <a:p>
            <a:pPr>
              <a:defRPr b="1" sz="4400">
                <a:solidFill>
                  <a:srgbClr val="000000"/>
                </a:solidFill>
                <a:latin typeface="Times New Roman"/>
                <a:ea typeface="Times New Roman"/>
                <a:cs typeface="Times New Roman"/>
                <a:sym typeface="Times New Roman"/>
              </a:defRPr>
            </a:pPr>
            <a:r>
              <a:t>/h/</a:t>
            </a:r>
            <a:r>
              <a:t> </a:t>
            </a:r>
          </a:p>
        </p:txBody>
      </p:sp>
      <p:sp>
        <p:nvSpPr>
          <p:cNvPr id="278" name="Shape 278"/>
          <p:cNvSpPr/>
          <p:nvPr/>
        </p:nvSpPr>
        <p:spPr>
          <a:xfrm>
            <a:off x="990600" y="2986087"/>
            <a:ext cx="7620000" cy="482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fault/vault   belief/believe    fifteen/verve      five</a:t>
            </a:r>
          </a:p>
        </p:txBody>
      </p:sp>
      <p:sp>
        <p:nvSpPr>
          <p:cNvPr id="279" name="Shape 279"/>
          <p:cNvSpPr/>
          <p:nvPr/>
        </p:nvSpPr>
        <p:spPr>
          <a:xfrm>
            <a:off x="914400" y="5043487"/>
            <a:ext cx="6934200" cy="59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600"/>
              </a:spcBef>
              <a:defRPr sz="2800">
                <a:solidFill>
                  <a:srgbClr val="000000"/>
                </a:solidFill>
                <a:latin typeface="Times New Roman"/>
                <a:ea typeface="Times New Roman"/>
                <a:cs typeface="Times New Roman"/>
                <a:sym typeface="Times New Roman"/>
              </a:defRPr>
            </a:pPr>
            <a:r>
              <a:t> here    hello     ahead    hedge    </a:t>
            </a:r>
            <a:r>
              <a:rPr>
                <a:latin typeface="楷体_GB2312"/>
                <a:ea typeface="楷体_GB2312"/>
                <a:cs typeface="楷体_GB2312"/>
                <a:sym typeface="楷体_GB2312"/>
              </a:rPr>
              <a:t>无结尾音</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78"/>
                                        </p:tgtEl>
                                        <p:attrNameLst>
                                          <p:attrName>style.visibility</p:attrName>
                                        </p:attrNameLst>
                                      </p:cBhvr>
                                      <p:to>
                                        <p:strVal val="visible"/>
                                      </p:to>
                                    </p:set>
                                    <p:anim calcmode="lin" valueType="num">
                                      <p:cBhvr>
                                        <p:cTn id="7" dur="1000" fill="hold"/>
                                        <p:tgtEl>
                                          <p:spTgt spid="278"/>
                                        </p:tgtEl>
                                        <p:attrNameLst>
                                          <p:attrName>ppt_x</p:attrName>
                                        </p:attrNameLst>
                                      </p:cBhvr>
                                      <p:tavLst>
                                        <p:tav tm="0">
                                          <p:val>
                                            <p:strVal val="#ppt_x"/>
                                          </p:val>
                                        </p:tav>
                                        <p:tav tm="100000">
                                          <p:val>
                                            <p:strVal val="#ppt_x"/>
                                          </p:val>
                                        </p:tav>
                                      </p:tavLst>
                                    </p:anim>
                                    <p:anim calcmode="lin" valueType="num">
                                      <p:cBhvr>
                                        <p:cTn id="8" dur="1000" fill="hold"/>
                                        <p:tgtEl>
                                          <p:spTgt spid="2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79"/>
                                        </p:tgtEl>
                                        <p:attrNameLst>
                                          <p:attrName>style.visibility</p:attrName>
                                        </p:attrNameLst>
                                      </p:cBhvr>
                                      <p:to>
                                        <p:strVal val="visible"/>
                                      </p:to>
                                    </p:set>
                                    <p:anim calcmode="lin" valueType="num">
                                      <p:cBhvr>
                                        <p:cTn id="13" dur="1000" fill="hold"/>
                                        <p:tgtEl>
                                          <p:spTgt spid="279"/>
                                        </p:tgtEl>
                                        <p:attrNameLst>
                                          <p:attrName>ppt_x</p:attrName>
                                        </p:attrNameLst>
                                      </p:cBhvr>
                                      <p:tavLst>
                                        <p:tav tm="0">
                                          <p:val>
                                            <p:strVal val="#ppt_x"/>
                                          </p:val>
                                        </p:tav>
                                        <p:tav tm="100000">
                                          <p:val>
                                            <p:strVal val="#ppt_x"/>
                                          </p:val>
                                        </p:tav>
                                      </p:tavLst>
                                    </p:anim>
                                    <p:anim calcmode="lin" valueType="num">
                                      <p:cBhvr>
                                        <p:cTn id="14" dur="1000" fill="hold"/>
                                        <p:tgtEl>
                                          <p:spTgt spid="27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9" grpId="2"/>
      <p:bldP build="whole" bldLvl="1" animBg="1" rev="0" advAuto="0" spid="278"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81" name="Shape 281"/>
          <p:cNvSpPr/>
          <p:nvPr/>
        </p:nvSpPr>
        <p:spPr>
          <a:xfrm>
            <a:off x="457200" y="609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82" name="Shape 282"/>
          <p:cNvSpPr/>
          <p:nvPr/>
        </p:nvSpPr>
        <p:spPr>
          <a:xfrm flipH="1">
            <a:off x="457200" y="609600"/>
            <a:ext cx="1" cy="8382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83" name="Shape 283"/>
          <p:cNvSpPr/>
          <p:nvPr/>
        </p:nvSpPr>
        <p:spPr>
          <a:xfrm>
            <a:off x="1600200" y="6324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84" name="Shape 284"/>
          <p:cNvSpPr/>
          <p:nvPr/>
        </p:nvSpPr>
        <p:spPr>
          <a:xfrm>
            <a:off x="8686800" y="5410200"/>
            <a:ext cx="0" cy="9144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85" name="Shape 285"/>
          <p:cNvSpPr/>
          <p:nvPr/>
        </p:nvSpPr>
        <p:spPr>
          <a:xfrm>
            <a:off x="685800" y="762000"/>
            <a:ext cx="71628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破擦音</a:t>
            </a:r>
            <a:r>
              <a:t>(Affricates)</a:t>
            </a:r>
          </a:p>
        </p:txBody>
      </p:sp>
      <p:sp>
        <p:nvSpPr>
          <p:cNvPr id="286" name="Shape 286"/>
          <p:cNvSpPr/>
          <p:nvPr/>
        </p:nvSpPr>
        <p:spPr>
          <a:xfrm>
            <a:off x="838200" y="1751012"/>
            <a:ext cx="7696200" cy="318567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900"/>
              </a:spcBef>
              <a:defRPr b="1" sz="3200">
                <a:solidFill>
                  <a:srgbClr val="000000"/>
                </a:solidFill>
                <a:latin typeface="Times New Roman"/>
                <a:ea typeface="Times New Roman"/>
                <a:cs typeface="Times New Roman"/>
                <a:sym typeface="Times New Roman"/>
              </a:defRPr>
            </a:pPr>
            <a:r>
              <a:t>/ts/, /dz/</a:t>
            </a:r>
          </a:p>
          <a:p>
            <a:pPr>
              <a:spcBef>
                <a:spcPts val="1000"/>
              </a:spcBef>
              <a:defRPr b="1" sz="3200">
                <a:solidFill>
                  <a:srgbClr val="000000"/>
                </a:solidFill>
                <a:latin typeface="Times New Roman"/>
                <a:ea typeface="Times New Roman"/>
                <a:cs typeface="Times New Roman"/>
                <a:sym typeface="Times New Roman"/>
              </a:defRPr>
            </a:pPr>
          </a:p>
          <a:p>
            <a:pPr>
              <a:spcBef>
                <a:spcPts val="1900"/>
              </a:spcBef>
              <a:defRPr b="1" sz="3200">
                <a:solidFill>
                  <a:srgbClr val="000000"/>
                </a:solidFill>
                <a:latin typeface="Times New Roman"/>
                <a:ea typeface="Times New Roman"/>
                <a:cs typeface="Times New Roman"/>
                <a:sym typeface="Times New Roman"/>
              </a:defRPr>
            </a:pPr>
            <a:r>
              <a:t>/tr/, /dr/</a:t>
            </a:r>
          </a:p>
          <a:p>
            <a:pPr>
              <a:spcBef>
                <a:spcPts val="1000"/>
              </a:spcBef>
              <a:defRPr b="1" sz="3200">
                <a:solidFill>
                  <a:srgbClr val="000000"/>
                </a:solidFill>
                <a:latin typeface="Times New Roman"/>
                <a:ea typeface="Times New Roman"/>
                <a:cs typeface="Times New Roman"/>
                <a:sym typeface="Times New Roman"/>
              </a:defRPr>
            </a:pPr>
          </a:p>
          <a:p>
            <a:pPr>
              <a:spcBef>
                <a:spcPts val="1900"/>
              </a:spcBef>
              <a:defRPr b="1" sz="3200">
                <a:solidFill>
                  <a:srgbClr val="000000"/>
                </a:solidFill>
                <a:latin typeface="Times New Roman"/>
                <a:ea typeface="Times New Roman"/>
                <a:cs typeface="Times New Roman"/>
                <a:sym typeface="Times New Roman"/>
              </a:defRPr>
            </a:pPr>
            <a:r>
              <a:t>/tʃ/, /dʒ/</a:t>
            </a:r>
          </a:p>
        </p:txBody>
      </p:sp>
      <p:sp>
        <p:nvSpPr>
          <p:cNvPr id="287" name="Shape 287"/>
          <p:cNvSpPr/>
          <p:nvPr/>
        </p:nvSpPr>
        <p:spPr>
          <a:xfrm>
            <a:off x="1066800" y="2514600"/>
            <a:ext cx="64008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000000"/>
                </a:solidFill>
                <a:latin typeface="Times New Roman"/>
                <a:ea typeface="Times New Roman"/>
                <a:cs typeface="Times New Roman"/>
                <a:sym typeface="Times New Roman"/>
              </a:defRPr>
            </a:lvl1pPr>
          </a:lstStyle>
          <a:p>
            <a:pPr/>
            <a:r>
              <a:t>cats/dogs         </a:t>
            </a:r>
          </a:p>
        </p:txBody>
      </p:sp>
      <p:sp>
        <p:nvSpPr>
          <p:cNvPr id="288" name="Shape 288"/>
          <p:cNvSpPr/>
          <p:nvPr/>
        </p:nvSpPr>
        <p:spPr>
          <a:xfrm>
            <a:off x="914400" y="5500687"/>
            <a:ext cx="8001000" cy="482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000000"/>
                </a:solidFill>
                <a:latin typeface="Times New Roman"/>
                <a:ea typeface="Times New Roman"/>
                <a:cs typeface="Times New Roman"/>
                <a:sym typeface="Times New Roman"/>
              </a:defRPr>
            </a:lvl1pPr>
          </a:lstStyle>
          <a:p>
            <a:pPr/>
            <a:r>
              <a:t>choke/joke   lunch/lunge   search/surge   church/judge</a:t>
            </a:r>
          </a:p>
        </p:txBody>
      </p:sp>
      <p:sp>
        <p:nvSpPr>
          <p:cNvPr id="289" name="Shape 289"/>
          <p:cNvSpPr/>
          <p:nvPr/>
        </p:nvSpPr>
        <p:spPr>
          <a:xfrm>
            <a:off x="990600" y="4038600"/>
            <a:ext cx="64008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000000"/>
                </a:solidFill>
                <a:latin typeface="Times New Roman"/>
                <a:ea typeface="Times New Roman"/>
                <a:cs typeface="Times New Roman"/>
                <a:sym typeface="Times New Roman"/>
              </a:defRPr>
            </a:lvl1pPr>
          </a:lstStyle>
          <a:p>
            <a:pPr/>
            <a:r>
              <a:t>try/dry    trip/drop   travel/drive    street</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87"/>
                                        </p:tgtEl>
                                        <p:attrNameLst>
                                          <p:attrName>style.visibility</p:attrName>
                                        </p:attrNameLst>
                                      </p:cBhvr>
                                      <p:to>
                                        <p:strVal val="visible"/>
                                      </p:to>
                                    </p:set>
                                    <p:anim calcmode="lin" valueType="num">
                                      <p:cBhvr>
                                        <p:cTn id="7" dur="1000" fill="hold"/>
                                        <p:tgtEl>
                                          <p:spTgt spid="287"/>
                                        </p:tgtEl>
                                        <p:attrNameLst>
                                          <p:attrName>ppt_x</p:attrName>
                                        </p:attrNameLst>
                                      </p:cBhvr>
                                      <p:tavLst>
                                        <p:tav tm="0">
                                          <p:val>
                                            <p:strVal val="#ppt_x"/>
                                          </p:val>
                                        </p:tav>
                                        <p:tav tm="100000">
                                          <p:val>
                                            <p:strVal val="#ppt_x"/>
                                          </p:val>
                                        </p:tav>
                                      </p:tavLst>
                                    </p:anim>
                                    <p:anim calcmode="lin" valueType="num">
                                      <p:cBhvr>
                                        <p:cTn id="8" dur="1000" fill="hold"/>
                                        <p:tgtEl>
                                          <p:spTgt spid="2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2" fill="hold">
                                  <p:stCondLst>
                                    <p:cond delay="0"/>
                                  </p:stCondLst>
                                  <p:iterate type="el" backwards="0">
                                    <p:tmAbs val="0"/>
                                  </p:iterate>
                                  <p:childTnLst>
                                    <p:set>
                                      <p:cBhvr>
                                        <p:cTn id="12" fill="hold"/>
                                        <p:tgtEl>
                                          <p:spTgt spid="289"/>
                                        </p:tgtEl>
                                        <p:attrNameLst>
                                          <p:attrName>style.visibility</p:attrName>
                                        </p:attrNameLst>
                                      </p:cBhvr>
                                      <p:to>
                                        <p:strVal val="visible"/>
                                      </p:to>
                                    </p:set>
                                    <p:anim calcmode="lin" valueType="num">
                                      <p:cBhvr>
                                        <p:cTn id="13" dur="1000" fill="hold"/>
                                        <p:tgtEl>
                                          <p:spTgt spid="289"/>
                                        </p:tgtEl>
                                        <p:attrNameLst>
                                          <p:attrName>ppt_x</p:attrName>
                                        </p:attrNameLst>
                                      </p:cBhvr>
                                      <p:tavLst>
                                        <p:tav tm="0">
                                          <p:val>
                                            <p:strVal val="#ppt_x"/>
                                          </p:val>
                                        </p:tav>
                                        <p:tav tm="100000">
                                          <p:val>
                                            <p:strVal val="#ppt_x"/>
                                          </p:val>
                                        </p:tav>
                                      </p:tavLst>
                                    </p:anim>
                                    <p:anim calcmode="lin" valueType="num">
                                      <p:cBhvr>
                                        <p:cTn id="14" dur="1000" fill="hold"/>
                                        <p:tgtEl>
                                          <p:spTgt spid="28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288"/>
                                        </p:tgtEl>
                                        <p:attrNameLst>
                                          <p:attrName>style.visibility</p:attrName>
                                        </p:attrNameLst>
                                      </p:cBhvr>
                                      <p:to>
                                        <p:strVal val="visible"/>
                                      </p:to>
                                    </p:set>
                                    <p:anim calcmode="lin" valueType="num">
                                      <p:cBhvr>
                                        <p:cTn id="19" dur="1000" fill="hold"/>
                                        <p:tgtEl>
                                          <p:spTgt spid="288"/>
                                        </p:tgtEl>
                                        <p:attrNameLst>
                                          <p:attrName>ppt_x</p:attrName>
                                        </p:attrNameLst>
                                      </p:cBhvr>
                                      <p:tavLst>
                                        <p:tav tm="0">
                                          <p:val>
                                            <p:strVal val="#ppt_x"/>
                                          </p:val>
                                        </p:tav>
                                        <p:tav tm="100000">
                                          <p:val>
                                            <p:strVal val="#ppt_x"/>
                                          </p:val>
                                        </p:tav>
                                      </p:tavLst>
                                    </p:anim>
                                    <p:anim calcmode="lin" valueType="num">
                                      <p:cBhvr>
                                        <p:cTn id="20" dur="1000" fill="hold"/>
                                        <p:tgtEl>
                                          <p:spTgt spid="28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9" grpId="2"/>
      <p:bldP build="whole" bldLvl="1" animBg="1" rev="0" advAuto="0" spid="288" grpId="3"/>
      <p:bldP build="whole" bldLvl="1" animBg="1" rev="0" advAuto="0" spid="287" grpId="1"/>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91" name="Shape 291"/>
          <p:cNvSpPr/>
          <p:nvPr/>
        </p:nvSpPr>
        <p:spPr>
          <a:xfrm>
            <a:off x="457200" y="609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92" name="Shape 292"/>
          <p:cNvSpPr/>
          <p:nvPr/>
        </p:nvSpPr>
        <p:spPr>
          <a:xfrm flipH="1">
            <a:off x="457200" y="609600"/>
            <a:ext cx="1" cy="8382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93" name="Shape 293"/>
          <p:cNvSpPr/>
          <p:nvPr/>
        </p:nvSpPr>
        <p:spPr>
          <a:xfrm>
            <a:off x="1600200" y="6324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94" name="Shape 294"/>
          <p:cNvSpPr/>
          <p:nvPr/>
        </p:nvSpPr>
        <p:spPr>
          <a:xfrm>
            <a:off x="8686800" y="5410200"/>
            <a:ext cx="0" cy="9144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295" name="Shape 295"/>
          <p:cNvSpPr/>
          <p:nvPr/>
        </p:nvSpPr>
        <p:spPr>
          <a:xfrm>
            <a:off x="685800" y="762000"/>
            <a:ext cx="71628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鼻音</a:t>
            </a:r>
            <a:r>
              <a:t>(Nasals)</a:t>
            </a:r>
          </a:p>
        </p:txBody>
      </p:sp>
      <p:sp>
        <p:nvSpPr>
          <p:cNvPr id="296" name="Shape 296"/>
          <p:cNvSpPr/>
          <p:nvPr/>
        </p:nvSpPr>
        <p:spPr>
          <a:xfrm>
            <a:off x="914400" y="1752600"/>
            <a:ext cx="6934200" cy="288065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70000"/>
              </a:lnSpc>
              <a:defRPr b="1" sz="3600">
                <a:solidFill>
                  <a:srgbClr val="000000"/>
                </a:solidFill>
                <a:effectLst>
                  <a:outerShdw sx="100000" sy="100000" kx="0" ky="0" algn="b" rotWithShape="0" blurRad="12700" dist="25400" dir="2700000">
                    <a:srgbClr val="FFFFFF"/>
                  </a:outerShdw>
                </a:effectLst>
                <a:latin typeface="Times New Roman"/>
                <a:ea typeface="Times New Roman"/>
                <a:cs typeface="Times New Roman"/>
                <a:sym typeface="Times New Roman"/>
              </a:defRPr>
            </a:pPr>
            <a:r>
              <a:t>/m/</a:t>
            </a:r>
          </a:p>
          <a:p>
            <a:pPr>
              <a:lnSpc>
                <a:spcPct val="70000"/>
              </a:lnSpc>
              <a:defRPr b="1" sz="3600">
                <a:solidFill>
                  <a:srgbClr val="000000"/>
                </a:solidFill>
                <a:effectLst>
                  <a:outerShdw sx="100000" sy="100000" kx="0" ky="0" algn="b" rotWithShape="0" blurRad="12700" dist="25400" dir="2700000">
                    <a:srgbClr val="FFFFFF"/>
                  </a:outerShdw>
                </a:effectLst>
                <a:latin typeface="Times New Roman"/>
                <a:ea typeface="Times New Roman"/>
                <a:cs typeface="Times New Roman"/>
                <a:sym typeface="Times New Roman"/>
              </a:defRPr>
            </a:pPr>
          </a:p>
          <a:p>
            <a:pPr>
              <a:lnSpc>
                <a:spcPct val="70000"/>
              </a:lnSpc>
              <a:defRPr b="1" sz="3600">
                <a:solidFill>
                  <a:srgbClr val="000000"/>
                </a:solidFill>
                <a:effectLst>
                  <a:outerShdw sx="100000" sy="100000" kx="0" ky="0" algn="b" rotWithShape="0" blurRad="12700" dist="25400" dir="2700000">
                    <a:srgbClr val="FFFFFF"/>
                  </a:outerShdw>
                </a:effectLst>
                <a:latin typeface="Times New Roman"/>
                <a:ea typeface="Times New Roman"/>
                <a:cs typeface="Times New Roman"/>
                <a:sym typeface="Times New Roman"/>
              </a:defRPr>
            </a:pPr>
          </a:p>
          <a:p>
            <a:pPr>
              <a:lnSpc>
                <a:spcPct val="70000"/>
              </a:lnSpc>
              <a:defRPr b="1" sz="3600">
                <a:solidFill>
                  <a:srgbClr val="000000"/>
                </a:solidFill>
                <a:effectLst>
                  <a:outerShdw sx="100000" sy="100000" kx="0" ky="0" algn="b" rotWithShape="0" blurRad="12700" dist="25400" dir="2700000">
                    <a:srgbClr val="FFFFFF"/>
                  </a:outerShdw>
                </a:effectLst>
                <a:latin typeface="Times New Roman"/>
                <a:ea typeface="Times New Roman"/>
                <a:cs typeface="Times New Roman"/>
                <a:sym typeface="Times New Roman"/>
              </a:defRPr>
            </a:pPr>
            <a:r>
              <a:t>/n/</a:t>
            </a:r>
          </a:p>
          <a:p>
            <a:pPr>
              <a:lnSpc>
                <a:spcPct val="70000"/>
              </a:lnSpc>
              <a:defRPr b="1" sz="3600">
                <a:solidFill>
                  <a:srgbClr val="000000"/>
                </a:solidFill>
                <a:effectLst>
                  <a:outerShdw sx="100000" sy="100000" kx="0" ky="0" algn="b" rotWithShape="0" blurRad="12700" dist="25400" dir="2700000">
                    <a:srgbClr val="FFFFFF"/>
                  </a:outerShdw>
                </a:effectLst>
                <a:latin typeface="Times New Roman"/>
                <a:ea typeface="Times New Roman"/>
                <a:cs typeface="Times New Roman"/>
                <a:sym typeface="Times New Roman"/>
              </a:defRPr>
            </a:pPr>
          </a:p>
          <a:p>
            <a:pPr>
              <a:lnSpc>
                <a:spcPct val="70000"/>
              </a:lnSpc>
              <a:defRPr b="1" sz="3600">
                <a:solidFill>
                  <a:srgbClr val="000000"/>
                </a:solidFill>
                <a:effectLst>
                  <a:outerShdw sx="100000" sy="100000" kx="0" ky="0" algn="b" rotWithShape="0" blurRad="12700" dist="25400" dir="2700000">
                    <a:srgbClr val="FFFFFF"/>
                  </a:outerShdw>
                </a:effectLst>
                <a:latin typeface="Times New Roman"/>
                <a:ea typeface="Times New Roman"/>
                <a:cs typeface="Times New Roman"/>
                <a:sym typeface="Times New Roman"/>
              </a:defRPr>
            </a:pPr>
          </a:p>
          <a:p>
            <a:pPr>
              <a:lnSpc>
                <a:spcPct val="70000"/>
              </a:lnSpc>
              <a:defRPr b="1" sz="3600">
                <a:solidFill>
                  <a:srgbClr val="000000"/>
                </a:solidFill>
                <a:effectLst>
                  <a:outerShdw sx="100000" sy="100000" kx="0" ky="0" algn="b" rotWithShape="0" blurRad="12700" dist="25400" dir="2700000">
                    <a:srgbClr val="FFFFFF"/>
                  </a:outerShdw>
                </a:effectLst>
                <a:latin typeface="Times New Roman"/>
                <a:ea typeface="Times New Roman"/>
                <a:cs typeface="Times New Roman"/>
                <a:sym typeface="Times New Roman"/>
              </a:defRPr>
            </a:pPr>
            <a:r>
              <a:t>/ŋ/</a:t>
            </a:r>
          </a:p>
        </p:txBody>
      </p:sp>
      <p:sp>
        <p:nvSpPr>
          <p:cNvPr id="297" name="Shape 297"/>
          <p:cNvSpPr/>
          <p:nvPr/>
        </p:nvSpPr>
        <p:spPr>
          <a:xfrm>
            <a:off x="1219200" y="2286000"/>
            <a:ext cx="64008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000000"/>
                </a:solidFill>
                <a:latin typeface="Times New Roman"/>
                <a:ea typeface="Times New Roman"/>
                <a:cs typeface="Times New Roman"/>
                <a:sym typeface="Times New Roman"/>
              </a:defRPr>
            </a:lvl1pPr>
          </a:lstStyle>
          <a:p>
            <a:pPr/>
            <a:r>
              <a:t>more    hammer     fame       mime    </a:t>
            </a:r>
          </a:p>
        </p:txBody>
      </p:sp>
      <p:sp>
        <p:nvSpPr>
          <p:cNvPr id="298" name="Shape 298"/>
          <p:cNvSpPr/>
          <p:nvPr/>
        </p:nvSpPr>
        <p:spPr>
          <a:xfrm>
            <a:off x="1143000" y="3505200"/>
            <a:ext cx="64008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000000"/>
                </a:solidFill>
                <a:latin typeface="Times New Roman"/>
                <a:ea typeface="Times New Roman"/>
                <a:cs typeface="Times New Roman"/>
                <a:sym typeface="Times New Roman"/>
              </a:defRPr>
            </a:lvl1pPr>
          </a:lstStyle>
          <a:p>
            <a:pPr/>
            <a:r>
              <a:t> nice    funny     main      nine    </a:t>
            </a:r>
          </a:p>
        </p:txBody>
      </p:sp>
      <p:sp>
        <p:nvSpPr>
          <p:cNvPr id="299" name="Shape 299"/>
          <p:cNvSpPr/>
          <p:nvPr/>
        </p:nvSpPr>
        <p:spPr>
          <a:xfrm>
            <a:off x="1143000" y="4648200"/>
            <a:ext cx="64008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000000"/>
                </a:solidFill>
                <a:latin typeface="Times New Roman"/>
                <a:ea typeface="Times New Roman"/>
                <a:cs typeface="Times New Roman"/>
                <a:sym typeface="Times New Roman"/>
              </a:defRPr>
            </a:lvl1pPr>
          </a:lstStyle>
          <a:p>
            <a:pPr/>
            <a:r>
              <a:t> thing    wing     ping      younger    </a:t>
            </a:r>
          </a:p>
        </p:txBody>
      </p:sp>
      <p:sp>
        <p:nvSpPr>
          <p:cNvPr id="300" name="Shape 300"/>
          <p:cNvSpPr/>
          <p:nvPr/>
        </p:nvSpPr>
        <p:spPr>
          <a:xfrm>
            <a:off x="914400" y="5530850"/>
            <a:ext cx="6400800" cy="6054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000000"/>
                </a:solidFill>
                <a:latin typeface="Times New Roman"/>
                <a:ea typeface="Times New Roman"/>
                <a:cs typeface="Times New Roman"/>
                <a:sym typeface="Times New Roman"/>
              </a:defRPr>
            </a:lvl1pPr>
          </a:lstStyle>
          <a:p>
            <a:pPr/>
            <a:r>
              <a:t>sum/sun/sung          rum/run/rung</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97"/>
                                        </p:tgtEl>
                                        <p:attrNameLst>
                                          <p:attrName>style.visibility</p:attrName>
                                        </p:attrNameLst>
                                      </p:cBhvr>
                                      <p:to>
                                        <p:strVal val="visible"/>
                                      </p:to>
                                    </p:set>
                                    <p:anim calcmode="lin" valueType="num">
                                      <p:cBhvr>
                                        <p:cTn id="7" dur="1000" fill="hold"/>
                                        <p:tgtEl>
                                          <p:spTgt spid="297"/>
                                        </p:tgtEl>
                                        <p:attrNameLst>
                                          <p:attrName>ppt_x</p:attrName>
                                        </p:attrNameLst>
                                      </p:cBhvr>
                                      <p:tavLst>
                                        <p:tav tm="0">
                                          <p:val>
                                            <p:strVal val="#ppt_x"/>
                                          </p:val>
                                        </p:tav>
                                        <p:tav tm="100000">
                                          <p:val>
                                            <p:strVal val="#ppt_x"/>
                                          </p:val>
                                        </p:tav>
                                      </p:tavLst>
                                    </p:anim>
                                    <p:anim calcmode="lin" valueType="num">
                                      <p:cBhvr>
                                        <p:cTn id="8" dur="1000" fill="hold"/>
                                        <p:tgtEl>
                                          <p:spTgt spid="29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2" fill="hold">
                                  <p:stCondLst>
                                    <p:cond delay="0"/>
                                  </p:stCondLst>
                                  <p:iterate type="el" backwards="0">
                                    <p:tmAbs val="0"/>
                                  </p:iterate>
                                  <p:childTnLst>
                                    <p:set>
                                      <p:cBhvr>
                                        <p:cTn id="12" fill="hold"/>
                                        <p:tgtEl>
                                          <p:spTgt spid="298"/>
                                        </p:tgtEl>
                                        <p:attrNameLst>
                                          <p:attrName>style.visibility</p:attrName>
                                        </p:attrNameLst>
                                      </p:cBhvr>
                                      <p:to>
                                        <p:strVal val="visible"/>
                                      </p:to>
                                    </p:set>
                                    <p:anim calcmode="lin" valueType="num">
                                      <p:cBhvr>
                                        <p:cTn id="13" dur="1000" fill="hold"/>
                                        <p:tgtEl>
                                          <p:spTgt spid="298"/>
                                        </p:tgtEl>
                                        <p:attrNameLst>
                                          <p:attrName>ppt_x</p:attrName>
                                        </p:attrNameLst>
                                      </p:cBhvr>
                                      <p:tavLst>
                                        <p:tav tm="0">
                                          <p:val>
                                            <p:strVal val="#ppt_x"/>
                                          </p:val>
                                        </p:tav>
                                        <p:tav tm="100000">
                                          <p:val>
                                            <p:strVal val="#ppt_x"/>
                                          </p:val>
                                        </p:tav>
                                      </p:tavLst>
                                    </p:anim>
                                    <p:anim calcmode="lin" valueType="num">
                                      <p:cBhvr>
                                        <p:cTn id="14" dur="1000" fill="hold"/>
                                        <p:tgtEl>
                                          <p:spTgt spid="29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299"/>
                                        </p:tgtEl>
                                        <p:attrNameLst>
                                          <p:attrName>style.visibility</p:attrName>
                                        </p:attrNameLst>
                                      </p:cBhvr>
                                      <p:to>
                                        <p:strVal val="visible"/>
                                      </p:to>
                                    </p:set>
                                    <p:anim calcmode="lin" valueType="num">
                                      <p:cBhvr>
                                        <p:cTn id="19" dur="1000" fill="hold"/>
                                        <p:tgtEl>
                                          <p:spTgt spid="299"/>
                                        </p:tgtEl>
                                        <p:attrNameLst>
                                          <p:attrName>ppt_x</p:attrName>
                                        </p:attrNameLst>
                                      </p:cBhvr>
                                      <p:tavLst>
                                        <p:tav tm="0">
                                          <p:val>
                                            <p:strVal val="#ppt_x"/>
                                          </p:val>
                                        </p:tav>
                                        <p:tav tm="100000">
                                          <p:val>
                                            <p:strVal val="#ppt_x"/>
                                          </p:val>
                                        </p:tav>
                                      </p:tavLst>
                                    </p:anim>
                                    <p:anim calcmode="lin" valueType="num">
                                      <p:cBhvr>
                                        <p:cTn id="20" dur="1000" fill="hold"/>
                                        <p:tgtEl>
                                          <p:spTgt spid="299"/>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32" presetID="23" grpId="4" fill="hold">
                                  <p:stCondLst>
                                    <p:cond delay="0"/>
                                  </p:stCondLst>
                                  <p:iterate type="el" backwards="0">
                                    <p:tmAbs val="0"/>
                                  </p:iterate>
                                  <p:childTnLst>
                                    <p:set>
                                      <p:cBhvr>
                                        <p:cTn id="24" fill="hold"/>
                                        <p:tgtEl>
                                          <p:spTgt spid="300"/>
                                        </p:tgtEl>
                                        <p:attrNameLst>
                                          <p:attrName>style.visibility</p:attrName>
                                        </p:attrNameLst>
                                      </p:cBhvr>
                                      <p:to>
                                        <p:strVal val="visible"/>
                                      </p:to>
                                    </p:set>
                                    <p:anim calcmode="lin" valueType="num">
                                      <p:cBhvr>
                                        <p:cTn id="25" dur="1000" fill="hold"/>
                                        <p:tgtEl>
                                          <p:spTgt spid="300"/>
                                        </p:tgtEl>
                                        <p:attrNameLst>
                                          <p:attrName>ppt_w</p:attrName>
                                        </p:attrNameLst>
                                      </p:cBhvr>
                                      <p:tavLst>
                                        <p:tav tm="0">
                                          <p:val>
                                            <p:strVal val="4*#ppt_w"/>
                                          </p:val>
                                        </p:tav>
                                        <p:tav tm="100000">
                                          <p:val>
                                            <p:strVal val="#ppt_w"/>
                                          </p:val>
                                        </p:tav>
                                      </p:tavLst>
                                    </p:anim>
                                    <p:anim calcmode="lin" valueType="num">
                                      <p:cBhvr>
                                        <p:cTn id="26" dur="1000" fill="hold"/>
                                        <p:tgtEl>
                                          <p:spTgt spid="30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8" grpId="2"/>
      <p:bldP build="whole" bldLvl="1" animBg="1" rev="0" advAuto="0" spid="297" grpId="1"/>
      <p:bldP build="whole" bldLvl="1" animBg="1" rev="0" advAuto="0" spid="299" grpId="3"/>
      <p:bldP build="whole" bldLvl="1" animBg="1" rev="0" advAuto="0" spid="300" grpId="4"/>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02" name="Shape 302"/>
          <p:cNvSpPr/>
          <p:nvPr/>
        </p:nvSpPr>
        <p:spPr>
          <a:xfrm>
            <a:off x="457200" y="609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03" name="Shape 303"/>
          <p:cNvSpPr/>
          <p:nvPr/>
        </p:nvSpPr>
        <p:spPr>
          <a:xfrm flipH="1">
            <a:off x="457200" y="609600"/>
            <a:ext cx="1" cy="8382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04" name="Shape 304"/>
          <p:cNvSpPr/>
          <p:nvPr/>
        </p:nvSpPr>
        <p:spPr>
          <a:xfrm>
            <a:off x="1600200" y="6324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05" name="Shape 305"/>
          <p:cNvSpPr/>
          <p:nvPr/>
        </p:nvSpPr>
        <p:spPr>
          <a:xfrm>
            <a:off x="8686800" y="5410200"/>
            <a:ext cx="0" cy="9144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06" name="Shape 306"/>
          <p:cNvSpPr/>
          <p:nvPr/>
        </p:nvSpPr>
        <p:spPr>
          <a:xfrm>
            <a:off x="685800" y="762000"/>
            <a:ext cx="71628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2400"/>
              </a:spcBef>
              <a:defRPr b="1" sz="4000">
                <a:solidFill>
                  <a:srgbClr val="000000"/>
                </a:solidFill>
                <a:latin typeface="楷体_GB2312"/>
                <a:ea typeface="楷体_GB2312"/>
                <a:cs typeface="楷体_GB2312"/>
                <a:sym typeface="楷体_GB2312"/>
              </a:defRPr>
            </a:lvl1pPr>
          </a:lstStyle>
          <a:p>
            <a:pPr>
              <a:defRPr>
                <a:latin typeface="Times New Roman"/>
                <a:ea typeface="Times New Roman"/>
                <a:cs typeface="Times New Roman"/>
                <a:sym typeface="Times New Roman"/>
              </a:defRPr>
            </a:pPr>
            <a:r>
              <a:rPr>
                <a:latin typeface="楷体_GB2312"/>
                <a:ea typeface="楷体_GB2312"/>
                <a:cs typeface="楷体_GB2312"/>
                <a:sym typeface="楷体_GB2312"/>
              </a:rPr>
              <a:t>无持续摩擦音</a:t>
            </a:r>
          </a:p>
        </p:txBody>
      </p:sp>
      <p:sp>
        <p:nvSpPr>
          <p:cNvPr id="307" name="Shape 307"/>
          <p:cNvSpPr/>
          <p:nvPr/>
        </p:nvSpPr>
        <p:spPr>
          <a:xfrm>
            <a:off x="838200" y="1905000"/>
            <a:ext cx="7696200" cy="66676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2400"/>
              </a:spcBef>
              <a:defRPr b="1" sz="4000">
                <a:solidFill>
                  <a:srgbClr val="000000"/>
                </a:solidFill>
                <a:latin typeface="Times New Roman"/>
                <a:ea typeface="Times New Roman"/>
                <a:cs typeface="Times New Roman"/>
                <a:sym typeface="Times New Roman"/>
              </a:defRPr>
            </a:lvl1pPr>
          </a:lstStyle>
          <a:p>
            <a:pPr/>
            <a:r>
              <a:t>/r/</a:t>
            </a:r>
          </a:p>
        </p:txBody>
      </p:sp>
      <p:sp>
        <p:nvSpPr>
          <p:cNvPr id="308" name="Shape 308"/>
          <p:cNvSpPr/>
          <p:nvPr/>
        </p:nvSpPr>
        <p:spPr>
          <a:xfrm>
            <a:off x="1143000" y="2971800"/>
            <a:ext cx="69342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right    read    crash     river     car      star</a:t>
            </a:r>
          </a:p>
        </p:txBody>
      </p:sp>
      <p:sp>
        <p:nvSpPr>
          <p:cNvPr id="309" name="Shape 309"/>
          <p:cNvSpPr/>
          <p:nvPr/>
        </p:nvSpPr>
        <p:spPr>
          <a:xfrm>
            <a:off x="1143000" y="3962400"/>
            <a:ext cx="69342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far away        for ever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308"/>
                                        </p:tgtEl>
                                        <p:attrNameLst>
                                          <p:attrName>style.visibility</p:attrName>
                                        </p:attrNameLst>
                                      </p:cBhvr>
                                      <p:to>
                                        <p:strVal val="visible"/>
                                      </p:to>
                                    </p:set>
                                    <p:anim calcmode="lin" valueType="num">
                                      <p:cBhvr>
                                        <p:cTn id="7" dur="1000" fill="hold"/>
                                        <p:tgtEl>
                                          <p:spTgt spid="308"/>
                                        </p:tgtEl>
                                        <p:attrNameLst>
                                          <p:attrName>ppt_x</p:attrName>
                                        </p:attrNameLst>
                                      </p:cBhvr>
                                      <p:tavLst>
                                        <p:tav tm="0">
                                          <p:val>
                                            <p:strVal val="#ppt_x"/>
                                          </p:val>
                                        </p:tav>
                                        <p:tav tm="100000">
                                          <p:val>
                                            <p:strVal val="#ppt_x"/>
                                          </p:val>
                                        </p:tav>
                                      </p:tavLst>
                                    </p:anim>
                                    <p:anim calcmode="lin" valueType="num">
                                      <p:cBhvr>
                                        <p:cTn id="8" dur="1000" fill="hold"/>
                                        <p:tgtEl>
                                          <p:spTgt spid="30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2" fill="hold">
                                  <p:stCondLst>
                                    <p:cond delay="0"/>
                                  </p:stCondLst>
                                  <p:iterate type="el" backwards="0">
                                    <p:tmAbs val="0"/>
                                  </p:iterate>
                                  <p:childTnLst>
                                    <p:set>
                                      <p:cBhvr>
                                        <p:cTn id="12" fill="hold"/>
                                        <p:tgtEl>
                                          <p:spTgt spid="309"/>
                                        </p:tgtEl>
                                        <p:attrNameLst>
                                          <p:attrName>style.visibility</p:attrName>
                                        </p:attrNameLst>
                                      </p:cBhvr>
                                      <p:to>
                                        <p:strVal val="visible"/>
                                      </p:to>
                                    </p:set>
                                    <p:anim calcmode="lin" valueType="num">
                                      <p:cBhvr>
                                        <p:cTn id="13" dur="1000" fill="hold"/>
                                        <p:tgtEl>
                                          <p:spTgt spid="309"/>
                                        </p:tgtEl>
                                        <p:attrNameLst>
                                          <p:attrName>ppt_x</p:attrName>
                                        </p:attrNameLst>
                                      </p:cBhvr>
                                      <p:tavLst>
                                        <p:tav tm="0">
                                          <p:val>
                                            <p:strVal val="#ppt_x"/>
                                          </p:val>
                                        </p:tav>
                                        <p:tav tm="100000">
                                          <p:val>
                                            <p:strVal val="#ppt_x"/>
                                          </p:val>
                                        </p:tav>
                                      </p:tavLst>
                                    </p:anim>
                                    <p:anim calcmode="lin" valueType="num">
                                      <p:cBhvr>
                                        <p:cTn id="14" dur="1000" fill="hold"/>
                                        <p:tgtEl>
                                          <p:spTgt spid="3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8" grpId="1"/>
      <p:bldP build="whole" bldLvl="1" animBg="1" rev="0" advAuto="0" spid="309" grpId="2"/>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11" name="Shape 311"/>
          <p:cNvSpPr/>
          <p:nvPr/>
        </p:nvSpPr>
        <p:spPr>
          <a:xfrm>
            <a:off x="457200" y="609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12" name="Shape 312"/>
          <p:cNvSpPr/>
          <p:nvPr/>
        </p:nvSpPr>
        <p:spPr>
          <a:xfrm flipH="1">
            <a:off x="457200" y="609600"/>
            <a:ext cx="1" cy="8382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13" name="Shape 313"/>
          <p:cNvSpPr/>
          <p:nvPr/>
        </p:nvSpPr>
        <p:spPr>
          <a:xfrm>
            <a:off x="1600200" y="6324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14" name="Shape 314"/>
          <p:cNvSpPr/>
          <p:nvPr/>
        </p:nvSpPr>
        <p:spPr>
          <a:xfrm>
            <a:off x="8686800" y="5410200"/>
            <a:ext cx="0" cy="9144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15" name="Shape 315"/>
          <p:cNvSpPr/>
          <p:nvPr/>
        </p:nvSpPr>
        <p:spPr>
          <a:xfrm>
            <a:off x="685800" y="762000"/>
            <a:ext cx="71628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舌侧音</a:t>
            </a:r>
            <a:r>
              <a:t>(Lateral)</a:t>
            </a:r>
          </a:p>
        </p:txBody>
      </p:sp>
      <p:sp>
        <p:nvSpPr>
          <p:cNvPr id="316" name="Shape 316"/>
          <p:cNvSpPr/>
          <p:nvPr/>
        </p:nvSpPr>
        <p:spPr>
          <a:xfrm>
            <a:off x="838200" y="1828800"/>
            <a:ext cx="7696200" cy="66676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2400"/>
              </a:spcBef>
              <a:defRPr b="1" sz="4000">
                <a:solidFill>
                  <a:srgbClr val="000000"/>
                </a:solidFill>
                <a:latin typeface="Times New Roman"/>
                <a:ea typeface="Times New Roman"/>
                <a:cs typeface="Times New Roman"/>
                <a:sym typeface="Times New Roman"/>
              </a:defRPr>
            </a:lvl1pPr>
          </a:lstStyle>
          <a:p>
            <a:pPr/>
            <a:r>
              <a:t>/l/</a:t>
            </a:r>
          </a:p>
        </p:txBody>
      </p:sp>
      <p:sp>
        <p:nvSpPr>
          <p:cNvPr id="317" name="Shape 317"/>
          <p:cNvSpPr/>
          <p:nvPr/>
        </p:nvSpPr>
        <p:spPr>
          <a:xfrm>
            <a:off x="1066800" y="2971800"/>
            <a:ext cx="76200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light     valley    bell    level    leaf/feel     loot/tool</a:t>
            </a:r>
          </a:p>
        </p:txBody>
      </p:sp>
      <p:sp>
        <p:nvSpPr>
          <p:cNvPr id="318" name="Shape 318"/>
          <p:cNvSpPr/>
          <p:nvPr/>
        </p:nvSpPr>
        <p:spPr>
          <a:xfrm>
            <a:off x="1066800" y="4191000"/>
            <a:ext cx="69342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light/right    lead/read  clash/crash  rock/lock</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317"/>
                                        </p:tgtEl>
                                        <p:attrNameLst>
                                          <p:attrName>style.visibility</p:attrName>
                                        </p:attrNameLst>
                                      </p:cBhvr>
                                      <p:to>
                                        <p:strVal val="visible"/>
                                      </p:to>
                                    </p:set>
                                    <p:anim calcmode="lin" valueType="num">
                                      <p:cBhvr>
                                        <p:cTn id="7" dur="1000" fill="hold"/>
                                        <p:tgtEl>
                                          <p:spTgt spid="317"/>
                                        </p:tgtEl>
                                        <p:attrNameLst>
                                          <p:attrName>ppt_x</p:attrName>
                                        </p:attrNameLst>
                                      </p:cBhvr>
                                      <p:tavLst>
                                        <p:tav tm="0">
                                          <p:val>
                                            <p:strVal val="#ppt_x"/>
                                          </p:val>
                                        </p:tav>
                                        <p:tav tm="100000">
                                          <p:val>
                                            <p:strVal val="#ppt_x"/>
                                          </p:val>
                                        </p:tav>
                                      </p:tavLst>
                                    </p:anim>
                                    <p:anim calcmode="lin" valueType="num">
                                      <p:cBhvr>
                                        <p:cTn id="8" dur="1000" fill="hold"/>
                                        <p:tgtEl>
                                          <p:spTgt spid="3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32" presetID="23" grpId="2" fill="hold">
                                  <p:stCondLst>
                                    <p:cond delay="0"/>
                                  </p:stCondLst>
                                  <p:iterate type="el" backwards="0">
                                    <p:tmAbs val="0"/>
                                  </p:iterate>
                                  <p:childTnLst>
                                    <p:set>
                                      <p:cBhvr>
                                        <p:cTn id="12" fill="hold"/>
                                        <p:tgtEl>
                                          <p:spTgt spid="318"/>
                                        </p:tgtEl>
                                        <p:attrNameLst>
                                          <p:attrName>style.visibility</p:attrName>
                                        </p:attrNameLst>
                                      </p:cBhvr>
                                      <p:to>
                                        <p:strVal val="visible"/>
                                      </p:to>
                                    </p:set>
                                    <p:anim calcmode="lin" valueType="num">
                                      <p:cBhvr>
                                        <p:cTn id="13" dur="1000" fill="hold"/>
                                        <p:tgtEl>
                                          <p:spTgt spid="318"/>
                                        </p:tgtEl>
                                        <p:attrNameLst>
                                          <p:attrName>ppt_w</p:attrName>
                                        </p:attrNameLst>
                                      </p:cBhvr>
                                      <p:tavLst>
                                        <p:tav tm="0">
                                          <p:val>
                                            <p:strVal val="4*#ppt_w"/>
                                          </p:val>
                                        </p:tav>
                                        <p:tav tm="100000">
                                          <p:val>
                                            <p:strVal val="#ppt_w"/>
                                          </p:val>
                                        </p:tav>
                                      </p:tavLst>
                                    </p:anim>
                                    <p:anim calcmode="lin" valueType="num">
                                      <p:cBhvr>
                                        <p:cTn id="14" dur="1000" fill="hold"/>
                                        <p:tgtEl>
                                          <p:spTgt spid="31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8" grpId="2"/>
      <p:bldP build="whole" bldLvl="1" animBg="1" rev="0" advAuto="0" spid="317"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sp>
        <p:nvSpPr>
          <p:cNvPr id="320" name="Shape 320"/>
          <p:cNvSpPr/>
          <p:nvPr/>
        </p:nvSpPr>
        <p:spPr>
          <a:xfrm>
            <a:off x="457200" y="609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21" name="Shape 321"/>
          <p:cNvSpPr/>
          <p:nvPr/>
        </p:nvSpPr>
        <p:spPr>
          <a:xfrm flipH="1">
            <a:off x="457200" y="609600"/>
            <a:ext cx="1" cy="8382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22" name="Shape 322"/>
          <p:cNvSpPr/>
          <p:nvPr/>
        </p:nvSpPr>
        <p:spPr>
          <a:xfrm>
            <a:off x="1600200" y="6324600"/>
            <a:ext cx="70866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23" name="Shape 323"/>
          <p:cNvSpPr/>
          <p:nvPr/>
        </p:nvSpPr>
        <p:spPr>
          <a:xfrm>
            <a:off x="8686800" y="5410200"/>
            <a:ext cx="0" cy="9144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24" name="Shape 324"/>
          <p:cNvSpPr/>
          <p:nvPr/>
        </p:nvSpPr>
        <p:spPr>
          <a:xfrm>
            <a:off x="685800" y="762000"/>
            <a:ext cx="71628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半元音</a:t>
            </a:r>
            <a:r>
              <a:t>(Semi-vowels)</a:t>
            </a:r>
          </a:p>
        </p:txBody>
      </p:sp>
      <p:sp>
        <p:nvSpPr>
          <p:cNvPr id="325" name="Shape 325"/>
          <p:cNvSpPr/>
          <p:nvPr/>
        </p:nvSpPr>
        <p:spPr>
          <a:xfrm>
            <a:off x="838200" y="1828800"/>
            <a:ext cx="7696200" cy="303658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t>/j/</a:t>
            </a:r>
          </a:p>
          <a:p>
            <a:pPr>
              <a:spcBef>
                <a:spcPts val="1000"/>
              </a:spcBef>
              <a:defRPr b="1" sz="4000">
                <a:solidFill>
                  <a:srgbClr val="000000"/>
                </a:solidFill>
                <a:latin typeface="Times New Roman"/>
                <a:ea typeface="Times New Roman"/>
                <a:cs typeface="Times New Roman"/>
                <a:sym typeface="Times New Roman"/>
              </a:defRPr>
            </a:pPr>
          </a:p>
          <a:p>
            <a:pPr>
              <a:spcBef>
                <a:spcPts val="2400"/>
              </a:spcBef>
              <a:defRPr b="1" sz="4000">
                <a:solidFill>
                  <a:srgbClr val="000000"/>
                </a:solidFill>
                <a:latin typeface="Times New Roman"/>
                <a:ea typeface="Times New Roman"/>
                <a:cs typeface="Times New Roman"/>
                <a:sym typeface="Times New Roman"/>
              </a:defRPr>
            </a:pPr>
            <a:r>
              <a:t>/w/</a:t>
            </a:r>
          </a:p>
        </p:txBody>
      </p:sp>
      <p:sp>
        <p:nvSpPr>
          <p:cNvPr id="326" name="Shape 326"/>
          <p:cNvSpPr/>
          <p:nvPr/>
        </p:nvSpPr>
        <p:spPr>
          <a:xfrm>
            <a:off x="1066800" y="2743200"/>
            <a:ext cx="69342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000000"/>
                </a:solidFill>
                <a:latin typeface="Times New Roman"/>
                <a:ea typeface="Times New Roman"/>
                <a:cs typeface="Times New Roman"/>
                <a:sym typeface="Times New Roman"/>
              </a:defRPr>
            </a:lvl1pPr>
          </a:lstStyle>
          <a:p>
            <a:pPr/>
            <a:r>
              <a:t>jet     yellow     use</a:t>
            </a:r>
          </a:p>
        </p:txBody>
      </p:sp>
      <p:sp>
        <p:nvSpPr>
          <p:cNvPr id="327" name="Shape 327"/>
          <p:cNvSpPr/>
          <p:nvPr/>
        </p:nvSpPr>
        <p:spPr>
          <a:xfrm>
            <a:off x="1066800" y="4572000"/>
            <a:ext cx="6400800" cy="482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000000"/>
                </a:solidFill>
                <a:latin typeface="Times New Roman"/>
                <a:ea typeface="Times New Roman"/>
                <a:cs typeface="Times New Roman"/>
                <a:sym typeface="Times New Roman"/>
              </a:defRPr>
            </a:lvl1pPr>
          </a:lstStyle>
          <a:p>
            <a:pPr/>
            <a:r>
              <a:t>when    wet   one    aware    </a:t>
            </a:r>
          </a:p>
        </p:txBody>
      </p:sp>
      <p:sp>
        <p:nvSpPr>
          <p:cNvPr id="328" name="Shape 328"/>
          <p:cNvSpPr/>
          <p:nvPr/>
        </p:nvSpPr>
        <p:spPr>
          <a:xfrm>
            <a:off x="1066800" y="5424487"/>
            <a:ext cx="7162800" cy="482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000000"/>
                </a:solidFill>
                <a:latin typeface="Times New Roman"/>
                <a:ea typeface="Times New Roman"/>
                <a:cs typeface="Times New Roman"/>
                <a:sym typeface="Times New Roman"/>
              </a:defRPr>
            </a:lvl1pPr>
          </a:lstStyle>
          <a:p>
            <a:pPr/>
            <a:r>
              <a:t>worse/verse    while/vile   wary/vary    very well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326"/>
                                        </p:tgtEl>
                                        <p:attrNameLst>
                                          <p:attrName>style.visibility</p:attrName>
                                        </p:attrNameLst>
                                      </p:cBhvr>
                                      <p:to>
                                        <p:strVal val="visible"/>
                                      </p:to>
                                    </p:set>
                                    <p:anim calcmode="lin" valueType="num">
                                      <p:cBhvr>
                                        <p:cTn id="7" dur="1000" fill="hold"/>
                                        <p:tgtEl>
                                          <p:spTgt spid="326"/>
                                        </p:tgtEl>
                                        <p:attrNameLst>
                                          <p:attrName>ppt_x</p:attrName>
                                        </p:attrNameLst>
                                      </p:cBhvr>
                                      <p:tavLst>
                                        <p:tav tm="0">
                                          <p:val>
                                            <p:strVal val="#ppt_x"/>
                                          </p:val>
                                        </p:tav>
                                        <p:tav tm="100000">
                                          <p:val>
                                            <p:strVal val="#ppt_x"/>
                                          </p:val>
                                        </p:tav>
                                      </p:tavLst>
                                    </p:anim>
                                    <p:anim calcmode="lin" valueType="num">
                                      <p:cBhvr>
                                        <p:cTn id="8" dur="1000" fill="hold"/>
                                        <p:tgtEl>
                                          <p:spTgt spid="3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327"/>
                                        </p:tgtEl>
                                        <p:attrNameLst>
                                          <p:attrName>style.visibility</p:attrName>
                                        </p:attrNameLst>
                                      </p:cBhvr>
                                      <p:to>
                                        <p:strVal val="visible"/>
                                      </p:to>
                                    </p:set>
                                    <p:anim calcmode="lin" valueType="num">
                                      <p:cBhvr>
                                        <p:cTn id="13" dur="1000" fill="hold"/>
                                        <p:tgtEl>
                                          <p:spTgt spid="327"/>
                                        </p:tgtEl>
                                        <p:attrNameLst>
                                          <p:attrName>ppt_x</p:attrName>
                                        </p:attrNameLst>
                                      </p:cBhvr>
                                      <p:tavLst>
                                        <p:tav tm="0">
                                          <p:val>
                                            <p:strVal val="#ppt_x"/>
                                          </p:val>
                                        </p:tav>
                                        <p:tav tm="100000">
                                          <p:val>
                                            <p:strVal val="#ppt_x"/>
                                          </p:val>
                                        </p:tav>
                                      </p:tavLst>
                                    </p:anim>
                                    <p:anim calcmode="lin" valueType="num">
                                      <p:cBhvr>
                                        <p:cTn id="14" dur="1000" fill="hold"/>
                                        <p:tgtEl>
                                          <p:spTgt spid="32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32" presetID="23" grpId="3" fill="hold">
                                  <p:stCondLst>
                                    <p:cond delay="0"/>
                                  </p:stCondLst>
                                  <p:iterate type="el" backwards="0">
                                    <p:tmAbs val="0"/>
                                  </p:iterate>
                                  <p:childTnLst>
                                    <p:set>
                                      <p:cBhvr>
                                        <p:cTn id="18" fill="hold"/>
                                        <p:tgtEl>
                                          <p:spTgt spid="328"/>
                                        </p:tgtEl>
                                        <p:attrNameLst>
                                          <p:attrName>style.visibility</p:attrName>
                                        </p:attrNameLst>
                                      </p:cBhvr>
                                      <p:to>
                                        <p:strVal val="visible"/>
                                      </p:to>
                                    </p:set>
                                    <p:anim calcmode="lin" valueType="num">
                                      <p:cBhvr>
                                        <p:cTn id="19" dur="1000" fill="hold"/>
                                        <p:tgtEl>
                                          <p:spTgt spid="328"/>
                                        </p:tgtEl>
                                        <p:attrNameLst>
                                          <p:attrName>ppt_w</p:attrName>
                                        </p:attrNameLst>
                                      </p:cBhvr>
                                      <p:tavLst>
                                        <p:tav tm="0">
                                          <p:val>
                                            <p:strVal val="4*#ppt_w"/>
                                          </p:val>
                                        </p:tav>
                                        <p:tav tm="100000">
                                          <p:val>
                                            <p:strVal val="#ppt_w"/>
                                          </p:val>
                                        </p:tav>
                                      </p:tavLst>
                                    </p:anim>
                                    <p:anim calcmode="lin" valueType="num">
                                      <p:cBhvr>
                                        <p:cTn id="20" dur="1000" fill="hold"/>
                                        <p:tgtEl>
                                          <p:spTgt spid="32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8" grpId="3"/>
      <p:bldP build="whole" bldLvl="1" animBg="1" rev="0" advAuto="0" spid="327" grpId="2"/>
      <p:bldP build="whole" bldLvl="1" animBg="1" rev="0" advAuto="0" spid="326"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pic>
        <p:nvPicPr>
          <p:cNvPr id="98" name="leaf.jpg"/>
          <p:cNvPicPr>
            <a:picLocks noChangeAspect="1"/>
          </p:cNvPicPr>
          <p:nvPr/>
        </p:nvPicPr>
        <p:blipFill>
          <a:blip r:embed="rId4">
            <a:extLst/>
          </a:blip>
          <a:stretch>
            <a:fillRect/>
          </a:stretch>
        </p:blipFill>
        <p:spPr>
          <a:xfrm rot="1912171">
            <a:off x="466725" y="1539875"/>
            <a:ext cx="452438" cy="573088"/>
          </a:xfrm>
          <a:prstGeom prst="rect">
            <a:avLst/>
          </a:prstGeom>
          <a:ln w="12700">
            <a:miter lim="400000"/>
          </a:ln>
        </p:spPr>
      </p:pic>
      <p:pic>
        <p:nvPicPr>
          <p:cNvPr id="99" name="leaf.jpg"/>
          <p:cNvPicPr>
            <a:picLocks noChangeAspect="1"/>
          </p:cNvPicPr>
          <p:nvPr/>
        </p:nvPicPr>
        <p:blipFill>
          <a:blip r:embed="rId4">
            <a:extLst/>
          </a:blip>
          <a:stretch>
            <a:fillRect/>
          </a:stretch>
        </p:blipFill>
        <p:spPr>
          <a:xfrm rot="1708760">
            <a:off x="1084262" y="2452687"/>
            <a:ext cx="280988" cy="355601"/>
          </a:xfrm>
          <a:prstGeom prst="rect">
            <a:avLst/>
          </a:prstGeom>
          <a:ln w="12700">
            <a:miter lim="400000"/>
          </a:ln>
        </p:spPr>
      </p:pic>
      <p:sp>
        <p:nvSpPr>
          <p:cNvPr id="100" name="Shape 100"/>
          <p:cNvSpPr/>
          <p:nvPr/>
        </p:nvSpPr>
        <p:spPr>
          <a:xfrm>
            <a:off x="250825" y="119062"/>
            <a:ext cx="4676140" cy="11582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wrap="none" lIns="45719" rIns="45719">
            <a:spAutoFit/>
          </a:bodyPr>
          <a:lstStyle>
            <a:lvl1pPr>
              <a:defRPr b="1" sz="6000">
                <a:solidFill>
                  <a:srgbClr val="FFFFFF"/>
                </a:solidFill>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英语语音语调</a:t>
            </a:r>
          </a:p>
        </p:txBody>
      </p:sp>
      <p:sp>
        <p:nvSpPr>
          <p:cNvPr id="101" name="Shape 101"/>
          <p:cNvSpPr/>
          <p:nvPr/>
        </p:nvSpPr>
        <p:spPr>
          <a:xfrm>
            <a:off x="1042987" y="1425575"/>
            <a:ext cx="4968876" cy="878840"/>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lvl1pPr>
              <a:spcBef>
                <a:spcPts val="2600"/>
              </a:spcBef>
              <a:defRPr b="1" sz="4400">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英语语音</a:t>
            </a:r>
          </a:p>
        </p:txBody>
      </p:sp>
      <p:sp>
        <p:nvSpPr>
          <p:cNvPr id="102" name="Shape 102"/>
          <p:cNvSpPr/>
          <p:nvPr/>
        </p:nvSpPr>
        <p:spPr>
          <a:xfrm>
            <a:off x="971550" y="5313362"/>
            <a:ext cx="4968875" cy="8788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lvl1pPr>
              <a:spcBef>
                <a:spcPts val="2600"/>
              </a:spcBef>
              <a:defRPr b="1" sz="4400">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英语语调</a:t>
            </a:r>
          </a:p>
        </p:txBody>
      </p:sp>
      <p:pic>
        <p:nvPicPr>
          <p:cNvPr id="103" name="leaf.jpg"/>
          <p:cNvPicPr>
            <a:picLocks noChangeAspect="1"/>
          </p:cNvPicPr>
          <p:nvPr/>
        </p:nvPicPr>
        <p:blipFill>
          <a:blip r:embed="rId4">
            <a:extLst/>
          </a:blip>
          <a:stretch>
            <a:fillRect/>
          </a:stretch>
        </p:blipFill>
        <p:spPr>
          <a:xfrm rot="1912171">
            <a:off x="395287" y="5461000"/>
            <a:ext cx="452438" cy="573088"/>
          </a:xfrm>
          <a:prstGeom prst="rect">
            <a:avLst/>
          </a:prstGeom>
          <a:ln w="12700">
            <a:miter lim="400000"/>
          </a:ln>
        </p:spPr>
      </p:pic>
      <p:sp>
        <p:nvSpPr>
          <p:cNvPr id="104" name="Shape 104"/>
          <p:cNvSpPr/>
          <p:nvPr/>
        </p:nvSpPr>
        <p:spPr>
          <a:xfrm>
            <a:off x="1547812" y="2349500"/>
            <a:ext cx="3887788" cy="310896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900"/>
              </a:spcBef>
              <a:defRPr sz="3200">
                <a:latin typeface="Arial"/>
                <a:ea typeface="Arial"/>
                <a:cs typeface="Arial"/>
                <a:sym typeface="Arial"/>
              </a:defRPr>
            </a:pPr>
            <a:r>
              <a:rPr>
                <a:latin typeface="楷体_GB2312"/>
                <a:ea typeface="楷体_GB2312"/>
                <a:cs typeface="楷体_GB2312"/>
                <a:sym typeface="楷体_GB2312"/>
              </a:rPr>
              <a:t>基本概念</a:t>
            </a:r>
          </a:p>
          <a:p>
            <a:pPr>
              <a:spcBef>
                <a:spcPts val="1900"/>
              </a:spcBef>
              <a:defRPr sz="3200">
                <a:latin typeface="Arial"/>
                <a:ea typeface="Arial"/>
                <a:cs typeface="Arial"/>
                <a:sym typeface="Arial"/>
              </a:defRPr>
            </a:pPr>
            <a:r>
              <a:rPr>
                <a:latin typeface="楷体_GB2312"/>
                <a:ea typeface="楷体_GB2312"/>
                <a:cs typeface="楷体_GB2312"/>
                <a:sym typeface="楷体_GB2312"/>
              </a:rPr>
              <a:t>   元音发音</a:t>
            </a:r>
          </a:p>
          <a:p>
            <a:pPr>
              <a:spcBef>
                <a:spcPts val="1900"/>
              </a:spcBef>
              <a:defRPr sz="3200">
                <a:latin typeface="Arial"/>
                <a:ea typeface="Arial"/>
                <a:cs typeface="Arial"/>
                <a:sym typeface="Arial"/>
              </a:defRPr>
            </a:pPr>
            <a:r>
              <a:rPr>
                <a:latin typeface="楷体_GB2312"/>
                <a:ea typeface="楷体_GB2312"/>
                <a:cs typeface="楷体_GB2312"/>
                <a:sym typeface="楷体_GB2312"/>
              </a:rPr>
              <a:t>       辅音发音</a:t>
            </a:r>
          </a:p>
          <a:p>
            <a:pPr>
              <a:spcBef>
                <a:spcPts val="1900"/>
              </a:spcBef>
              <a:defRPr sz="3200">
                <a:latin typeface="Arial"/>
                <a:ea typeface="Arial"/>
                <a:cs typeface="Arial"/>
                <a:sym typeface="Arial"/>
              </a:defRPr>
            </a:pPr>
            <a:r>
              <a:rPr>
                <a:latin typeface="楷体_GB2312"/>
                <a:ea typeface="楷体_GB2312"/>
                <a:cs typeface="楷体_GB2312"/>
                <a:sym typeface="楷体_GB2312"/>
              </a:rPr>
              <a:t>            语音小结</a:t>
            </a:r>
          </a:p>
        </p:txBody>
      </p:sp>
      <p:pic>
        <p:nvPicPr>
          <p:cNvPr id="105" name="leaf.jpg"/>
          <p:cNvPicPr>
            <a:picLocks noChangeAspect="1"/>
          </p:cNvPicPr>
          <p:nvPr/>
        </p:nvPicPr>
        <p:blipFill>
          <a:blip r:embed="rId4">
            <a:extLst/>
          </a:blip>
          <a:stretch>
            <a:fillRect/>
          </a:stretch>
        </p:blipFill>
        <p:spPr>
          <a:xfrm rot="1708760">
            <a:off x="2003425" y="3924300"/>
            <a:ext cx="284163" cy="360363"/>
          </a:xfrm>
          <a:prstGeom prst="rect">
            <a:avLst/>
          </a:prstGeom>
          <a:ln w="12700">
            <a:miter lim="400000"/>
          </a:ln>
        </p:spPr>
      </p:pic>
      <p:pic>
        <p:nvPicPr>
          <p:cNvPr id="106" name="leaf.jpg"/>
          <p:cNvPicPr>
            <a:picLocks noChangeAspect="1"/>
          </p:cNvPicPr>
          <p:nvPr/>
        </p:nvPicPr>
        <p:blipFill>
          <a:blip r:embed="rId4">
            <a:extLst/>
          </a:blip>
          <a:stretch>
            <a:fillRect/>
          </a:stretch>
        </p:blipFill>
        <p:spPr>
          <a:xfrm rot="1708760">
            <a:off x="1571625" y="3203575"/>
            <a:ext cx="284163" cy="360363"/>
          </a:xfrm>
          <a:prstGeom prst="rect">
            <a:avLst/>
          </a:prstGeom>
          <a:ln w="12700">
            <a:miter lim="400000"/>
          </a:ln>
        </p:spPr>
      </p:pic>
      <p:pic>
        <p:nvPicPr>
          <p:cNvPr id="107" name="leaf.jpg"/>
          <p:cNvPicPr>
            <a:picLocks noChangeAspect="1"/>
          </p:cNvPicPr>
          <p:nvPr/>
        </p:nvPicPr>
        <p:blipFill>
          <a:blip r:embed="rId4">
            <a:extLst/>
          </a:blip>
          <a:stretch>
            <a:fillRect/>
          </a:stretch>
        </p:blipFill>
        <p:spPr>
          <a:xfrm rot="1708760">
            <a:off x="2435225" y="4643437"/>
            <a:ext cx="284163" cy="360363"/>
          </a:xfrm>
          <a:prstGeom prst="rect">
            <a:avLst/>
          </a:prstGeom>
          <a:ln w="12700">
            <a:miter lim="400000"/>
          </a:ln>
        </p:spPr>
      </p:pic>
      <p:sp>
        <p:nvSpPr>
          <p:cNvPr id="108" name="Shape 108"/>
          <p:cNvSpPr/>
          <p:nvPr/>
        </p:nvSpPr>
        <p:spPr>
          <a:xfrm flipV="1">
            <a:off x="1116012" y="2971800"/>
            <a:ext cx="3240089" cy="25400"/>
          </a:xfrm>
          <a:prstGeom prst="rect">
            <a:avLst/>
          </a:prstGeom>
          <a:gradFill>
            <a:gsLst>
              <a:gs pos="0">
                <a:srgbClr val="002609"/>
              </a:gs>
              <a:gs pos="100000">
                <a:schemeClr val="accent1"/>
              </a:gs>
            </a:gsLst>
            <a:lin ang="16200000"/>
          </a:gradFill>
          <a:ln w="12700">
            <a:miter lim="400000"/>
          </a:ln>
        </p:spPr>
        <p:txBody>
          <a:bodyPr lIns="45719" rIns="45719" anchor="ctr"/>
          <a:lstStyle/>
          <a:p>
            <a:pPr>
              <a:defRPr>
                <a:latin typeface="+mn-lt"/>
                <a:ea typeface="+mn-ea"/>
                <a:cs typeface="+mn-cs"/>
                <a:sym typeface="Calibri"/>
              </a:defRPr>
            </a:pPr>
          </a:p>
        </p:txBody>
      </p:sp>
      <p:sp>
        <p:nvSpPr>
          <p:cNvPr id="109" name="Shape 109"/>
          <p:cNvSpPr/>
          <p:nvPr/>
        </p:nvSpPr>
        <p:spPr>
          <a:xfrm flipV="1">
            <a:off x="1619249" y="3690937"/>
            <a:ext cx="3240089" cy="25401"/>
          </a:xfrm>
          <a:prstGeom prst="rect">
            <a:avLst/>
          </a:prstGeom>
          <a:gradFill>
            <a:gsLst>
              <a:gs pos="0">
                <a:srgbClr val="002609"/>
              </a:gs>
              <a:gs pos="100000">
                <a:schemeClr val="accent1"/>
              </a:gs>
            </a:gsLst>
            <a:lin ang="16200000"/>
          </a:gradFill>
          <a:ln w="12700">
            <a:miter lim="400000"/>
          </a:ln>
        </p:spPr>
        <p:txBody>
          <a:bodyPr lIns="45719" rIns="45719" anchor="ctr"/>
          <a:lstStyle/>
          <a:p>
            <a:pPr>
              <a:defRPr>
                <a:latin typeface="+mn-lt"/>
                <a:ea typeface="+mn-ea"/>
                <a:cs typeface="+mn-cs"/>
                <a:sym typeface="Calibri"/>
              </a:defRPr>
            </a:pPr>
          </a:p>
        </p:txBody>
      </p:sp>
      <p:sp>
        <p:nvSpPr>
          <p:cNvPr id="110" name="Shape 110"/>
          <p:cNvSpPr/>
          <p:nvPr/>
        </p:nvSpPr>
        <p:spPr>
          <a:xfrm flipV="1">
            <a:off x="2052637" y="4437062"/>
            <a:ext cx="3240089" cy="25401"/>
          </a:xfrm>
          <a:prstGeom prst="rect">
            <a:avLst/>
          </a:prstGeom>
          <a:gradFill>
            <a:gsLst>
              <a:gs pos="0">
                <a:srgbClr val="002609"/>
              </a:gs>
              <a:gs pos="100000">
                <a:schemeClr val="accent1"/>
              </a:gs>
            </a:gsLst>
            <a:lin ang="16200000"/>
          </a:gradFill>
          <a:ln w="12700">
            <a:miter lim="400000"/>
          </a:ln>
        </p:spPr>
        <p:txBody>
          <a:bodyPr lIns="45719" rIns="45719" anchor="ctr"/>
          <a:lstStyle/>
          <a:p>
            <a:pPr>
              <a:defRPr>
                <a:latin typeface="+mn-lt"/>
                <a:ea typeface="+mn-ea"/>
                <a:cs typeface="+mn-cs"/>
                <a:sym typeface="Calibri"/>
              </a:defRPr>
            </a:pPr>
          </a:p>
        </p:txBody>
      </p:sp>
      <p:sp>
        <p:nvSpPr>
          <p:cNvPr id="111" name="Shape 111"/>
          <p:cNvSpPr/>
          <p:nvPr/>
        </p:nvSpPr>
        <p:spPr>
          <a:xfrm flipV="1">
            <a:off x="2484437" y="5132387"/>
            <a:ext cx="3240089" cy="25401"/>
          </a:xfrm>
          <a:prstGeom prst="rect">
            <a:avLst/>
          </a:prstGeom>
          <a:gradFill>
            <a:gsLst>
              <a:gs pos="0">
                <a:srgbClr val="002609"/>
              </a:gs>
              <a:gs pos="100000">
                <a:schemeClr val="accent1"/>
              </a:gs>
            </a:gsLst>
            <a:lin ang="16200000"/>
          </a:gradFill>
          <a:ln w="12700">
            <a:miter lim="400000"/>
          </a:ln>
        </p:spPr>
        <p:txBody>
          <a:bodyPr lIns="45719" rIns="45719" anchor="ctr"/>
          <a:lstStyle/>
          <a:p>
            <a:pPr>
              <a:defRPr>
                <a:latin typeface="+mn-lt"/>
                <a:ea typeface="+mn-ea"/>
                <a:cs typeface="+mn-cs"/>
                <a:sym typeface="Calibri"/>
              </a:defRPr>
            </a:pPr>
          </a:p>
        </p:txBody>
      </p:sp>
      <p:pic>
        <p:nvPicPr>
          <p:cNvPr id="112" name="leaf.jpg"/>
          <p:cNvPicPr>
            <a:picLocks noChangeAspect="1"/>
          </p:cNvPicPr>
          <p:nvPr/>
        </p:nvPicPr>
        <p:blipFill>
          <a:blip r:embed="rId4">
            <a:extLst/>
          </a:blip>
          <a:stretch>
            <a:fillRect/>
          </a:stretch>
        </p:blipFill>
        <p:spPr>
          <a:xfrm rot="1708760">
            <a:off x="971550" y="6276975"/>
            <a:ext cx="280988" cy="355600"/>
          </a:xfrm>
          <a:prstGeom prst="rect">
            <a:avLst/>
          </a:prstGeom>
          <a:ln w="12700">
            <a:miter lim="400000"/>
          </a:ln>
        </p:spPr>
      </p:pic>
      <p:sp>
        <p:nvSpPr>
          <p:cNvPr id="113" name="Shape 113"/>
          <p:cNvSpPr/>
          <p:nvPr/>
        </p:nvSpPr>
        <p:spPr>
          <a:xfrm>
            <a:off x="1428750" y="6089650"/>
            <a:ext cx="6305550" cy="662940"/>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900"/>
              </a:spcBef>
              <a:defRPr sz="3200">
                <a:latin typeface="Arial"/>
                <a:ea typeface="Arial"/>
                <a:cs typeface="Arial"/>
                <a:sym typeface="Arial"/>
              </a:defRPr>
            </a:pPr>
            <a:r>
              <a:rPr>
                <a:latin typeface="楷体_GB2312"/>
                <a:ea typeface="楷体_GB2312"/>
                <a:cs typeface="楷体_GB2312"/>
                <a:sym typeface="楷体_GB2312"/>
              </a:rPr>
              <a:t>重读、升降调、连读、缩读</a:t>
            </a:r>
            <a:r>
              <a:t>….</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04"/>
                                        </p:tgtEl>
                                        <p:attrNameLst>
                                          <p:attrName>style.visibility</p:attrName>
                                        </p:attrNameLst>
                                      </p:cBhvr>
                                      <p:to>
                                        <p:strVal val="visible"/>
                                      </p:to>
                                    </p:set>
                                    <p:anim calcmode="lin" valueType="num">
                                      <p:cBhvr>
                                        <p:cTn id="7" dur="1000" fill="hold"/>
                                        <p:tgtEl>
                                          <p:spTgt spid="104"/>
                                        </p:tgtEl>
                                        <p:attrNameLst>
                                          <p:attrName>ppt_x</p:attrName>
                                        </p:attrNameLst>
                                      </p:cBhvr>
                                      <p:tavLst>
                                        <p:tav tm="0">
                                          <p:val>
                                            <p:strVal val="#ppt_x"/>
                                          </p:val>
                                        </p:tav>
                                        <p:tav tm="100000">
                                          <p:val>
                                            <p:strVal val="#ppt_x"/>
                                          </p:val>
                                        </p:tav>
                                      </p:tavLst>
                                    </p:anim>
                                    <p:anim calcmode="lin" valueType="num">
                                      <p:cBhvr>
                                        <p:cTn id="8" dur="1000" fill="hold"/>
                                        <p:tgtEl>
                                          <p:spTgt spid="10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Class="entr" nodeType="afterEffect" presetSubtype="4" presetID="2" grpId="2" fill="hold">
                                  <p:stCondLst>
                                    <p:cond delay="0"/>
                                  </p:stCondLst>
                                  <p:iterate type="el" backwards="0">
                                    <p:tmAbs val="0"/>
                                  </p:iterate>
                                  <p:childTnLst>
                                    <p:set>
                                      <p:cBhvr>
                                        <p:cTn id="11" fill="hold"/>
                                        <p:tgtEl>
                                          <p:spTgt spid="99"/>
                                        </p:tgtEl>
                                        <p:attrNameLst>
                                          <p:attrName>style.visibility</p:attrName>
                                        </p:attrNameLst>
                                      </p:cBhvr>
                                      <p:to>
                                        <p:strVal val="visible"/>
                                      </p:to>
                                    </p:set>
                                    <p:anim calcmode="lin" valueType="num">
                                      <p:cBhvr>
                                        <p:cTn id="12" dur="1000" fill="hold"/>
                                        <p:tgtEl>
                                          <p:spTgt spid="99"/>
                                        </p:tgtEl>
                                        <p:attrNameLst>
                                          <p:attrName>ppt_x</p:attrName>
                                        </p:attrNameLst>
                                      </p:cBhvr>
                                      <p:tavLst>
                                        <p:tav tm="0">
                                          <p:val>
                                            <p:strVal val="#ppt_x"/>
                                          </p:val>
                                        </p:tav>
                                        <p:tav tm="100000">
                                          <p:val>
                                            <p:strVal val="#ppt_x"/>
                                          </p:val>
                                        </p:tav>
                                      </p:tavLst>
                                    </p:anim>
                                    <p:anim calcmode="lin" valueType="num">
                                      <p:cBhvr>
                                        <p:cTn id="13" dur="1000" fill="hold"/>
                                        <p:tgtEl>
                                          <p:spTgt spid="99"/>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Class="entr" nodeType="afterEffect" presetSubtype="4" presetID="2" grpId="3" fill="hold">
                                  <p:stCondLst>
                                    <p:cond delay="0"/>
                                  </p:stCondLst>
                                  <p:iterate type="el" backwards="0">
                                    <p:tmAbs val="0"/>
                                  </p:iterate>
                                  <p:childTnLst>
                                    <p:set>
                                      <p:cBhvr>
                                        <p:cTn id="16" fill="hold"/>
                                        <p:tgtEl>
                                          <p:spTgt spid="106"/>
                                        </p:tgtEl>
                                        <p:attrNameLst>
                                          <p:attrName>style.visibility</p:attrName>
                                        </p:attrNameLst>
                                      </p:cBhvr>
                                      <p:to>
                                        <p:strVal val="visible"/>
                                      </p:to>
                                    </p:set>
                                    <p:anim calcmode="lin" valueType="num">
                                      <p:cBhvr>
                                        <p:cTn id="17" dur="1000" fill="hold"/>
                                        <p:tgtEl>
                                          <p:spTgt spid="106"/>
                                        </p:tgtEl>
                                        <p:attrNameLst>
                                          <p:attrName>ppt_x</p:attrName>
                                        </p:attrNameLst>
                                      </p:cBhvr>
                                      <p:tavLst>
                                        <p:tav tm="0">
                                          <p:val>
                                            <p:strVal val="#ppt_x"/>
                                          </p:val>
                                        </p:tav>
                                        <p:tav tm="100000">
                                          <p:val>
                                            <p:strVal val="#ppt_x"/>
                                          </p:val>
                                        </p:tav>
                                      </p:tavLst>
                                    </p:anim>
                                    <p:anim calcmode="lin" valueType="num">
                                      <p:cBhvr>
                                        <p:cTn id="18" dur="1000" fill="hold"/>
                                        <p:tgtEl>
                                          <p:spTgt spid="106"/>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Class="entr" nodeType="afterEffect" presetSubtype="4" presetID="2" grpId="4" fill="hold">
                                  <p:stCondLst>
                                    <p:cond delay="0"/>
                                  </p:stCondLst>
                                  <p:iterate type="el" backwards="0">
                                    <p:tmAbs val="0"/>
                                  </p:iterate>
                                  <p:childTnLst>
                                    <p:set>
                                      <p:cBhvr>
                                        <p:cTn id="21" fill="hold"/>
                                        <p:tgtEl>
                                          <p:spTgt spid="105"/>
                                        </p:tgtEl>
                                        <p:attrNameLst>
                                          <p:attrName>style.visibility</p:attrName>
                                        </p:attrNameLst>
                                      </p:cBhvr>
                                      <p:to>
                                        <p:strVal val="visible"/>
                                      </p:to>
                                    </p:set>
                                    <p:anim calcmode="lin" valueType="num">
                                      <p:cBhvr>
                                        <p:cTn id="22" dur="1000" fill="hold"/>
                                        <p:tgtEl>
                                          <p:spTgt spid="105"/>
                                        </p:tgtEl>
                                        <p:attrNameLst>
                                          <p:attrName>ppt_x</p:attrName>
                                        </p:attrNameLst>
                                      </p:cBhvr>
                                      <p:tavLst>
                                        <p:tav tm="0">
                                          <p:val>
                                            <p:strVal val="#ppt_x"/>
                                          </p:val>
                                        </p:tav>
                                        <p:tav tm="100000">
                                          <p:val>
                                            <p:strVal val="#ppt_x"/>
                                          </p:val>
                                        </p:tav>
                                      </p:tavLst>
                                    </p:anim>
                                    <p:anim calcmode="lin" valueType="num">
                                      <p:cBhvr>
                                        <p:cTn id="23" dur="1000" fill="hold"/>
                                        <p:tgtEl>
                                          <p:spTgt spid="105"/>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Class="entr" nodeType="afterEffect" presetSubtype="4" presetID="2" grpId="5" fill="hold">
                                  <p:stCondLst>
                                    <p:cond delay="0"/>
                                  </p:stCondLst>
                                  <p:iterate type="el" backwards="0">
                                    <p:tmAbs val="0"/>
                                  </p:iterate>
                                  <p:childTnLst>
                                    <p:set>
                                      <p:cBhvr>
                                        <p:cTn id="26" fill="hold"/>
                                        <p:tgtEl>
                                          <p:spTgt spid="107"/>
                                        </p:tgtEl>
                                        <p:attrNameLst>
                                          <p:attrName>style.visibility</p:attrName>
                                        </p:attrNameLst>
                                      </p:cBhvr>
                                      <p:to>
                                        <p:strVal val="visible"/>
                                      </p:to>
                                    </p:set>
                                    <p:anim calcmode="lin" valueType="num">
                                      <p:cBhvr>
                                        <p:cTn id="27" dur="1000" fill="hold"/>
                                        <p:tgtEl>
                                          <p:spTgt spid="107"/>
                                        </p:tgtEl>
                                        <p:attrNameLst>
                                          <p:attrName>ppt_x</p:attrName>
                                        </p:attrNameLst>
                                      </p:cBhvr>
                                      <p:tavLst>
                                        <p:tav tm="0">
                                          <p:val>
                                            <p:strVal val="#ppt_x"/>
                                          </p:val>
                                        </p:tav>
                                        <p:tav tm="100000">
                                          <p:val>
                                            <p:strVal val="#ppt_x"/>
                                          </p:val>
                                        </p:tav>
                                      </p:tavLst>
                                    </p:anim>
                                    <p:anim calcmode="lin" valueType="num">
                                      <p:cBhvr>
                                        <p:cTn id="28" dur="10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32" presetID="23" grpId="6" fill="hold">
                                  <p:stCondLst>
                                    <p:cond delay="0"/>
                                  </p:stCondLst>
                                  <p:iterate type="el" backwards="0">
                                    <p:tmAbs val="0"/>
                                  </p:iterate>
                                  <p:childTnLst>
                                    <p:set>
                                      <p:cBhvr>
                                        <p:cTn id="32" fill="hold"/>
                                        <p:tgtEl>
                                          <p:spTgt spid="113"/>
                                        </p:tgtEl>
                                        <p:attrNameLst>
                                          <p:attrName>style.visibility</p:attrName>
                                        </p:attrNameLst>
                                      </p:cBhvr>
                                      <p:to>
                                        <p:strVal val="visible"/>
                                      </p:to>
                                    </p:set>
                                    <p:anim calcmode="lin" valueType="num">
                                      <p:cBhvr>
                                        <p:cTn id="33" dur="1000" fill="hold"/>
                                        <p:tgtEl>
                                          <p:spTgt spid="113"/>
                                        </p:tgtEl>
                                        <p:attrNameLst>
                                          <p:attrName>ppt_w</p:attrName>
                                        </p:attrNameLst>
                                      </p:cBhvr>
                                      <p:tavLst>
                                        <p:tav tm="0">
                                          <p:val>
                                            <p:strVal val="4*#ppt_w"/>
                                          </p:val>
                                        </p:tav>
                                        <p:tav tm="100000">
                                          <p:val>
                                            <p:strVal val="#ppt_w"/>
                                          </p:val>
                                        </p:tav>
                                      </p:tavLst>
                                    </p:anim>
                                    <p:anim calcmode="lin" valueType="num">
                                      <p:cBhvr>
                                        <p:cTn id="34" dur="1000" fill="hold"/>
                                        <p:tgtEl>
                                          <p:spTgt spid="113"/>
                                        </p:tgtEl>
                                        <p:attrNameLst>
                                          <p:attrName>ppt_h</p:attrName>
                                        </p:attrNameLst>
                                      </p:cBhvr>
                                      <p:tavLst>
                                        <p:tav tm="0">
                                          <p:val>
                                            <p:strVal val="4*#ppt_h"/>
                                          </p:val>
                                        </p:tav>
                                        <p:tav tm="100000">
                                          <p:val>
                                            <p:strVal val="#ppt_h"/>
                                          </p:val>
                                        </p:tav>
                                      </p:tavLst>
                                    </p:anim>
                                  </p:childTnLst>
                                </p:cTn>
                              </p:par>
                            </p:childTnLst>
                          </p:cTn>
                        </p:par>
                        <p:par>
                          <p:cTn id="35" fill="hold">
                            <p:stCondLst>
                              <p:cond delay="1000"/>
                            </p:stCondLst>
                            <p:childTnLst>
                              <p:par>
                                <p:cTn id="36" presetClass="entr" nodeType="afterEffect" presetID="9" grpId="7" fill="hold">
                                  <p:stCondLst>
                                    <p:cond delay="0"/>
                                  </p:stCondLst>
                                  <p:iterate type="el" backwards="0">
                                    <p:tmAbs val="0"/>
                                  </p:iterate>
                                  <p:childTnLst>
                                    <p:set>
                                      <p:cBhvr>
                                        <p:cTn id="37" fill="hold"/>
                                        <p:tgtEl>
                                          <p:spTgt spid="112"/>
                                        </p:tgtEl>
                                        <p:attrNameLst>
                                          <p:attrName>style.visibility</p:attrName>
                                        </p:attrNameLst>
                                      </p:cBhvr>
                                      <p:to>
                                        <p:strVal val="visible"/>
                                      </p:to>
                                    </p:set>
                                    <p:animEffect filter="dissolve" transition="in">
                                      <p:cBhvr>
                                        <p:cTn id="38" dur="1000"/>
                                        <p:tgtEl>
                                          <p:spTgt spid="112"/>
                                        </p:tgtEl>
                                      </p:cBhvr>
                                    </p:animEffec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8" presetID="2" grpId="8" fill="hold">
                                  <p:stCondLst>
                                    <p:cond delay="0"/>
                                  </p:stCondLst>
                                  <p:iterate type="el" backwards="0">
                                    <p:tmAbs val="0"/>
                                  </p:iterate>
                                  <p:childTnLst>
                                    <p:set>
                                      <p:cBhvr>
                                        <p:cTn id="42" fill="hold"/>
                                        <p:tgtEl>
                                          <p:spTgt spid="108"/>
                                        </p:tgtEl>
                                        <p:attrNameLst>
                                          <p:attrName>style.visibility</p:attrName>
                                        </p:attrNameLst>
                                      </p:cBhvr>
                                      <p:to>
                                        <p:strVal val="visible"/>
                                      </p:to>
                                    </p:set>
                                    <p:anim calcmode="lin" valueType="num">
                                      <p:cBhvr>
                                        <p:cTn id="43" dur="1000" fill="hold"/>
                                        <p:tgtEl>
                                          <p:spTgt spid="108"/>
                                        </p:tgtEl>
                                        <p:attrNameLst>
                                          <p:attrName>ppt_x</p:attrName>
                                        </p:attrNameLst>
                                      </p:cBhvr>
                                      <p:tavLst>
                                        <p:tav tm="0">
                                          <p:val>
                                            <p:strVal val="0-#ppt_w/2"/>
                                          </p:val>
                                        </p:tav>
                                        <p:tav tm="100000">
                                          <p:val>
                                            <p:strVal val="#ppt_x"/>
                                          </p:val>
                                        </p:tav>
                                      </p:tavLst>
                                    </p:anim>
                                    <p:anim calcmode="lin" valueType="num">
                                      <p:cBhvr>
                                        <p:cTn id="44" dur="1000" fill="hold"/>
                                        <p:tgtEl>
                                          <p:spTgt spid="108"/>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Class="entr" nodeType="afterEffect" presetSubtype="8" presetID="2" grpId="9" fill="hold">
                                  <p:stCondLst>
                                    <p:cond delay="0"/>
                                  </p:stCondLst>
                                  <p:iterate type="el" backwards="0">
                                    <p:tmAbs val="0"/>
                                  </p:iterate>
                                  <p:childTnLst>
                                    <p:set>
                                      <p:cBhvr>
                                        <p:cTn id="47" fill="hold"/>
                                        <p:tgtEl>
                                          <p:spTgt spid="109"/>
                                        </p:tgtEl>
                                        <p:attrNameLst>
                                          <p:attrName>style.visibility</p:attrName>
                                        </p:attrNameLst>
                                      </p:cBhvr>
                                      <p:to>
                                        <p:strVal val="visible"/>
                                      </p:to>
                                    </p:set>
                                    <p:anim calcmode="lin" valueType="num">
                                      <p:cBhvr>
                                        <p:cTn id="48" dur="1000" fill="hold"/>
                                        <p:tgtEl>
                                          <p:spTgt spid="109"/>
                                        </p:tgtEl>
                                        <p:attrNameLst>
                                          <p:attrName>ppt_x</p:attrName>
                                        </p:attrNameLst>
                                      </p:cBhvr>
                                      <p:tavLst>
                                        <p:tav tm="0">
                                          <p:val>
                                            <p:strVal val="0-#ppt_w/2"/>
                                          </p:val>
                                        </p:tav>
                                        <p:tav tm="100000">
                                          <p:val>
                                            <p:strVal val="#ppt_x"/>
                                          </p:val>
                                        </p:tav>
                                      </p:tavLst>
                                    </p:anim>
                                    <p:anim calcmode="lin" valueType="num">
                                      <p:cBhvr>
                                        <p:cTn id="49" dur="1000" fill="hold"/>
                                        <p:tgtEl>
                                          <p:spTgt spid="109"/>
                                        </p:tgtEl>
                                        <p:attrNameLst>
                                          <p:attrName>ppt_y</p:attrName>
                                        </p:attrNameLst>
                                      </p:cBhvr>
                                      <p:tavLst>
                                        <p:tav tm="0">
                                          <p:val>
                                            <p:strVal val="#ppt_y"/>
                                          </p:val>
                                        </p:tav>
                                        <p:tav tm="100000">
                                          <p:val>
                                            <p:strVal val="#ppt_y"/>
                                          </p:val>
                                        </p:tav>
                                      </p:tavLst>
                                    </p:anim>
                                  </p:childTnLst>
                                </p:cTn>
                              </p:par>
                            </p:childTnLst>
                          </p:cTn>
                        </p:par>
                        <p:par>
                          <p:cTn id="50" fill="hold">
                            <p:stCondLst>
                              <p:cond delay="2000"/>
                            </p:stCondLst>
                            <p:childTnLst>
                              <p:par>
                                <p:cTn id="51" presetClass="entr" nodeType="afterEffect" presetSubtype="8" presetID="2" grpId="10" fill="hold">
                                  <p:stCondLst>
                                    <p:cond delay="0"/>
                                  </p:stCondLst>
                                  <p:iterate type="el" backwards="0">
                                    <p:tmAbs val="0"/>
                                  </p:iterate>
                                  <p:childTnLst>
                                    <p:set>
                                      <p:cBhvr>
                                        <p:cTn id="52" fill="hold"/>
                                        <p:tgtEl>
                                          <p:spTgt spid="110"/>
                                        </p:tgtEl>
                                        <p:attrNameLst>
                                          <p:attrName>style.visibility</p:attrName>
                                        </p:attrNameLst>
                                      </p:cBhvr>
                                      <p:to>
                                        <p:strVal val="visible"/>
                                      </p:to>
                                    </p:set>
                                    <p:anim calcmode="lin" valueType="num">
                                      <p:cBhvr>
                                        <p:cTn id="53" dur="1000" fill="hold"/>
                                        <p:tgtEl>
                                          <p:spTgt spid="110"/>
                                        </p:tgtEl>
                                        <p:attrNameLst>
                                          <p:attrName>ppt_x</p:attrName>
                                        </p:attrNameLst>
                                      </p:cBhvr>
                                      <p:tavLst>
                                        <p:tav tm="0">
                                          <p:val>
                                            <p:strVal val="0-#ppt_w/2"/>
                                          </p:val>
                                        </p:tav>
                                        <p:tav tm="100000">
                                          <p:val>
                                            <p:strVal val="#ppt_x"/>
                                          </p:val>
                                        </p:tav>
                                      </p:tavLst>
                                    </p:anim>
                                    <p:anim calcmode="lin" valueType="num">
                                      <p:cBhvr>
                                        <p:cTn id="54" dur="1000" fill="hold"/>
                                        <p:tgtEl>
                                          <p:spTgt spid="110"/>
                                        </p:tgtEl>
                                        <p:attrNameLst>
                                          <p:attrName>ppt_y</p:attrName>
                                        </p:attrNameLst>
                                      </p:cBhvr>
                                      <p:tavLst>
                                        <p:tav tm="0">
                                          <p:val>
                                            <p:strVal val="#ppt_y"/>
                                          </p:val>
                                        </p:tav>
                                        <p:tav tm="100000">
                                          <p:val>
                                            <p:strVal val="#ppt_y"/>
                                          </p:val>
                                        </p:tav>
                                      </p:tavLst>
                                    </p:anim>
                                  </p:childTnLst>
                                </p:cTn>
                              </p:par>
                            </p:childTnLst>
                          </p:cTn>
                        </p:par>
                        <p:par>
                          <p:cTn id="55" fill="hold">
                            <p:stCondLst>
                              <p:cond delay="3000"/>
                            </p:stCondLst>
                            <p:childTnLst>
                              <p:par>
                                <p:cTn id="56" presetClass="entr" nodeType="afterEffect" presetSubtype="8" presetID="2" grpId="11" fill="hold">
                                  <p:stCondLst>
                                    <p:cond delay="0"/>
                                  </p:stCondLst>
                                  <p:iterate type="el" backwards="0">
                                    <p:tmAbs val="0"/>
                                  </p:iterate>
                                  <p:childTnLst>
                                    <p:set>
                                      <p:cBhvr>
                                        <p:cTn id="57" fill="hold"/>
                                        <p:tgtEl>
                                          <p:spTgt spid="111"/>
                                        </p:tgtEl>
                                        <p:attrNameLst>
                                          <p:attrName>style.visibility</p:attrName>
                                        </p:attrNameLst>
                                      </p:cBhvr>
                                      <p:to>
                                        <p:strVal val="visible"/>
                                      </p:to>
                                    </p:set>
                                    <p:anim calcmode="lin" valueType="num">
                                      <p:cBhvr>
                                        <p:cTn id="58" dur="1000" fill="hold"/>
                                        <p:tgtEl>
                                          <p:spTgt spid="111"/>
                                        </p:tgtEl>
                                        <p:attrNameLst>
                                          <p:attrName>ppt_x</p:attrName>
                                        </p:attrNameLst>
                                      </p:cBhvr>
                                      <p:tavLst>
                                        <p:tav tm="0">
                                          <p:val>
                                            <p:strVal val="0-#ppt_w/2"/>
                                          </p:val>
                                        </p:tav>
                                        <p:tav tm="100000">
                                          <p:val>
                                            <p:strVal val="#ppt_x"/>
                                          </p:val>
                                        </p:tav>
                                      </p:tavLst>
                                    </p:anim>
                                    <p:anim calcmode="lin" valueType="num">
                                      <p:cBhvr>
                                        <p:cTn id="59" dur="1000" fill="hold"/>
                                        <p:tgtEl>
                                          <p:spTgt spid="1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4" grpId="1"/>
      <p:bldP build="whole" bldLvl="1" animBg="1" rev="0" advAuto="0" spid="112" grpId="7"/>
      <p:bldP build="whole" bldLvl="1" animBg="1" rev="0" advAuto="0" spid="99" grpId="2"/>
      <p:bldP build="whole" bldLvl="1" animBg="1" rev="0" advAuto="0" spid="107" grpId="5"/>
      <p:bldP build="whole" bldLvl="1" animBg="1" rev="0" advAuto="0" spid="108" grpId="8"/>
      <p:bldP build="whole" bldLvl="1" animBg="1" rev="0" advAuto="0" spid="109" grpId="9"/>
      <p:bldP build="whole" bldLvl="1" animBg="1" rev="0" advAuto="0" spid="111" grpId="11"/>
      <p:bldP build="whole" bldLvl="1" animBg="1" rev="0" advAuto="0" spid="105" grpId="4"/>
      <p:bldP build="whole" bldLvl="1" animBg="1" rev="0" advAuto="0" spid="113" grpId="6"/>
      <p:bldP build="whole" bldLvl="1" animBg="1" rev="0" advAuto="0" spid="106" grpId="3"/>
      <p:bldP build="whole" bldLvl="1" animBg="1" rev="0" advAuto="0" spid="110" grpId="10"/>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sp>
        <p:nvSpPr>
          <p:cNvPr id="332" name="Shape 332"/>
          <p:cNvSpPr/>
          <p:nvPr/>
        </p:nvSpPr>
        <p:spPr>
          <a:xfrm>
            <a:off x="304800" y="1219200"/>
            <a:ext cx="83058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33" name="Shape 333"/>
          <p:cNvSpPr/>
          <p:nvPr/>
        </p:nvSpPr>
        <p:spPr>
          <a:xfrm flipH="1">
            <a:off x="2743199" y="304800"/>
            <a:ext cx="1" cy="10668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34" name="Shape 334"/>
          <p:cNvSpPr/>
          <p:nvPr/>
        </p:nvSpPr>
        <p:spPr>
          <a:xfrm>
            <a:off x="304800" y="6096000"/>
            <a:ext cx="8382000" cy="0"/>
          </a:xfrm>
          <a:prstGeom prst="line">
            <a:avLst/>
          </a:prstGeom>
          <a:ln w="19050">
            <a:solidFill>
              <a:srgbClr val="3366FF"/>
            </a:solidFill>
          </a:ln>
        </p:spPr>
        <p:txBody>
          <a:bodyPr lIns="45719" rIns="45719"/>
          <a:lstStyle/>
          <a:p>
            <a:pPr>
              <a:defRPr>
                <a:solidFill>
                  <a:srgbClr val="000000"/>
                </a:solidFill>
                <a:latin typeface="Arial"/>
                <a:ea typeface="Arial"/>
                <a:cs typeface="Arial"/>
                <a:sym typeface="Arial"/>
              </a:defRPr>
            </a:pPr>
          </a:p>
        </p:txBody>
      </p:sp>
      <p:pic>
        <p:nvPicPr>
          <p:cNvPr id="335" name="ab45ff08bc6f29a2d4136540d52c0cad.jpg"/>
          <p:cNvPicPr>
            <a:picLocks noChangeAspect="1"/>
          </p:cNvPicPr>
          <p:nvPr/>
        </p:nvPicPr>
        <p:blipFill>
          <a:blip r:embed="rId4">
            <a:extLst/>
          </a:blip>
          <a:stretch>
            <a:fillRect/>
          </a:stretch>
        </p:blipFill>
        <p:spPr>
          <a:xfrm>
            <a:off x="1295400" y="1371600"/>
            <a:ext cx="6705600" cy="4560888"/>
          </a:xfrm>
          <a:prstGeom prst="rect">
            <a:avLst/>
          </a:prstGeom>
          <a:ln w="12700">
            <a:miter lim="400000"/>
          </a:ln>
        </p:spPr>
      </p:pic>
      <p:sp>
        <p:nvSpPr>
          <p:cNvPr id="336" name="Shape 336"/>
          <p:cNvSpPr/>
          <p:nvPr/>
        </p:nvSpPr>
        <p:spPr>
          <a:xfrm>
            <a:off x="1676400" y="380999"/>
            <a:ext cx="5791200" cy="80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spcBef>
                <a:spcPts val="2400"/>
              </a:spcBef>
              <a:defRPr b="1" sz="4000">
                <a:solidFill>
                  <a:srgbClr val="000000"/>
                </a:solidFill>
                <a:latin typeface="Times New Roman"/>
                <a:ea typeface="Times New Roman"/>
                <a:cs typeface="Times New Roman"/>
                <a:sym typeface="Times New Roman"/>
              </a:defRPr>
            </a:pPr>
            <a:r>
              <a:t>48</a:t>
            </a:r>
            <a:r>
              <a:rPr>
                <a:latin typeface="楷体_GB2312"/>
                <a:ea typeface="楷体_GB2312"/>
                <a:cs typeface="楷体_GB2312"/>
                <a:sym typeface="楷体_GB2312"/>
              </a:rPr>
              <a:t>个音标发音</a:t>
            </a:r>
          </a:p>
        </p:txBody>
      </p:sp>
      <p:sp>
        <p:nvSpPr>
          <p:cNvPr id="337" name="Shape 337"/>
          <p:cNvSpPr/>
          <p:nvPr/>
        </p:nvSpPr>
        <p:spPr>
          <a:xfrm>
            <a:off x="6324600" y="304800"/>
            <a:ext cx="0" cy="10668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335"/>
                                        </p:tgtEl>
                                        <p:attrNameLst>
                                          <p:attrName>style.visibility</p:attrName>
                                        </p:attrNameLst>
                                      </p:cBhvr>
                                      <p:to>
                                        <p:strVal val="visible"/>
                                      </p:to>
                                    </p:set>
                                    <p:animEffect filter="box(in)" transition="in">
                                      <p:cBhvr>
                                        <p:cTn id="7" dur="2000"/>
                                        <p:tgtEl>
                                          <p:spTgt spid="3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5"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sp>
        <p:nvSpPr>
          <p:cNvPr id="341" name="Shape 341"/>
          <p:cNvSpPr/>
          <p:nvPr/>
        </p:nvSpPr>
        <p:spPr>
          <a:xfrm>
            <a:off x="304800" y="1219200"/>
            <a:ext cx="83058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42" name="Shape 342"/>
          <p:cNvSpPr/>
          <p:nvPr/>
        </p:nvSpPr>
        <p:spPr>
          <a:xfrm flipH="1">
            <a:off x="2743200" y="304799"/>
            <a:ext cx="1" cy="1143002"/>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43" name="Shape 343"/>
          <p:cNvSpPr/>
          <p:nvPr/>
        </p:nvSpPr>
        <p:spPr>
          <a:xfrm>
            <a:off x="304800" y="6096000"/>
            <a:ext cx="8382000" cy="0"/>
          </a:xfrm>
          <a:prstGeom prst="line">
            <a:avLst/>
          </a:prstGeom>
          <a:ln w="19050">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44" name="Shape 344"/>
          <p:cNvSpPr/>
          <p:nvPr/>
        </p:nvSpPr>
        <p:spPr>
          <a:xfrm>
            <a:off x="1676400" y="380999"/>
            <a:ext cx="5791200" cy="80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spcBef>
                <a:spcPts val="2400"/>
              </a:spcBef>
              <a:defRPr b="1" sz="4000">
                <a:solidFill>
                  <a:srgbClr val="000000"/>
                </a:solidFill>
                <a:latin typeface="Times New Roman"/>
                <a:ea typeface="Times New Roman"/>
                <a:cs typeface="Times New Roman"/>
                <a:sym typeface="Times New Roman"/>
              </a:defRPr>
            </a:pPr>
            <a:r>
              <a:t>48</a:t>
            </a:r>
            <a:r>
              <a:rPr>
                <a:latin typeface="楷体_GB2312"/>
                <a:ea typeface="楷体_GB2312"/>
                <a:cs typeface="楷体_GB2312"/>
                <a:sym typeface="楷体_GB2312"/>
              </a:rPr>
              <a:t>个音标发音</a:t>
            </a:r>
          </a:p>
        </p:txBody>
      </p:sp>
      <p:sp>
        <p:nvSpPr>
          <p:cNvPr id="345" name="Shape 345"/>
          <p:cNvSpPr/>
          <p:nvPr/>
        </p:nvSpPr>
        <p:spPr>
          <a:xfrm>
            <a:off x="685800" y="1972508"/>
            <a:ext cx="7620000" cy="417822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nSpc>
                <a:spcPct val="130000"/>
              </a:lnSpc>
              <a:defRPr b="1" sz="3200">
                <a:solidFill>
                  <a:srgbClr val="000000"/>
                </a:solidFill>
                <a:latin typeface="Times New Roman"/>
                <a:ea typeface="Times New Roman"/>
                <a:cs typeface="Times New Roman"/>
                <a:sym typeface="Times New Roman"/>
              </a:defRPr>
            </a:pPr>
            <a:r>
              <a:t>    Look at Kate’s picture. Some birds are in an orange tree. A young woman in a red dress is under the tree. I think she is a teacher. Oh, there is a poor girl over there. She looks like a boy. Perhaps she is five. What’s more, there is a cow near her.</a:t>
            </a:r>
            <a:br/>
          </a:p>
        </p:txBody>
      </p:sp>
      <p:sp>
        <p:nvSpPr>
          <p:cNvPr id="346" name="Shape 346"/>
          <p:cNvSpPr/>
          <p:nvPr/>
        </p:nvSpPr>
        <p:spPr>
          <a:xfrm>
            <a:off x="6324600" y="380999"/>
            <a:ext cx="1" cy="1143002"/>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345"/>
                                        </p:tgtEl>
                                        <p:attrNameLst>
                                          <p:attrName>style.visibility</p:attrName>
                                        </p:attrNameLst>
                                      </p:cBhvr>
                                      <p:to>
                                        <p:strVal val="visible"/>
                                      </p:to>
                                    </p:set>
                                    <p:animEffect filter="dissolve" transition="in">
                                      <p:cBhvr>
                                        <p:cTn id="7" dur="1000"/>
                                        <p:tgtEl>
                                          <p:spTgt spid="3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5"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sp>
        <p:nvSpPr>
          <p:cNvPr id="350" name="Shape 350"/>
          <p:cNvSpPr/>
          <p:nvPr/>
        </p:nvSpPr>
        <p:spPr>
          <a:xfrm>
            <a:off x="304800" y="1219200"/>
            <a:ext cx="8305800" cy="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51" name="Shape 351"/>
          <p:cNvSpPr/>
          <p:nvPr/>
        </p:nvSpPr>
        <p:spPr>
          <a:xfrm flipH="1">
            <a:off x="685800" y="304800"/>
            <a:ext cx="1" cy="1371600"/>
          </a:xfrm>
          <a:prstGeom prst="line">
            <a:avLst/>
          </a:prstGeom>
          <a:ln w="22225">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52" name="Shape 352"/>
          <p:cNvSpPr/>
          <p:nvPr/>
        </p:nvSpPr>
        <p:spPr>
          <a:xfrm>
            <a:off x="1066800" y="6096000"/>
            <a:ext cx="7620000" cy="0"/>
          </a:xfrm>
          <a:prstGeom prst="line">
            <a:avLst/>
          </a:prstGeom>
          <a:ln w="19050">
            <a:solidFill>
              <a:srgbClr val="3366FF"/>
            </a:solidFill>
          </a:ln>
        </p:spPr>
        <p:txBody>
          <a:bodyPr lIns="45719" rIns="45719"/>
          <a:lstStyle/>
          <a:p>
            <a:pPr>
              <a:defRPr>
                <a:solidFill>
                  <a:srgbClr val="000000"/>
                </a:solidFill>
                <a:latin typeface="Arial"/>
                <a:ea typeface="Arial"/>
                <a:cs typeface="Arial"/>
                <a:sym typeface="Arial"/>
              </a:defRPr>
            </a:pPr>
          </a:p>
        </p:txBody>
      </p:sp>
      <p:sp>
        <p:nvSpPr>
          <p:cNvPr id="353" name="Shape 353"/>
          <p:cNvSpPr/>
          <p:nvPr/>
        </p:nvSpPr>
        <p:spPr>
          <a:xfrm>
            <a:off x="609600" y="457200"/>
            <a:ext cx="85344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2400"/>
              </a:spcBef>
              <a:defRPr b="1" sz="4000">
                <a:solidFill>
                  <a:srgbClr val="000000"/>
                </a:solidFill>
                <a:latin typeface="Times New Roman"/>
                <a:ea typeface="Times New Roman"/>
                <a:cs typeface="Times New Roman"/>
                <a:sym typeface="Times New Roman"/>
              </a:defRPr>
            </a:pPr>
            <a:r>
              <a:t> 3.2 </a:t>
            </a:r>
            <a:r>
              <a:rPr>
                <a:latin typeface="楷体_GB2312"/>
                <a:ea typeface="楷体_GB2312"/>
                <a:cs typeface="楷体_GB2312"/>
                <a:sym typeface="楷体_GB2312"/>
              </a:rPr>
              <a:t>辅音连缀</a:t>
            </a:r>
            <a:r>
              <a:rPr b="0"/>
              <a:t>(consonant cluster)</a:t>
            </a:r>
            <a:r>
              <a:rPr>
                <a:latin typeface="楷体_GB2312"/>
                <a:ea typeface="楷体_GB2312"/>
                <a:cs typeface="楷体_GB2312"/>
                <a:sym typeface="楷体_GB2312"/>
              </a:rPr>
              <a:t>发音 </a:t>
            </a:r>
          </a:p>
        </p:txBody>
      </p:sp>
      <p:sp>
        <p:nvSpPr>
          <p:cNvPr id="354" name="Shape 354"/>
          <p:cNvSpPr/>
          <p:nvPr/>
        </p:nvSpPr>
        <p:spPr>
          <a:xfrm>
            <a:off x="914400" y="1447800"/>
            <a:ext cx="6858000" cy="66676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10000"/>
              </a:lnSpc>
              <a:spcBef>
                <a:spcPts val="900"/>
              </a:spcBef>
              <a:defRPr b="1" sz="4000">
                <a:solidFill>
                  <a:srgbClr val="000000"/>
                </a:solidFill>
                <a:latin typeface="Times New Roman"/>
                <a:ea typeface="Times New Roman"/>
                <a:cs typeface="Times New Roman"/>
                <a:sym typeface="Times New Roman"/>
              </a:defRPr>
            </a:lvl1pPr>
          </a:lstStyle>
          <a:p>
            <a:pPr/>
            <a:r>
              <a:t>/sp/ /st/ /sk/ /str/</a:t>
            </a:r>
          </a:p>
        </p:txBody>
      </p:sp>
      <p:sp>
        <p:nvSpPr>
          <p:cNvPr id="355" name="Shape 355"/>
          <p:cNvSpPr/>
          <p:nvPr/>
        </p:nvSpPr>
        <p:spPr>
          <a:xfrm>
            <a:off x="914400" y="2667000"/>
            <a:ext cx="7924800" cy="33275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600"/>
              </a:spcBef>
              <a:defRPr sz="2800">
                <a:solidFill>
                  <a:srgbClr val="000000"/>
                </a:solidFill>
                <a:latin typeface="Times New Roman"/>
                <a:ea typeface="Times New Roman"/>
                <a:cs typeface="Times New Roman"/>
                <a:sym typeface="Times New Roman"/>
              </a:defRPr>
            </a:pPr>
            <a:r>
              <a:t>/sp/    speak   spit   sport   spade   spark</a:t>
            </a:r>
            <a:br/>
            <a:br/>
            <a:r>
              <a:t>/st/     stay   steal   still   star   story</a:t>
            </a:r>
            <a:br/>
            <a:br/>
            <a:r>
              <a:t>/sk/    sky    ski   skate   school   scold    excuse me</a:t>
            </a:r>
            <a:br/>
            <a:br/>
            <a:r>
              <a:t>/str/    Australia   street   strange   string   strong</a:t>
            </a:r>
            <a:b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2" presetID="23" grpId="1" fill="hold">
                                  <p:stCondLst>
                                    <p:cond delay="0"/>
                                  </p:stCondLst>
                                  <p:iterate type="el" backwards="0">
                                    <p:tmAbs val="0"/>
                                  </p:iterate>
                                  <p:childTnLst>
                                    <p:set>
                                      <p:cBhvr>
                                        <p:cTn id="6" fill="hold"/>
                                        <p:tgtEl>
                                          <p:spTgt spid="354"/>
                                        </p:tgtEl>
                                        <p:attrNameLst>
                                          <p:attrName>style.visibility</p:attrName>
                                        </p:attrNameLst>
                                      </p:cBhvr>
                                      <p:to>
                                        <p:strVal val="visible"/>
                                      </p:to>
                                    </p:set>
                                    <p:anim calcmode="lin" valueType="num">
                                      <p:cBhvr>
                                        <p:cTn id="7" dur="1000" fill="hold"/>
                                        <p:tgtEl>
                                          <p:spTgt spid="354"/>
                                        </p:tgtEl>
                                        <p:attrNameLst>
                                          <p:attrName>ppt_w</p:attrName>
                                        </p:attrNameLst>
                                      </p:cBhvr>
                                      <p:tavLst>
                                        <p:tav tm="0">
                                          <p:val>
                                            <p:strVal val="4*#ppt_w"/>
                                          </p:val>
                                        </p:tav>
                                        <p:tav tm="100000">
                                          <p:val>
                                            <p:strVal val="#ppt_w"/>
                                          </p:val>
                                        </p:tav>
                                      </p:tavLst>
                                    </p:anim>
                                    <p:anim calcmode="lin" valueType="num">
                                      <p:cBhvr>
                                        <p:cTn id="8" dur="1000" fill="hold"/>
                                        <p:tgtEl>
                                          <p:spTgt spid="354"/>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2" fill="hold">
                                  <p:stCondLst>
                                    <p:cond delay="0"/>
                                  </p:stCondLst>
                                  <p:iterate type="el" backwards="0">
                                    <p:tmAbs val="0"/>
                                  </p:iterate>
                                  <p:childTnLst>
                                    <p:set>
                                      <p:cBhvr>
                                        <p:cTn id="12" fill="hold"/>
                                        <p:tgtEl>
                                          <p:spTgt spid="355"/>
                                        </p:tgtEl>
                                        <p:attrNameLst>
                                          <p:attrName>style.visibility</p:attrName>
                                        </p:attrNameLst>
                                      </p:cBhvr>
                                      <p:to>
                                        <p:strVal val="visible"/>
                                      </p:to>
                                    </p:set>
                                    <p:anim calcmode="lin" valueType="num">
                                      <p:cBhvr>
                                        <p:cTn id="13" dur="1000" fill="hold"/>
                                        <p:tgtEl>
                                          <p:spTgt spid="355"/>
                                        </p:tgtEl>
                                        <p:attrNameLst>
                                          <p:attrName>ppt_x</p:attrName>
                                        </p:attrNameLst>
                                      </p:cBhvr>
                                      <p:tavLst>
                                        <p:tav tm="0">
                                          <p:val>
                                            <p:strVal val="#ppt_x"/>
                                          </p:val>
                                        </p:tav>
                                        <p:tav tm="100000">
                                          <p:val>
                                            <p:strVal val="#ppt_x"/>
                                          </p:val>
                                        </p:tav>
                                      </p:tavLst>
                                    </p:anim>
                                    <p:anim calcmode="lin" valueType="num">
                                      <p:cBhvr>
                                        <p:cTn id="14" dur="1000" fill="hold"/>
                                        <p:tgtEl>
                                          <p:spTgt spid="3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55" grpId="2"/>
      <p:bldP build="whole" bldLvl="1" animBg="1" rev="0" advAuto="0" spid="354"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59" name="绿叶.png">
            <a:hlinkClick r:id="rId2" invalidUrl="" action="ppaction://hlinksldjump" tgtFrame="" tooltip="" history="1" highlightClick="0" endSnd="0"/>
          </p:cNvPr>
          <p:cNvPicPr>
            <a:picLocks noChangeAspect="1"/>
          </p:cNvPicPr>
          <p:nvPr/>
        </p:nvPicPr>
        <p:blipFill>
          <a:blip r:embed="rId3">
            <a:extLst/>
          </a:blip>
          <a:stretch>
            <a:fillRect/>
          </a:stretch>
        </p:blipFill>
        <p:spPr>
          <a:xfrm>
            <a:off x="1981200" y="2590800"/>
            <a:ext cx="533400" cy="533400"/>
          </a:xfrm>
          <a:prstGeom prst="rect">
            <a:avLst/>
          </a:prstGeom>
          <a:ln w="12700">
            <a:miter lim="400000"/>
          </a:ln>
        </p:spPr>
      </p:pic>
      <p:sp>
        <p:nvSpPr>
          <p:cNvPr id="360" name="Shape 360"/>
          <p:cNvSpPr/>
          <p:nvPr/>
        </p:nvSpPr>
        <p:spPr>
          <a:xfrm>
            <a:off x="2514600" y="2112962"/>
            <a:ext cx="5715000" cy="317828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90000"/>
              </a:lnSpc>
              <a:defRPr b="1" sz="3600">
                <a:solidFill>
                  <a:srgbClr val="000000"/>
                </a:solidFill>
                <a:latin typeface="Times New Roman"/>
                <a:ea typeface="Times New Roman"/>
                <a:cs typeface="Times New Roman"/>
                <a:sym typeface="Times New Roman"/>
              </a:defRPr>
            </a:pPr>
            <a:r>
              <a:t>4.1 </a:t>
            </a:r>
            <a:r>
              <a:rPr u="sng">
                <a:latin typeface="楷体_GB2312"/>
                <a:ea typeface="楷体_GB2312"/>
                <a:cs typeface="楷体_GB2312"/>
                <a:sym typeface="楷体_GB2312"/>
              </a:rPr>
              <a:t>失去爆破</a:t>
            </a:r>
            <a:r>
              <a:rPr u="sng"/>
              <a:t>/</a:t>
            </a:r>
            <a:r>
              <a:rPr u="sng">
                <a:latin typeface="楷体_GB2312"/>
                <a:ea typeface="楷体_GB2312"/>
                <a:cs typeface="楷体_GB2312"/>
                <a:sym typeface="楷体_GB2312"/>
              </a:rPr>
              <a:t>不完全爆破</a:t>
            </a:r>
            <a:endParaRPr u="sng"/>
          </a:p>
          <a:p>
            <a:pPr>
              <a:lnSpc>
                <a:spcPct val="190000"/>
              </a:lnSpc>
              <a:defRPr b="1" sz="3600">
                <a:solidFill>
                  <a:srgbClr val="000000"/>
                </a:solidFill>
                <a:latin typeface="Times New Roman"/>
                <a:ea typeface="Times New Roman"/>
                <a:cs typeface="Times New Roman"/>
                <a:sym typeface="Times New Roman"/>
              </a:defRPr>
            </a:pPr>
            <a:r>
              <a:t>4.2 </a:t>
            </a:r>
            <a:r>
              <a:rPr u="sng">
                <a:latin typeface="楷体_GB2312"/>
                <a:ea typeface="楷体_GB2312"/>
                <a:cs typeface="楷体_GB2312"/>
                <a:sym typeface="楷体_GB2312"/>
              </a:rPr>
              <a:t>音节发音规律</a:t>
            </a:r>
            <a:endParaRPr u="sng"/>
          </a:p>
          <a:p>
            <a:pPr>
              <a:lnSpc>
                <a:spcPct val="190000"/>
              </a:lnSpc>
              <a:defRPr b="1" sz="3600">
                <a:solidFill>
                  <a:srgbClr val="000000"/>
                </a:solidFill>
                <a:latin typeface="Times New Roman"/>
                <a:ea typeface="Times New Roman"/>
                <a:cs typeface="Times New Roman"/>
                <a:sym typeface="Times New Roman"/>
              </a:defRPr>
            </a:pPr>
            <a:r>
              <a:t>4.3 </a:t>
            </a:r>
            <a:r>
              <a:rPr u="sng">
                <a:latin typeface="楷体_GB2312"/>
                <a:ea typeface="楷体_GB2312"/>
                <a:cs typeface="楷体_GB2312"/>
                <a:sym typeface="楷体_GB2312"/>
              </a:rPr>
              <a:t>英美发音区别</a:t>
            </a:r>
          </a:p>
        </p:txBody>
      </p:sp>
      <p:sp>
        <p:nvSpPr>
          <p:cNvPr id="361" name="Shape 361"/>
          <p:cNvSpPr/>
          <p:nvPr/>
        </p:nvSpPr>
        <p:spPr>
          <a:xfrm>
            <a:off x="2514600" y="914400"/>
            <a:ext cx="4114800" cy="10439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3200"/>
              </a:spcBef>
              <a:defRPr b="1" sz="5400">
                <a:solidFill>
                  <a:srgbClr val="000000"/>
                </a:solidFill>
                <a:latin typeface="Times New Roman"/>
                <a:ea typeface="Times New Roman"/>
                <a:cs typeface="Times New Roman"/>
                <a:sym typeface="Times New Roman"/>
              </a:defRPr>
            </a:pPr>
            <a:r>
              <a:t>4  </a:t>
            </a:r>
            <a:r>
              <a:rPr>
                <a:solidFill>
                  <a:srgbClr val="0C0C0C"/>
                </a:solidFill>
                <a:latin typeface="楷体_GB2312"/>
                <a:ea typeface="楷体_GB2312"/>
                <a:cs typeface="楷体_GB2312"/>
                <a:sym typeface="楷体_GB2312"/>
              </a:rPr>
              <a:t>语音小结</a:t>
            </a:r>
          </a:p>
        </p:txBody>
      </p:sp>
      <p:pic>
        <p:nvPicPr>
          <p:cNvPr id="362" name="绿叶.png">
            <a:hlinkClick r:id="rId4" invalidUrl="" action="ppaction://hlinksldjump" tgtFrame="" tooltip="" history="1" highlightClick="0" endSnd="0"/>
          </p:cNvPr>
          <p:cNvPicPr>
            <a:picLocks noChangeAspect="1"/>
          </p:cNvPicPr>
          <p:nvPr/>
        </p:nvPicPr>
        <p:blipFill>
          <a:blip r:embed="rId3">
            <a:extLst/>
          </a:blip>
          <a:stretch>
            <a:fillRect/>
          </a:stretch>
        </p:blipFill>
        <p:spPr>
          <a:xfrm>
            <a:off x="1981200" y="3657600"/>
            <a:ext cx="533400" cy="533400"/>
          </a:xfrm>
          <a:prstGeom prst="rect">
            <a:avLst/>
          </a:prstGeom>
          <a:ln w="12700">
            <a:miter lim="400000"/>
          </a:ln>
        </p:spPr>
      </p:pic>
      <p:pic>
        <p:nvPicPr>
          <p:cNvPr id="363" name="绿叶.png">
            <a:hlinkClick r:id="rId5" invalidUrl="" action="ppaction://hlinksldjump" tgtFrame="" tooltip="" history="1" highlightClick="0" endSnd="0"/>
          </p:cNvPr>
          <p:cNvPicPr>
            <a:picLocks noChangeAspect="1"/>
          </p:cNvPicPr>
          <p:nvPr/>
        </p:nvPicPr>
        <p:blipFill>
          <a:blip r:embed="rId3">
            <a:extLst/>
          </a:blip>
          <a:stretch>
            <a:fillRect/>
          </a:stretch>
        </p:blipFill>
        <p:spPr>
          <a:xfrm>
            <a:off x="1981200" y="4648200"/>
            <a:ext cx="533400" cy="533400"/>
          </a:xfrm>
          <a:prstGeom prst="rect">
            <a:avLst/>
          </a:prstGeom>
          <a:ln w="12700">
            <a:miter lim="400000"/>
          </a:ln>
        </p:spPr>
      </p:pic>
      <p:pic>
        <p:nvPicPr>
          <p:cNvPr id="364" name="绿叶.png">
            <a:hlinkClick r:id="rId6" invalidUrl="" action="ppaction://hlinksldjump" tgtFrame="" tooltip="" history="1" highlightClick="0" endSnd="0"/>
          </p:cNvPr>
          <p:cNvPicPr>
            <a:picLocks noChangeAspect="1"/>
          </p:cNvPicPr>
          <p:nvPr/>
        </p:nvPicPr>
        <p:blipFill>
          <a:blip r:embed="rId3">
            <a:extLst/>
          </a:blip>
          <a:stretch>
            <a:fillRect/>
          </a:stretch>
        </p:blipFill>
        <p:spPr>
          <a:xfrm>
            <a:off x="457200" y="2209800"/>
            <a:ext cx="533400" cy="5334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3" grpId="1" fill="hold">
                                  <p:stCondLst>
                                    <p:cond delay="0"/>
                                  </p:stCondLst>
                                  <p:iterate type="el" backwards="0">
                                    <p:tmAbs val="0"/>
                                  </p:iterate>
                                  <p:childTnLst>
                                    <p:set>
                                      <p:cBhvr>
                                        <p:cTn id="6" fill="hold"/>
                                        <p:tgtEl>
                                          <p:spTgt spid="360"/>
                                        </p:tgtEl>
                                        <p:attrNameLst>
                                          <p:attrName>style.visibility</p:attrName>
                                        </p:attrNameLst>
                                      </p:cBhvr>
                                      <p:to>
                                        <p:strVal val="visible"/>
                                      </p:to>
                                    </p:set>
                                    <p:animEffect filter="blinds(horizontal)" transition="in">
                                      <p:cBhvr>
                                        <p:cTn id="7" dur="500"/>
                                        <p:tgtEl>
                                          <p:spTgt spid="360"/>
                                        </p:tgtEl>
                                      </p:cBhvr>
                                    </p:animEffect>
                                  </p:childTnLst>
                                </p:cTn>
                              </p:par>
                            </p:childTnLst>
                          </p:cTn>
                        </p:par>
                        <p:par>
                          <p:cTn id="8" fill="hold">
                            <p:stCondLst>
                              <p:cond delay="500"/>
                            </p:stCondLst>
                            <p:childTnLst>
                              <p:par>
                                <p:cTn id="9" presetClass="entr" nodeType="afterEffect" presetSubtype="0" presetID="1" grpId="2" fill="hold">
                                  <p:stCondLst>
                                    <p:cond delay="0"/>
                                  </p:stCondLst>
                                  <p:iterate type="el" backwards="0">
                                    <p:tmAbs val="0"/>
                                  </p:iterate>
                                  <p:childTnLst>
                                    <p:set>
                                      <p:cBhvr>
                                        <p:cTn id="10" fill="hold"/>
                                        <p:tgtEl>
                                          <p:spTgt spid="362"/>
                                        </p:tgtEl>
                                        <p:attrNameLst>
                                          <p:attrName>style.visibility</p:attrName>
                                        </p:attrNameLst>
                                      </p:cBhvr>
                                      <p:to>
                                        <p:strVal val="visible"/>
                                      </p:to>
                                    </p:set>
                                  </p:childTnLst>
                                </p:cTn>
                              </p:par>
                            </p:childTnLst>
                          </p:cTn>
                        </p:par>
                        <p:par>
                          <p:cTn id="11" fill="hold">
                            <p:stCondLst>
                              <p:cond delay="500"/>
                            </p:stCondLst>
                            <p:childTnLst>
                              <p:par>
                                <p:cTn id="12" presetClass="entr" nodeType="afterEffect" presetSubtype="0" presetID="1" grpId="3" fill="hold">
                                  <p:stCondLst>
                                    <p:cond delay="0"/>
                                  </p:stCondLst>
                                  <p:iterate type="el" backwards="0">
                                    <p:tmAbs val="0"/>
                                  </p:iterate>
                                  <p:childTnLst>
                                    <p:set>
                                      <p:cBhvr>
                                        <p:cTn id="13" fill="hold"/>
                                        <p:tgtEl>
                                          <p:spTgt spid="363"/>
                                        </p:tgtEl>
                                        <p:attrNameLst>
                                          <p:attrName>style.visibility</p:attrName>
                                        </p:attrNameLst>
                                      </p:cBhvr>
                                      <p:to>
                                        <p:strVal val="visible"/>
                                      </p:to>
                                    </p:set>
                                  </p:childTnLst>
                                </p:cTn>
                              </p:par>
                            </p:childTnLst>
                          </p:cTn>
                        </p:par>
                        <p:par>
                          <p:cTn id="14" fill="hold">
                            <p:stCondLst>
                              <p:cond delay="500"/>
                            </p:stCondLst>
                            <p:childTnLst>
                              <p:par>
                                <p:cTn id="15" presetClass="entr" nodeType="afterEffect" presetSubtype="0" presetID="1" grpId="4" fill="hold">
                                  <p:stCondLst>
                                    <p:cond delay="0"/>
                                  </p:stCondLst>
                                  <p:iterate type="el" backwards="0">
                                    <p:tmAbs val="0"/>
                                  </p:iterate>
                                  <p:childTnLst>
                                    <p:set>
                                      <p:cBhvr>
                                        <p:cTn id="16" fill="hold"/>
                                        <p:tgtEl>
                                          <p:spTgt spid="359"/>
                                        </p:tgtEl>
                                        <p:attrNameLst>
                                          <p:attrName>style.visibility</p:attrName>
                                        </p:attrNameLst>
                                      </p:cBhvr>
                                      <p:to>
                                        <p:strVal val="visible"/>
                                      </p:to>
                                    </p:set>
                                  </p:childTnLst>
                                </p:cTn>
                              </p:par>
                            </p:childTnLst>
                          </p:cTn>
                        </p:par>
                        <p:par>
                          <p:cTn id="17" fill="hold">
                            <p:stCondLst>
                              <p:cond delay="500"/>
                            </p:stCondLst>
                            <p:childTnLst>
                              <p:par>
                                <p:cTn id="18" presetClass="entr" nodeType="afterEffect" presetSubtype="0" presetID="1" grpId="5" fill="hold">
                                  <p:stCondLst>
                                    <p:cond delay="0"/>
                                  </p:stCondLst>
                                  <p:iterate type="el" backwards="0">
                                    <p:tmAbs val="0"/>
                                  </p:iterate>
                                  <p:childTnLst>
                                    <p:set>
                                      <p:cBhvr>
                                        <p:cTn id="19" fill="hold"/>
                                        <p:tgtEl>
                                          <p:spTgt spid="36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64" grpId="5"/>
      <p:bldP build="whole" bldLvl="1" animBg="1" rev="0" advAuto="0" spid="360" grpId="1"/>
      <p:bldP build="whole" bldLvl="1" animBg="1" rev="0" advAuto="0" spid="363" grpId="3"/>
      <p:bldP build="whole" bldLvl="1" animBg="1" rev="0" advAuto="0" spid="359" grpId="4"/>
      <p:bldP build="whole" bldLvl="1" animBg="1" rev="0" advAuto="0" spid="362" grpId="2"/>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6" name="Shape 366"/>
          <p:cNvSpPr/>
          <p:nvPr/>
        </p:nvSpPr>
        <p:spPr>
          <a:xfrm>
            <a:off x="1905000" y="304800"/>
            <a:ext cx="5715000" cy="726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30000"/>
              </a:lnSpc>
              <a:defRPr b="1" sz="3600">
                <a:solidFill>
                  <a:srgbClr val="000000"/>
                </a:solidFill>
                <a:latin typeface="Times New Roman"/>
                <a:ea typeface="Times New Roman"/>
                <a:cs typeface="Times New Roman"/>
                <a:sym typeface="Times New Roman"/>
              </a:defRPr>
            </a:pPr>
            <a:r>
              <a:t>4.1 </a:t>
            </a:r>
            <a:r>
              <a:rPr>
                <a:latin typeface="楷体_GB2312"/>
                <a:ea typeface="楷体_GB2312"/>
                <a:cs typeface="楷体_GB2312"/>
                <a:sym typeface="楷体_GB2312"/>
              </a:rPr>
              <a:t>失去爆破</a:t>
            </a:r>
            <a:r>
              <a:t>/</a:t>
            </a:r>
            <a:r>
              <a:rPr>
                <a:latin typeface="楷体_GB2312"/>
                <a:ea typeface="楷体_GB2312"/>
                <a:cs typeface="楷体_GB2312"/>
                <a:sym typeface="楷体_GB2312"/>
              </a:rPr>
              <a:t>不完全爆破</a:t>
            </a:r>
          </a:p>
        </p:txBody>
      </p:sp>
      <p:sp>
        <p:nvSpPr>
          <p:cNvPr id="367" name="Shape 367"/>
          <p:cNvSpPr/>
          <p:nvPr/>
        </p:nvSpPr>
        <p:spPr>
          <a:xfrm flipH="1" rot="14784613">
            <a:off x="5979318" y="2021681"/>
            <a:ext cx="3128964" cy="1219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526" y="2436"/>
                </a:lnTo>
                <a:lnTo>
                  <a:pt x="21153" y="4710"/>
                </a:lnTo>
                <a:lnTo>
                  <a:pt x="20557" y="6821"/>
                </a:lnTo>
                <a:lnTo>
                  <a:pt x="19589" y="8770"/>
                </a:lnTo>
                <a:lnTo>
                  <a:pt x="18397" y="10556"/>
                </a:lnTo>
                <a:lnTo>
                  <a:pt x="16833" y="12180"/>
                </a:lnTo>
                <a:lnTo>
                  <a:pt x="14971" y="13750"/>
                </a:lnTo>
                <a:lnTo>
                  <a:pt x="12737" y="15158"/>
                </a:lnTo>
                <a:lnTo>
                  <a:pt x="10055" y="16511"/>
                </a:lnTo>
                <a:lnTo>
                  <a:pt x="7001" y="17756"/>
                </a:lnTo>
                <a:lnTo>
                  <a:pt x="7001" y="21600"/>
                </a:lnTo>
                <a:lnTo>
                  <a:pt x="0" y="13913"/>
                </a:lnTo>
                <a:lnTo>
                  <a:pt x="7001" y="6226"/>
                </a:lnTo>
                <a:lnTo>
                  <a:pt x="7001" y="10069"/>
                </a:lnTo>
                <a:lnTo>
                  <a:pt x="8342" y="9961"/>
                </a:lnTo>
                <a:lnTo>
                  <a:pt x="9832" y="9636"/>
                </a:lnTo>
                <a:lnTo>
                  <a:pt x="11396" y="9095"/>
                </a:lnTo>
                <a:lnTo>
                  <a:pt x="12960" y="8391"/>
                </a:lnTo>
                <a:lnTo>
                  <a:pt x="14599" y="7579"/>
                </a:lnTo>
                <a:lnTo>
                  <a:pt x="16088" y="6659"/>
                </a:lnTo>
                <a:lnTo>
                  <a:pt x="17578" y="5630"/>
                </a:lnTo>
                <a:lnTo>
                  <a:pt x="18844" y="4493"/>
                </a:lnTo>
                <a:lnTo>
                  <a:pt x="19961" y="3356"/>
                </a:lnTo>
                <a:lnTo>
                  <a:pt x="20781" y="2220"/>
                </a:lnTo>
                <a:lnTo>
                  <a:pt x="21377" y="1083"/>
                </a:lnTo>
                <a:lnTo>
                  <a:pt x="21526" y="0"/>
                </a:lnTo>
                <a:lnTo>
                  <a:pt x="21600" y="0"/>
                </a:lnTo>
                <a:close/>
              </a:path>
            </a:pathLst>
          </a:custGeom>
          <a:gradFill>
            <a:gsLst>
              <a:gs pos="0">
                <a:srgbClr val="FFE1FF"/>
              </a:gs>
              <a:gs pos="50000">
                <a:srgbClr val="950F05"/>
              </a:gs>
              <a:gs pos="100000">
                <a:srgbClr val="FFE1FF"/>
              </a:gs>
            </a:gsLst>
            <a:lin ang="18900000"/>
          </a:gradFill>
          <a:ln w="12700">
            <a:miter lim="400000"/>
          </a:ln>
        </p:spPr>
        <p:txBody>
          <a:bodyPr lIns="45719" rIns="45719"/>
          <a:lstStyle/>
          <a:p>
            <a:pPr>
              <a:defRPr>
                <a:solidFill>
                  <a:srgbClr val="000000"/>
                </a:solidFill>
                <a:latin typeface="Arial"/>
                <a:ea typeface="Arial"/>
                <a:cs typeface="Arial"/>
                <a:sym typeface="Arial"/>
              </a:defRPr>
            </a:pPr>
          </a:p>
        </p:txBody>
      </p:sp>
      <p:sp>
        <p:nvSpPr>
          <p:cNvPr id="368" name="Shape 368"/>
          <p:cNvSpPr/>
          <p:nvPr/>
        </p:nvSpPr>
        <p:spPr>
          <a:xfrm>
            <a:off x="1905000" y="1752600"/>
            <a:ext cx="7394575" cy="413651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nSpc>
                <a:spcPct val="90000"/>
              </a:lnSpc>
              <a:spcBef>
                <a:spcPts val="600"/>
              </a:spcBef>
              <a:defRPr b="1" sz="2800">
                <a:solidFill>
                  <a:srgbClr val="000000"/>
                </a:solidFill>
                <a:latin typeface="Times New Roman"/>
                <a:ea typeface="Times New Roman"/>
                <a:cs typeface="Times New Roman"/>
                <a:sym typeface="Times New Roman"/>
              </a:defRPr>
            </a:pPr>
            <a:r>
              <a:t>4.1.1 </a:t>
            </a:r>
            <a:r>
              <a:rPr>
                <a:latin typeface="楷体_GB2312"/>
                <a:ea typeface="楷体_GB2312"/>
                <a:cs typeface="楷体_GB2312"/>
                <a:sym typeface="楷体_GB2312"/>
              </a:rPr>
              <a:t>爆破音</a:t>
            </a:r>
            <a:r>
              <a:t>+</a:t>
            </a:r>
            <a:r>
              <a:rPr u="sng">
                <a:latin typeface="楷体_GB2312"/>
                <a:ea typeface="楷体_GB2312"/>
                <a:cs typeface="楷体_GB2312"/>
                <a:sym typeface="楷体_GB2312"/>
              </a:rPr>
              <a:t>爆破音</a:t>
            </a:r>
            <a:r>
              <a:rPr>
                <a:latin typeface="楷体_GB2312"/>
                <a:ea typeface="楷体_GB2312"/>
                <a:cs typeface="楷体_GB2312"/>
                <a:sym typeface="楷体_GB2312"/>
              </a:rPr>
              <a:t>的发音</a:t>
            </a:r>
            <a:br>
              <a:rPr>
                <a:latin typeface="楷体_GB2312"/>
                <a:ea typeface="楷体_GB2312"/>
                <a:cs typeface="楷体_GB2312"/>
                <a:sym typeface="楷体_GB2312"/>
              </a:rPr>
            </a:br>
          </a:p>
          <a:p>
            <a:pPr marL="342900" indent="-342900">
              <a:lnSpc>
                <a:spcPct val="90000"/>
              </a:lnSpc>
              <a:spcBef>
                <a:spcPts val="500"/>
              </a:spcBef>
              <a:defRPr sz="2400">
                <a:solidFill>
                  <a:srgbClr val="000000"/>
                </a:solidFill>
                <a:latin typeface="Times New Roman"/>
                <a:ea typeface="Times New Roman"/>
                <a:cs typeface="Times New Roman"/>
                <a:sym typeface="Times New Roman"/>
              </a:defRPr>
            </a:pPr>
            <a:r>
              <a:t>    </a:t>
            </a:r>
          </a:p>
          <a:p>
            <a:pPr marL="342900" indent="-342900">
              <a:lnSpc>
                <a:spcPct val="90000"/>
              </a:lnSpc>
              <a:spcBef>
                <a:spcPts val="500"/>
              </a:spcBef>
              <a:defRPr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    单个单词中或词与词交界处：两个爆破音相连接</a:t>
            </a:r>
          </a:p>
          <a:p>
            <a:pPr marL="342900" indent="-342900">
              <a:lnSpc>
                <a:spcPct val="90000"/>
              </a:lnSpc>
              <a:spcBef>
                <a:spcPts val="500"/>
              </a:spcBef>
              <a:defRPr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    如：</a:t>
            </a:r>
            <a:r>
              <a:t>kept</a:t>
            </a:r>
            <a:r>
              <a:rPr>
                <a:latin typeface="楷体_GB2312"/>
                <a:ea typeface="楷体_GB2312"/>
                <a:cs typeface="楷体_GB2312"/>
                <a:sym typeface="楷体_GB2312"/>
              </a:rPr>
              <a:t>中的</a:t>
            </a:r>
            <a:r>
              <a:t>/pt/</a:t>
            </a:r>
            <a:r>
              <a:rPr>
                <a:latin typeface="楷体_GB2312"/>
                <a:ea typeface="楷体_GB2312"/>
                <a:cs typeface="楷体_GB2312"/>
                <a:sym typeface="楷体_GB2312"/>
              </a:rPr>
              <a:t>，</a:t>
            </a:r>
            <a:r>
              <a:t>a good time</a:t>
            </a:r>
            <a:r>
              <a:rPr>
                <a:latin typeface="楷体_GB2312"/>
                <a:ea typeface="楷体_GB2312"/>
                <a:cs typeface="楷体_GB2312"/>
                <a:sym typeface="楷体_GB2312"/>
              </a:rPr>
              <a:t>中的</a:t>
            </a:r>
            <a:r>
              <a:t>/gud taim/</a:t>
            </a:r>
            <a:r>
              <a:rPr>
                <a:latin typeface="楷体_GB2312"/>
                <a:ea typeface="楷体_GB2312"/>
                <a:cs typeface="楷体_GB2312"/>
                <a:sym typeface="楷体_GB2312"/>
              </a:rPr>
              <a:t>等等</a:t>
            </a:r>
          </a:p>
          <a:p>
            <a:pPr marL="342900" indent="-342900">
              <a:lnSpc>
                <a:spcPct val="90000"/>
              </a:lnSpc>
              <a:spcBef>
                <a:spcPts val="500"/>
              </a:spcBef>
              <a:defRPr sz="2400">
                <a:solidFill>
                  <a:srgbClr val="000000"/>
                </a:solidFill>
                <a:latin typeface="Times New Roman"/>
                <a:ea typeface="Times New Roman"/>
                <a:cs typeface="Times New Roman"/>
                <a:sym typeface="Times New Roman"/>
              </a:defRPr>
            </a:pPr>
            <a:br/>
          </a:p>
          <a:p>
            <a:pPr marL="342900" indent="-342900">
              <a:lnSpc>
                <a:spcPct val="90000"/>
              </a:lnSpc>
              <a:spcBef>
                <a:spcPts val="500"/>
              </a:spcBef>
              <a:defRPr sz="2400">
                <a:solidFill>
                  <a:srgbClr val="000000"/>
                </a:solidFill>
                <a:latin typeface="Times New Roman"/>
                <a:ea typeface="Times New Roman"/>
                <a:cs typeface="Times New Roman"/>
                <a:sym typeface="Times New Roman"/>
              </a:defRPr>
            </a:pPr>
            <a:r>
              <a:t>    </a:t>
            </a:r>
            <a:r>
              <a:rPr b="1">
                <a:latin typeface="楷体_GB2312"/>
                <a:ea typeface="楷体_GB2312"/>
                <a:cs typeface="楷体_GB2312"/>
                <a:sym typeface="楷体_GB2312"/>
              </a:rPr>
              <a:t>发音要诀：</a:t>
            </a:r>
            <a:r>
              <a:rPr>
                <a:latin typeface="楷体_GB2312"/>
                <a:ea typeface="楷体_GB2312"/>
                <a:cs typeface="楷体_GB2312"/>
                <a:sym typeface="楷体_GB2312"/>
              </a:rPr>
              <a:t>相邻的两个爆破辅音中，</a:t>
            </a:r>
            <a:r>
              <a:rPr u="sng">
                <a:latin typeface="楷体_GB2312"/>
                <a:ea typeface="楷体_GB2312"/>
                <a:cs typeface="楷体_GB2312"/>
                <a:sym typeface="楷体_GB2312"/>
              </a:rPr>
              <a:t>前一个</a:t>
            </a:r>
            <a:r>
              <a:rPr>
                <a:latin typeface="楷体_GB2312"/>
                <a:ea typeface="楷体_GB2312"/>
                <a:cs typeface="楷体_GB2312"/>
                <a:sym typeface="楷体_GB2312"/>
              </a:rPr>
              <a:t>辅音</a:t>
            </a:r>
            <a:r>
              <a:rPr b="1">
                <a:solidFill>
                  <a:srgbClr val="800000"/>
                </a:solidFill>
                <a:latin typeface="楷体_GB2312"/>
                <a:ea typeface="楷体_GB2312"/>
                <a:cs typeface="楷体_GB2312"/>
                <a:sym typeface="楷体_GB2312"/>
              </a:rPr>
              <a:t>有停顿、无爆破</a:t>
            </a:r>
            <a:r>
              <a:rPr>
                <a:latin typeface="楷体_GB2312"/>
                <a:ea typeface="楷体_GB2312"/>
                <a:cs typeface="楷体_GB2312"/>
                <a:sym typeface="楷体_GB2312"/>
              </a:rPr>
              <a:t>，</a:t>
            </a:r>
            <a:r>
              <a:rPr u="sng">
                <a:latin typeface="楷体_GB2312"/>
                <a:ea typeface="楷体_GB2312"/>
                <a:cs typeface="楷体_GB2312"/>
                <a:sym typeface="楷体_GB2312"/>
              </a:rPr>
              <a:t>后一个</a:t>
            </a:r>
            <a:r>
              <a:rPr>
                <a:latin typeface="楷体_GB2312"/>
                <a:ea typeface="楷体_GB2312"/>
                <a:cs typeface="楷体_GB2312"/>
                <a:sym typeface="楷体_GB2312"/>
              </a:rPr>
              <a:t>则</a:t>
            </a:r>
            <a:r>
              <a:rPr b="1">
                <a:solidFill>
                  <a:srgbClr val="800000"/>
                </a:solidFill>
                <a:latin typeface="楷体_GB2312"/>
                <a:ea typeface="楷体_GB2312"/>
                <a:cs typeface="楷体_GB2312"/>
                <a:sym typeface="楷体_GB2312"/>
              </a:rPr>
              <a:t>一定要爆破、要发音</a:t>
            </a:r>
            <a:r>
              <a:rPr>
                <a:latin typeface="楷体_GB2312"/>
                <a:ea typeface="楷体_GB2312"/>
                <a:cs typeface="楷体_GB2312"/>
                <a:sym typeface="楷体_GB2312"/>
              </a:rPr>
              <a:t>。</a:t>
            </a:r>
            <a:br>
              <a:rPr>
                <a:latin typeface="楷体_GB2312"/>
                <a:ea typeface="楷体_GB2312"/>
                <a:cs typeface="楷体_GB2312"/>
                <a:sym typeface="楷体_GB2312"/>
              </a:rPr>
            </a:br>
          </a:p>
        </p:txBody>
      </p:sp>
      <p:sp>
        <p:nvSpPr>
          <p:cNvPr id="369" name="Shape 369"/>
          <p:cNvSpPr/>
          <p:nvPr/>
        </p:nvSpPr>
        <p:spPr>
          <a:xfrm>
            <a:off x="1905000" y="2514600"/>
            <a:ext cx="7543800" cy="10463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600"/>
              </a:spcBef>
              <a:defRPr b="1" sz="2800">
                <a:solidFill>
                  <a:srgbClr val="000000"/>
                </a:solidFill>
                <a:latin typeface="Times New Roman"/>
                <a:ea typeface="Times New Roman"/>
                <a:cs typeface="Times New Roman"/>
                <a:sym typeface="Times New Roman"/>
              </a:defRPr>
            </a:pPr>
            <a:r>
              <a:t>4.1.2   </a:t>
            </a:r>
            <a:r>
              <a:rPr>
                <a:latin typeface="楷体_GB2312"/>
                <a:ea typeface="楷体_GB2312"/>
                <a:cs typeface="楷体_GB2312"/>
                <a:sym typeface="楷体_GB2312"/>
              </a:rPr>
              <a:t>爆破音</a:t>
            </a:r>
            <a:r>
              <a:t>+</a:t>
            </a:r>
            <a:r>
              <a:rPr u="sng">
                <a:latin typeface="楷体_GB2312"/>
                <a:ea typeface="楷体_GB2312"/>
                <a:cs typeface="楷体_GB2312"/>
                <a:sym typeface="楷体_GB2312"/>
              </a:rPr>
              <a:t>摩擦音</a:t>
            </a:r>
            <a:r>
              <a:t> </a:t>
            </a:r>
            <a:r>
              <a:t>/ </a:t>
            </a:r>
            <a:r>
              <a:rPr>
                <a:latin typeface="楷体_GB2312"/>
                <a:ea typeface="楷体_GB2312"/>
                <a:cs typeface="楷体_GB2312"/>
                <a:sym typeface="楷体_GB2312"/>
              </a:rPr>
              <a:t>爆破音</a:t>
            </a:r>
            <a:r>
              <a:t>+</a:t>
            </a:r>
            <a:r>
              <a:rPr u="sng">
                <a:latin typeface="楷体_GB2312"/>
                <a:ea typeface="楷体_GB2312"/>
                <a:cs typeface="楷体_GB2312"/>
                <a:sym typeface="楷体_GB2312"/>
              </a:rPr>
              <a:t>破擦音</a:t>
            </a:r>
            <a:r>
              <a:rPr>
                <a:latin typeface="楷体_GB2312"/>
                <a:ea typeface="楷体_GB2312"/>
                <a:cs typeface="楷体_GB2312"/>
                <a:sym typeface="楷体_GB2312"/>
              </a:rPr>
              <a:t>的发音</a:t>
            </a:r>
            <a:br>
              <a:rPr>
                <a:latin typeface="楷体_GB2312"/>
                <a:ea typeface="楷体_GB2312"/>
                <a:cs typeface="楷体_GB2312"/>
                <a:sym typeface="楷体_GB2312"/>
              </a:rPr>
            </a:b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4" presetID="2" grpId="1" fill="hold">
                                  <p:stCondLst>
                                    <p:cond delay="0"/>
                                  </p:stCondLst>
                                  <p:iterate type="el" backwards="0">
                                    <p:tmAbs val="0"/>
                                  </p:iterate>
                                  <p:childTnLst>
                                    <p:anim calcmode="lin" valueType="num">
                                      <p:cBhvr>
                                        <p:cTn id="6" dur="1000" fill="hold"/>
                                        <p:tgtEl>
                                          <p:spTgt spid="369"/>
                                        </p:tgtEl>
                                        <p:attrNameLst>
                                          <p:attrName>ppt_x</p:attrName>
                                        </p:attrNameLst>
                                      </p:cBhvr>
                                      <p:tavLst>
                                        <p:tav tm="0">
                                          <p:val>
                                            <p:strVal val="ppt_x"/>
                                          </p:val>
                                        </p:tav>
                                        <p:tav tm="100000">
                                          <p:val>
                                            <p:strVal val="ppt_x"/>
                                          </p:val>
                                        </p:tav>
                                      </p:tavLst>
                                    </p:anim>
                                    <p:anim calcmode="lin" valueType="num">
                                      <p:cBhvr>
                                        <p:cTn id="7" dur="1000" fill="hold"/>
                                        <p:tgtEl>
                                          <p:spTgt spid="369"/>
                                        </p:tgtEl>
                                        <p:attrNameLst>
                                          <p:attrName>ppt_y</p:attrName>
                                        </p:attrNameLst>
                                      </p:cBhvr>
                                      <p:tavLst>
                                        <p:tav tm="0">
                                          <p:val>
                                            <p:strVal val="ppt_y"/>
                                          </p:val>
                                        </p:tav>
                                        <p:tav tm="100000">
                                          <p:val>
                                            <p:strVal val="1+ppt_h/2"/>
                                          </p:val>
                                        </p:tav>
                                      </p:tavLst>
                                    </p:anim>
                                    <p:set>
                                      <p:cBhvr>
                                        <p:cTn id="8" fill="hold">
                                          <p:stCondLst>
                                            <p:cond delay="999"/>
                                          </p:stCondLst>
                                        </p:cTn>
                                        <p:tgtEl>
                                          <p:spTgt spid="369"/>
                                        </p:tgtEl>
                                        <p:attrNameLst>
                                          <p:attrName>style.visibility</p:attrName>
                                        </p:attrNameLst>
                                      </p:cBhvr>
                                      <p:to>
                                        <p:strVal val="hidden"/>
                                      </p:to>
                                    </p:set>
                                  </p:childTnLst>
                                </p:cTn>
                              </p:par>
                            </p:childTnLst>
                          </p:cTn>
                        </p:par>
                        <p:par>
                          <p:cTn id="9" fill="hold">
                            <p:stCondLst>
                              <p:cond delay="1000"/>
                            </p:stCondLst>
                            <p:childTnLst>
                              <p:par>
                                <p:cTn id="10" presetClass="entr" nodeType="afterEffect" presetSubtype="4" presetID="2" grpId="2" fill="hold">
                                  <p:stCondLst>
                                    <p:cond delay="0"/>
                                  </p:stCondLst>
                                  <p:iterate type="el" backwards="0">
                                    <p:tmAbs val="0"/>
                                  </p:iterate>
                                  <p:childTnLst>
                                    <p:set>
                                      <p:cBhvr>
                                        <p:cTn id="11" fill="hold"/>
                                        <p:tgtEl>
                                          <p:spTgt spid="368">
                                            <p:txEl>
                                              <p:pRg st="2" end="2"/>
                                            </p:txEl>
                                          </p:spTgt>
                                        </p:tgtEl>
                                        <p:attrNameLst>
                                          <p:attrName>style.visibility</p:attrName>
                                        </p:attrNameLst>
                                      </p:cBhvr>
                                      <p:to>
                                        <p:strVal val="visible"/>
                                      </p:to>
                                    </p:set>
                                    <p:anim calcmode="lin" valueType="num">
                                      <p:cBhvr>
                                        <p:cTn id="12" dur="1000" fill="hold"/>
                                        <p:tgtEl>
                                          <p:spTgt spid="368">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68">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Class="entr" nodeType="afterEffect" presetSubtype="4" presetID="2" grpId="2" fill="hold">
                                  <p:stCondLst>
                                    <p:cond delay="0"/>
                                  </p:stCondLst>
                                  <p:iterate type="el" backwards="0">
                                    <p:tmAbs val="0"/>
                                  </p:iterate>
                                  <p:childTnLst>
                                    <p:set>
                                      <p:cBhvr>
                                        <p:cTn id="16" fill="hold"/>
                                        <p:tgtEl>
                                          <p:spTgt spid="368">
                                            <p:txEl>
                                              <p:pRg st="3" end="3"/>
                                            </p:txEl>
                                          </p:spTgt>
                                        </p:tgtEl>
                                        <p:attrNameLst>
                                          <p:attrName>style.visibility</p:attrName>
                                        </p:attrNameLst>
                                      </p:cBhvr>
                                      <p:to>
                                        <p:strVal val="visible"/>
                                      </p:to>
                                    </p:set>
                                    <p:anim calcmode="lin" valueType="num">
                                      <p:cBhvr>
                                        <p:cTn id="17" dur="1000" fill="hold"/>
                                        <p:tgtEl>
                                          <p:spTgt spid="368">
                                            <p:txEl>
                                              <p:pRg st="3" end="3"/>
                                            </p:txEl>
                                          </p:spTgt>
                                        </p:tgtEl>
                                        <p:attrNameLst>
                                          <p:attrName>ppt_x</p:attrName>
                                        </p:attrNameLst>
                                      </p:cBhvr>
                                      <p:tavLst>
                                        <p:tav tm="0">
                                          <p:val>
                                            <p:strVal val="#ppt_x"/>
                                          </p:val>
                                        </p:tav>
                                        <p:tav tm="100000">
                                          <p:val>
                                            <p:strVal val="#ppt_x"/>
                                          </p:val>
                                        </p:tav>
                                      </p:tavLst>
                                    </p:anim>
                                    <p:anim calcmode="lin" valueType="num">
                                      <p:cBhvr>
                                        <p:cTn id="18" dur="1000" fill="hold"/>
                                        <p:tgtEl>
                                          <p:spTgt spid="368">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Class="entr" nodeType="afterEffect" presetSubtype="4" presetID="2" grpId="2" fill="hold">
                                  <p:stCondLst>
                                    <p:cond delay="0"/>
                                  </p:stCondLst>
                                  <p:iterate type="el" backwards="0">
                                    <p:tmAbs val="0"/>
                                  </p:iterate>
                                  <p:childTnLst>
                                    <p:set>
                                      <p:cBhvr>
                                        <p:cTn id="21" fill="hold"/>
                                        <p:tgtEl>
                                          <p:spTgt spid="368">
                                            <p:txEl>
                                              <p:pRg st="4" end="4"/>
                                            </p:txEl>
                                          </p:spTgt>
                                        </p:tgtEl>
                                        <p:attrNameLst>
                                          <p:attrName>style.visibility</p:attrName>
                                        </p:attrNameLst>
                                      </p:cBhvr>
                                      <p:to>
                                        <p:strVal val="visible"/>
                                      </p:to>
                                    </p:set>
                                    <p:anim calcmode="lin" valueType="num">
                                      <p:cBhvr>
                                        <p:cTn id="22" dur="1000" fill="hold"/>
                                        <p:tgtEl>
                                          <p:spTgt spid="36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6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4" presetID="2" grpId="2" fill="hold">
                                  <p:stCondLst>
                                    <p:cond delay="0"/>
                                  </p:stCondLst>
                                  <p:iterate type="el" backwards="0">
                                    <p:tmAbs val="0"/>
                                  </p:iterate>
                                  <p:childTnLst>
                                    <p:set>
                                      <p:cBhvr>
                                        <p:cTn id="27" fill="hold"/>
                                        <p:tgtEl>
                                          <p:spTgt spid="368">
                                            <p:txEl>
                                              <p:pRg st="5" end="5"/>
                                            </p:txEl>
                                          </p:spTgt>
                                        </p:tgtEl>
                                        <p:attrNameLst>
                                          <p:attrName>style.visibility</p:attrName>
                                        </p:attrNameLst>
                                      </p:cBhvr>
                                      <p:to>
                                        <p:strVal val="visible"/>
                                      </p:to>
                                    </p:set>
                                    <p:anim calcmode="lin" valueType="num">
                                      <p:cBhvr>
                                        <p:cTn id="28" dur="1000" fill="hold"/>
                                        <p:tgtEl>
                                          <p:spTgt spid="368">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6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Class="entr" nodeType="clickEffect" presetID="9" grpId="3" fill="hold">
                                  <p:stCondLst>
                                    <p:cond delay="0"/>
                                  </p:stCondLst>
                                  <p:iterate type="el" backwards="0">
                                    <p:tmAbs val="0"/>
                                  </p:iterate>
                                  <p:childTnLst>
                                    <p:set>
                                      <p:cBhvr>
                                        <p:cTn id="33" fill="hold"/>
                                        <p:tgtEl>
                                          <p:spTgt spid="367"/>
                                        </p:tgtEl>
                                        <p:attrNameLst>
                                          <p:attrName>style.visibility</p:attrName>
                                        </p:attrNameLst>
                                      </p:cBhvr>
                                      <p:to>
                                        <p:strVal val="visible"/>
                                      </p:to>
                                    </p:set>
                                    <p:animEffect filter="dissolve" transition="in">
                                      <p:cBhvr>
                                        <p:cTn id="34" dur="500"/>
                                        <p:tgtEl>
                                          <p:spTgt spid="3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68" grpId="2"/>
      <p:bldP build="whole" bldLvl="1" animBg="1" rev="0" advAuto="0" spid="367" grpId="3"/>
      <p:bldP build="whole" bldLvl="1" animBg="1" rev="0" advAuto="0" spid="369"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73" name="绿叶.png"/>
          <p:cNvPicPr>
            <a:picLocks noChangeAspect="1"/>
          </p:cNvPicPr>
          <p:nvPr/>
        </p:nvPicPr>
        <p:blipFill>
          <a:blip r:embed="rId2">
            <a:extLst/>
          </a:blip>
          <a:stretch>
            <a:fillRect/>
          </a:stretch>
        </p:blipFill>
        <p:spPr>
          <a:xfrm>
            <a:off x="1828800" y="304800"/>
            <a:ext cx="533400" cy="533400"/>
          </a:xfrm>
          <a:prstGeom prst="rect">
            <a:avLst/>
          </a:prstGeom>
          <a:ln w="12700">
            <a:miter lim="400000"/>
          </a:ln>
        </p:spPr>
      </p:pic>
      <p:sp>
        <p:nvSpPr>
          <p:cNvPr id="374" name="Shape 374"/>
          <p:cNvSpPr/>
          <p:nvPr/>
        </p:nvSpPr>
        <p:spPr>
          <a:xfrm>
            <a:off x="1905000" y="381000"/>
            <a:ext cx="7239000" cy="237361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nSpc>
                <a:spcPct val="90000"/>
              </a:lnSpc>
              <a:spcBef>
                <a:spcPts val="500"/>
              </a:spcBef>
              <a:defRPr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     爆破音</a:t>
            </a:r>
            <a:r>
              <a:t>/p, b, t, d, k, g/</a:t>
            </a:r>
            <a:r>
              <a:rPr>
                <a:latin typeface="楷体_GB2312"/>
                <a:ea typeface="楷体_GB2312"/>
                <a:cs typeface="楷体_GB2312"/>
                <a:sym typeface="楷体_GB2312"/>
              </a:rPr>
              <a:t>中任何两个音相邻接时，第一个发不完全爆破音或失去爆破。例如：</a:t>
            </a:r>
            <a:br>
              <a:rPr>
                <a:latin typeface="楷体_GB2312"/>
                <a:ea typeface="楷体_GB2312"/>
                <a:cs typeface="楷体_GB2312"/>
                <a:sym typeface="楷体_GB2312"/>
              </a:rPr>
            </a:br>
            <a:br>
              <a:rPr>
                <a:latin typeface="楷体_GB2312"/>
                <a:ea typeface="楷体_GB2312"/>
                <a:cs typeface="楷体_GB2312"/>
                <a:sym typeface="楷体_GB2312"/>
              </a:rPr>
            </a:br>
            <a:r>
              <a:rPr>
                <a:latin typeface="楷体_GB2312"/>
                <a:ea typeface="楷体_GB2312"/>
                <a:cs typeface="楷体_GB2312"/>
                <a:sym typeface="楷体_GB2312"/>
              </a:rPr>
              <a:t>在单词中：</a:t>
            </a:r>
            <a:r>
              <a:t>doctor, blackboard, lamppost</a:t>
            </a:r>
          </a:p>
          <a:p>
            <a:pPr marL="342900" indent="-342900">
              <a:lnSpc>
                <a:spcPct val="90000"/>
              </a:lnSpc>
              <a:spcBef>
                <a:spcPts val="500"/>
              </a:spcBef>
              <a:defRPr sz="2400">
                <a:solidFill>
                  <a:srgbClr val="000000"/>
                </a:solidFill>
                <a:latin typeface="Times New Roman"/>
                <a:ea typeface="Times New Roman"/>
                <a:cs typeface="Times New Roman"/>
                <a:sym typeface="Times New Roman"/>
              </a:defRPr>
            </a:pPr>
            <a:r>
              <a:t>    </a:t>
            </a:r>
            <a:r>
              <a:rPr>
                <a:latin typeface="楷体_GB2312"/>
                <a:ea typeface="楷体_GB2312"/>
                <a:cs typeface="楷体_GB2312"/>
                <a:sym typeface="楷体_GB2312"/>
              </a:rPr>
              <a:t>在短语或句子中：</a:t>
            </a:r>
            <a:r>
              <a:t>a good time, a red tie, good-bye, sit down, please give it back to him</a:t>
            </a:r>
          </a:p>
        </p:txBody>
      </p:sp>
      <p:sp>
        <p:nvSpPr>
          <p:cNvPr id="375" name="Shape 375"/>
          <p:cNvSpPr/>
          <p:nvPr/>
        </p:nvSpPr>
        <p:spPr>
          <a:xfrm>
            <a:off x="2133600" y="2743200"/>
            <a:ext cx="7010400" cy="35894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200"/>
              </a:spcBef>
              <a:defRPr sz="2000">
                <a:solidFill>
                  <a:srgbClr val="000000"/>
                </a:solidFill>
                <a:latin typeface="Times New Roman"/>
                <a:ea typeface="Times New Roman"/>
                <a:cs typeface="Times New Roman"/>
                <a:sym typeface="Times New Roman"/>
              </a:defRPr>
            </a:pPr>
            <a:r>
              <a:t>-pp-: ripe pear           -pb-: soap bubble          -pt-: cup tie</a:t>
            </a:r>
            <a:br/>
            <a:r>
              <a:t>-pd-: deep down        -pk-: pipe cleaner          -pg-: lamp post</a:t>
            </a:r>
            <a:br/>
            <a:r>
              <a:t>-bp-: rob Peter           -bb-: rub briskly           -bt-: obtain</a:t>
            </a:r>
            <a:br/>
            <a:r>
              <a:t>-bd-: cab driver         -bk-: Bob came             -bg-: describe Green</a:t>
            </a:r>
            <a:br/>
            <a:r>
              <a:t>-tp-: wet paint           -tb-: pocketbook            -tt-: fast train</a:t>
            </a:r>
            <a:br/>
            <a:r>
              <a:t>-td-: great deal          -tk-: not clean                -tg-: white goose</a:t>
            </a:r>
            <a:br/>
            <a:r>
              <a:t>-db-: card board        -dt-: good time               -dd-: field day</a:t>
            </a:r>
            <a:br/>
            <a:r>
              <a:t>-dk-: red card            -dg-: good girl               -kp-: silk purse</a:t>
            </a:r>
            <a:br/>
            <a:r>
              <a:t>-kb-: ink bottle          -kt-: actor                      -kd-: public duty</a:t>
            </a:r>
            <a:br/>
            <a:r>
              <a:t>-kk-: black cat           -kg-: park gate              -gp-: flag pole</a:t>
            </a:r>
            <a:br/>
            <a:r>
              <a:t>-gb-: dog biscuit        -gt-: rag time                -gd-: dig down</a:t>
            </a:r>
            <a:br/>
            <a:r>
              <a:t>-gk-: eggcup              -gg-: big girl</a:t>
            </a:r>
            <a:r>
              <a:rPr>
                <a:latin typeface="Arial"/>
                <a:ea typeface="Arial"/>
                <a:cs typeface="Arial"/>
                <a:sym typeface="Arial"/>
              </a:rPr>
              <a:t>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3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10" presetID="3" grpId="2" fill="hold">
                                  <p:stCondLst>
                                    <p:cond delay="0"/>
                                  </p:stCondLst>
                                  <p:iterate type="el" backwards="0">
                                    <p:tmAbs val="0"/>
                                  </p:iterate>
                                  <p:childTnLst>
                                    <p:set>
                                      <p:cBhvr>
                                        <p:cTn id="10" fill="hold"/>
                                        <p:tgtEl>
                                          <p:spTgt spid="375"/>
                                        </p:tgtEl>
                                        <p:attrNameLst>
                                          <p:attrName>style.visibility</p:attrName>
                                        </p:attrNameLst>
                                      </p:cBhvr>
                                      <p:to>
                                        <p:strVal val="visible"/>
                                      </p:to>
                                    </p:set>
                                    <p:animEffect filter="blinds(horizontal)" transition="in">
                                      <p:cBhvr>
                                        <p:cTn id="11" dur="500"/>
                                        <p:tgtEl>
                                          <p:spTgt spid="3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75" grpId="2"/>
      <p:bldP build="whole" bldLvl="1" animBg="1" rev="0" advAuto="0" spid="373" grpId="1"/>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7" name="Shape 377"/>
          <p:cNvSpPr/>
          <p:nvPr/>
        </p:nvSpPr>
        <p:spPr>
          <a:xfrm>
            <a:off x="1828800" y="419100"/>
            <a:ext cx="7543800" cy="599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30000"/>
              </a:lnSpc>
              <a:defRPr b="1" sz="2800">
                <a:solidFill>
                  <a:srgbClr val="000000"/>
                </a:solidFill>
                <a:latin typeface="Times New Roman"/>
                <a:ea typeface="Times New Roman"/>
                <a:cs typeface="Times New Roman"/>
                <a:sym typeface="Times New Roman"/>
              </a:defRPr>
            </a:pPr>
            <a:r>
              <a:t>4.1.2   </a:t>
            </a:r>
            <a:r>
              <a:rPr>
                <a:latin typeface="楷体_GB2312"/>
                <a:ea typeface="楷体_GB2312"/>
                <a:cs typeface="楷体_GB2312"/>
                <a:sym typeface="楷体_GB2312"/>
              </a:rPr>
              <a:t>爆破音</a:t>
            </a:r>
            <a:r>
              <a:t>+</a:t>
            </a:r>
            <a:r>
              <a:rPr u="sng">
                <a:latin typeface="楷体_GB2312"/>
                <a:ea typeface="楷体_GB2312"/>
                <a:cs typeface="楷体_GB2312"/>
                <a:sym typeface="楷体_GB2312"/>
              </a:rPr>
              <a:t>摩擦音 </a:t>
            </a:r>
            <a:r>
              <a:t>/ </a:t>
            </a:r>
            <a:r>
              <a:rPr>
                <a:latin typeface="楷体_GB2312"/>
                <a:ea typeface="楷体_GB2312"/>
                <a:cs typeface="楷体_GB2312"/>
                <a:sym typeface="楷体_GB2312"/>
              </a:rPr>
              <a:t>爆破音</a:t>
            </a:r>
            <a:r>
              <a:t>+</a:t>
            </a:r>
            <a:r>
              <a:rPr u="sng">
                <a:latin typeface="楷体_GB2312"/>
                <a:ea typeface="楷体_GB2312"/>
                <a:cs typeface="楷体_GB2312"/>
                <a:sym typeface="楷体_GB2312"/>
              </a:rPr>
              <a:t>破擦音</a:t>
            </a:r>
            <a:r>
              <a:rPr>
                <a:latin typeface="楷体_GB2312"/>
                <a:ea typeface="楷体_GB2312"/>
                <a:cs typeface="楷体_GB2312"/>
                <a:sym typeface="楷体_GB2312"/>
              </a:rPr>
              <a:t>的发音</a:t>
            </a:r>
          </a:p>
        </p:txBody>
      </p:sp>
      <p:sp>
        <p:nvSpPr>
          <p:cNvPr id="378" name="Shape 378"/>
          <p:cNvSpPr/>
          <p:nvPr/>
        </p:nvSpPr>
        <p:spPr>
          <a:xfrm>
            <a:off x="1524000" y="1295400"/>
            <a:ext cx="7696200" cy="295081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nSpc>
                <a:spcPct val="80000"/>
              </a:lnSpc>
              <a:spcBef>
                <a:spcPts val="500"/>
              </a:spcBef>
              <a:buSzPct val="100000"/>
              <a:buChar char="•"/>
              <a:defRPr sz="900">
                <a:solidFill>
                  <a:srgbClr val="000000"/>
                </a:solidFill>
                <a:latin typeface="Arial"/>
                <a:ea typeface="Arial"/>
                <a:cs typeface="Arial"/>
                <a:sym typeface="Arial"/>
              </a:defRPr>
            </a:pPr>
            <a:br/>
            <a:r>
              <a:t>       </a:t>
            </a:r>
            <a:r>
              <a:rPr b="1" sz="2000">
                <a:latin typeface="楷体_GB2312"/>
                <a:ea typeface="楷体_GB2312"/>
                <a:cs typeface="楷体_GB2312"/>
                <a:sym typeface="楷体_GB2312"/>
              </a:rPr>
              <a:t>爆破音</a:t>
            </a:r>
            <a:r>
              <a:rPr sz="2000">
                <a:latin typeface="Times New Roman"/>
                <a:ea typeface="Times New Roman"/>
                <a:cs typeface="Times New Roman"/>
                <a:sym typeface="Times New Roman"/>
              </a:rPr>
              <a:t>+</a:t>
            </a:r>
            <a:r>
              <a:rPr b="1" sz="2000">
                <a:latin typeface="楷体_GB2312"/>
                <a:ea typeface="楷体_GB2312"/>
                <a:cs typeface="楷体_GB2312"/>
                <a:sym typeface="楷体_GB2312"/>
              </a:rPr>
              <a:t>摩擦音</a:t>
            </a:r>
            <a:r>
              <a:rPr sz="2000">
                <a:latin typeface="Times New Roman"/>
                <a:ea typeface="Times New Roman"/>
                <a:cs typeface="Times New Roman"/>
                <a:sym typeface="Times New Roman"/>
              </a:rPr>
              <a:t>/s, z/ /f, v/ /θ, </a:t>
            </a:r>
            <a:r>
              <a:rPr sz="2400">
                <a:latin typeface="Times New Roman"/>
                <a:ea typeface="Times New Roman"/>
                <a:cs typeface="Times New Roman"/>
                <a:sym typeface="Times New Roman"/>
              </a:rPr>
              <a:t>ð</a:t>
            </a:r>
            <a:r>
              <a:rPr sz="2000">
                <a:latin typeface="Times New Roman"/>
                <a:ea typeface="Times New Roman"/>
                <a:cs typeface="Times New Roman"/>
                <a:sym typeface="Times New Roman"/>
              </a:rPr>
              <a:t> / /ʃ, ʒ/ /r/ /h/</a:t>
            </a:r>
            <a:endParaRPr sz="2000">
              <a:latin typeface="Times New Roman"/>
              <a:ea typeface="Times New Roman"/>
              <a:cs typeface="Times New Roman"/>
              <a:sym typeface="Times New Roman"/>
            </a:endParaRPr>
          </a:p>
          <a:p>
            <a:pPr marL="342900" indent="-342900">
              <a:lnSpc>
                <a:spcPct val="80000"/>
              </a:lnSpc>
              <a:spcBef>
                <a:spcPts val="400"/>
              </a:spcBef>
              <a:defRPr sz="2000">
                <a:solidFill>
                  <a:srgbClr val="000000"/>
                </a:solidFill>
                <a:latin typeface="Times New Roman"/>
                <a:ea typeface="Times New Roman"/>
                <a:cs typeface="Times New Roman"/>
                <a:sym typeface="Times New Roman"/>
              </a:defRPr>
            </a:pPr>
            <a:r>
              <a:t>        </a:t>
            </a:r>
            <a:r>
              <a:rPr>
                <a:latin typeface="楷体_GB2312"/>
                <a:ea typeface="楷体_GB2312"/>
                <a:cs typeface="楷体_GB2312"/>
                <a:sym typeface="楷体_GB2312"/>
              </a:rPr>
              <a:t>或 </a:t>
            </a:r>
            <a:r>
              <a:rPr b="1">
                <a:latin typeface="楷体_GB2312"/>
                <a:ea typeface="楷体_GB2312"/>
                <a:cs typeface="楷体_GB2312"/>
                <a:sym typeface="楷体_GB2312"/>
              </a:rPr>
              <a:t>爆破音</a:t>
            </a:r>
            <a:r>
              <a:t>+</a:t>
            </a:r>
            <a:r>
              <a:rPr b="1">
                <a:latin typeface="楷体_GB2312"/>
                <a:ea typeface="楷体_GB2312"/>
                <a:cs typeface="楷体_GB2312"/>
                <a:sym typeface="楷体_GB2312"/>
              </a:rPr>
              <a:t>破擦音</a:t>
            </a:r>
            <a:r>
              <a:t>/tʃ, dʒ/</a:t>
            </a:r>
            <a:r>
              <a:rPr>
                <a:latin typeface="楷体_GB2312"/>
                <a:ea typeface="楷体_GB2312"/>
                <a:cs typeface="楷体_GB2312"/>
                <a:sym typeface="楷体_GB2312"/>
              </a:rPr>
              <a:t>时：</a:t>
            </a:r>
          </a:p>
          <a:p>
            <a:pPr marL="342900" indent="-342900">
              <a:lnSpc>
                <a:spcPct val="80000"/>
              </a:lnSpc>
              <a:spcBef>
                <a:spcPts val="400"/>
              </a:spcBef>
              <a:defRPr sz="2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        第一个爆破音发不完全爆破音，但只能听到极轻微的爆破声，</a:t>
            </a:r>
          </a:p>
          <a:p>
            <a:pPr marL="342900" indent="-342900">
              <a:lnSpc>
                <a:spcPct val="80000"/>
              </a:lnSpc>
              <a:spcBef>
                <a:spcPts val="400"/>
              </a:spcBef>
              <a:defRPr sz="2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        主要听到的是后面的摩擦音或破擦音的声音。例如： </a:t>
            </a:r>
            <a:br>
              <a:rPr>
                <a:latin typeface="楷体_GB2312"/>
                <a:ea typeface="楷体_GB2312"/>
                <a:cs typeface="楷体_GB2312"/>
                <a:sym typeface="楷体_GB2312"/>
              </a:rPr>
            </a:br>
            <a:br>
              <a:rPr>
                <a:latin typeface="楷体_GB2312"/>
                <a:ea typeface="楷体_GB2312"/>
                <a:cs typeface="楷体_GB2312"/>
                <a:sym typeface="楷体_GB2312"/>
              </a:rPr>
            </a:br>
            <a:r>
              <a:rPr>
                <a:latin typeface="楷体_GB2312"/>
                <a:ea typeface="楷体_GB2312"/>
                <a:cs typeface="楷体_GB2312"/>
                <a:sym typeface="楷体_GB2312"/>
              </a:rPr>
              <a:t>   在单词中：</a:t>
            </a:r>
            <a:r>
              <a:t>absent, box, eighth, picture, object , lecture </a:t>
            </a:r>
            <a:br/>
            <a:r>
              <a:t>   </a:t>
            </a:r>
            <a:r>
              <a:rPr>
                <a:latin typeface="楷体_GB2312"/>
                <a:ea typeface="楷体_GB2312"/>
                <a:cs typeface="楷体_GB2312"/>
                <a:sym typeface="楷体_GB2312"/>
              </a:rPr>
              <a:t>在短语或句子中：</a:t>
            </a:r>
            <a:r>
              <a:t>a big change, a big horse, a red shirt, help them, </a:t>
            </a:r>
          </a:p>
          <a:p>
            <a:pPr marL="342900" indent="-342900">
              <a:lnSpc>
                <a:spcPct val="80000"/>
              </a:lnSpc>
              <a:spcBef>
                <a:spcPts val="400"/>
              </a:spcBef>
              <a:defRPr sz="2000">
                <a:solidFill>
                  <a:srgbClr val="000000"/>
                </a:solidFill>
                <a:latin typeface="Times New Roman"/>
                <a:ea typeface="Times New Roman"/>
                <a:cs typeface="Times New Roman"/>
                <a:sym typeface="Times New Roman"/>
              </a:defRPr>
            </a:pPr>
            <a:r>
              <a:t>         write this, like this, good chance, This is a good picture.</a:t>
            </a:r>
            <a:br/>
          </a:p>
        </p:txBody>
      </p:sp>
      <p:sp>
        <p:nvSpPr>
          <p:cNvPr id="379" name="Shape 379"/>
          <p:cNvSpPr/>
          <p:nvPr/>
        </p:nvSpPr>
        <p:spPr>
          <a:xfrm>
            <a:off x="2057400" y="4038600"/>
            <a:ext cx="6858000" cy="254128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20000"/>
              </a:lnSpc>
              <a:spcBef>
                <a:spcPts val="1200"/>
              </a:spcBef>
              <a:defRPr sz="2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练习英语绕口令是掌握不完全爆破发音的好方法：</a:t>
            </a:r>
            <a:br>
              <a:rPr>
                <a:latin typeface="楷体_GB2312"/>
                <a:ea typeface="楷体_GB2312"/>
                <a:cs typeface="楷体_GB2312"/>
                <a:sym typeface="楷体_GB2312"/>
              </a:rPr>
            </a:br>
            <a:r>
              <a:t>1. A skunk sat on a stump and thunk the stump stunk, but the stump thunk the skunk stunk.</a:t>
            </a:r>
            <a:br/>
            <a:r>
              <a:t>2. Big black bugs bleed blue black blood but baby black bugs bleed blue blood.</a:t>
            </a:r>
            <a:br/>
            <a:r>
              <a:t>3. Blake’s black bike’s back brake bracket block broke.</a:t>
            </a:r>
            <a:b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3" grpId="1" fill="hold">
                                  <p:stCondLst>
                                    <p:cond delay="0"/>
                                  </p:stCondLst>
                                  <p:iterate type="el" backwards="0">
                                    <p:tmAbs val="0"/>
                                  </p:iterate>
                                  <p:childTnLst>
                                    <p:set>
                                      <p:cBhvr>
                                        <p:cTn id="6" fill="hold"/>
                                        <p:tgtEl>
                                          <p:spTgt spid="379"/>
                                        </p:tgtEl>
                                        <p:attrNameLst>
                                          <p:attrName>style.visibility</p:attrName>
                                        </p:attrNameLst>
                                      </p:cBhvr>
                                      <p:to>
                                        <p:strVal val="visible"/>
                                      </p:to>
                                    </p:set>
                                    <p:animEffect filter="blinds(horizontal)" transition="in">
                                      <p:cBhvr>
                                        <p:cTn id="7" dur="500"/>
                                        <p:tgtEl>
                                          <p:spTgt spid="3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79" grpId="1"/>
    </p:bldLst>
  </p:timing>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81" name="绿叶.png">
            <a:hlinkClick r:id="rId2" invalidUrl="" action="ppaction://hlinksldjump" tgtFrame="" tooltip="" history="1" highlightClick="0" endSnd="0"/>
          </p:cNvPr>
          <p:cNvPicPr>
            <a:picLocks noChangeAspect="1"/>
          </p:cNvPicPr>
          <p:nvPr/>
        </p:nvPicPr>
        <p:blipFill>
          <a:blip r:embed="rId3">
            <a:extLst/>
          </a:blip>
          <a:stretch>
            <a:fillRect/>
          </a:stretch>
        </p:blipFill>
        <p:spPr>
          <a:xfrm>
            <a:off x="1066800" y="2209800"/>
            <a:ext cx="533400" cy="533400"/>
          </a:xfrm>
          <a:prstGeom prst="rect">
            <a:avLst/>
          </a:prstGeom>
          <a:ln w="12700">
            <a:miter lim="400000"/>
          </a:ln>
        </p:spPr>
      </p:pic>
      <p:sp>
        <p:nvSpPr>
          <p:cNvPr id="382" name="Shape 382"/>
          <p:cNvSpPr/>
          <p:nvPr/>
        </p:nvSpPr>
        <p:spPr>
          <a:xfrm>
            <a:off x="2362200" y="533400"/>
            <a:ext cx="5715000" cy="599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30000"/>
              </a:lnSpc>
              <a:defRPr b="1" sz="2800">
                <a:solidFill>
                  <a:srgbClr val="000000"/>
                </a:solidFill>
                <a:latin typeface="Times New Roman"/>
                <a:ea typeface="Times New Roman"/>
                <a:cs typeface="Times New Roman"/>
                <a:sym typeface="Times New Roman"/>
              </a:defRPr>
            </a:pPr>
            <a:r>
              <a:t>4.1.3  </a:t>
            </a:r>
            <a:r>
              <a:rPr>
                <a:latin typeface="楷体_GB2312"/>
                <a:ea typeface="楷体_GB2312"/>
                <a:cs typeface="楷体_GB2312"/>
                <a:sym typeface="楷体_GB2312"/>
              </a:rPr>
              <a:t>其他</a:t>
            </a:r>
          </a:p>
        </p:txBody>
      </p:sp>
      <p:sp>
        <p:nvSpPr>
          <p:cNvPr id="383" name="Shape 383"/>
          <p:cNvSpPr/>
          <p:nvPr/>
        </p:nvSpPr>
        <p:spPr>
          <a:xfrm>
            <a:off x="2286000" y="1735137"/>
            <a:ext cx="6477000" cy="38831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defRPr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例子：</a:t>
            </a:r>
            <a:r>
              <a:t>fifteenth century, </a:t>
            </a:r>
            <a:r>
              <a:rPr>
                <a:latin typeface="楷体_GB2312"/>
                <a:ea typeface="楷体_GB2312"/>
                <a:cs typeface="楷体_GB2312"/>
                <a:sym typeface="楷体_GB2312"/>
              </a:rPr>
              <a:t>中间连起来读是</a:t>
            </a:r>
            <a:r>
              <a:t>/θs/</a:t>
            </a:r>
            <a:r>
              <a:rPr>
                <a:latin typeface="楷体_GB2312"/>
                <a:ea typeface="楷体_GB2312"/>
                <a:cs typeface="楷体_GB2312"/>
                <a:sym typeface="楷体_GB2312"/>
              </a:rPr>
              <a:t>，也即：摩擦音</a:t>
            </a:r>
            <a:r>
              <a:t>+</a:t>
            </a:r>
            <a:r>
              <a:rPr>
                <a:latin typeface="楷体_GB2312"/>
                <a:ea typeface="楷体_GB2312"/>
                <a:cs typeface="楷体_GB2312"/>
                <a:sym typeface="楷体_GB2312"/>
              </a:rPr>
              <a:t>摩擦音，所以不能失去爆破，也就是说不能略去不读，两个音都要读出来。</a:t>
            </a:r>
          </a:p>
          <a:p>
            <a:pPr>
              <a:defRPr sz="2400">
                <a:solidFill>
                  <a:srgbClr val="000000"/>
                </a:solidFill>
                <a:latin typeface="Times New Roman"/>
                <a:ea typeface="Times New Roman"/>
                <a:cs typeface="Times New Roman"/>
                <a:sym typeface="Times New Roman"/>
              </a:defRPr>
            </a:pPr>
          </a:p>
          <a:p>
            <a:pPr>
              <a:defRPr sz="2400">
                <a:solidFill>
                  <a:srgbClr val="000000"/>
                </a:solidFill>
                <a:latin typeface="Times New Roman"/>
                <a:ea typeface="Times New Roman"/>
                <a:cs typeface="Times New Roman"/>
                <a:sym typeface="Times New Roman"/>
              </a:defRPr>
            </a:pPr>
          </a:p>
          <a:p>
            <a:pPr>
              <a:defRPr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更多例子：</a:t>
            </a:r>
            <a:r>
              <a:t>maths</a:t>
            </a:r>
            <a:r>
              <a:rPr>
                <a:latin typeface="楷体_GB2312"/>
                <a:ea typeface="楷体_GB2312"/>
                <a:cs typeface="楷体_GB2312"/>
                <a:sym typeface="楷体_GB2312"/>
              </a:rPr>
              <a:t>， </a:t>
            </a:r>
            <a:r>
              <a:t>clothes</a:t>
            </a:r>
            <a:r>
              <a:rPr>
                <a:latin typeface="楷体_GB2312"/>
                <a:ea typeface="楷体_GB2312"/>
                <a:cs typeface="楷体_GB2312"/>
                <a:sym typeface="楷体_GB2312"/>
              </a:rPr>
              <a:t>， </a:t>
            </a:r>
            <a:r>
              <a:t>2/5 two fifths</a:t>
            </a:r>
            <a:br/>
            <a:br/>
            <a:r>
              <a:t>/sθ/</a:t>
            </a:r>
            <a:r>
              <a:rPr>
                <a:latin typeface="楷体_GB2312"/>
                <a:ea typeface="楷体_GB2312"/>
                <a:cs typeface="楷体_GB2312"/>
                <a:sym typeface="楷体_GB2312"/>
              </a:rPr>
              <a:t>的情况很少见：</a:t>
            </a:r>
            <a:r>
              <a:t>sixth /siksth/</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3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81" grpId="1"/>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85" name="绿叶.png"/>
          <p:cNvPicPr>
            <a:picLocks noChangeAspect="1"/>
          </p:cNvPicPr>
          <p:nvPr/>
        </p:nvPicPr>
        <p:blipFill>
          <a:blip r:embed="rId3">
            <a:extLst/>
          </a:blip>
          <a:stretch>
            <a:fillRect/>
          </a:stretch>
        </p:blipFill>
        <p:spPr>
          <a:xfrm>
            <a:off x="8382000" y="3276600"/>
            <a:ext cx="533400" cy="533400"/>
          </a:xfrm>
          <a:prstGeom prst="rect">
            <a:avLst/>
          </a:prstGeom>
          <a:ln w="12700">
            <a:miter lim="400000"/>
          </a:ln>
        </p:spPr>
      </p:pic>
      <p:sp>
        <p:nvSpPr>
          <p:cNvPr id="386" name="Shape 386"/>
          <p:cNvSpPr/>
          <p:nvPr/>
        </p:nvSpPr>
        <p:spPr>
          <a:xfrm>
            <a:off x="381000" y="457200"/>
            <a:ext cx="5638800" cy="726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3600">
                <a:solidFill>
                  <a:srgbClr val="000000"/>
                </a:solidFill>
                <a:latin typeface="Times New Roman"/>
                <a:ea typeface="Times New Roman"/>
                <a:cs typeface="Times New Roman"/>
                <a:sym typeface="Times New Roman"/>
              </a:defRPr>
            </a:pPr>
            <a:r>
              <a:t>4.2 </a:t>
            </a:r>
            <a:r>
              <a:rPr>
                <a:latin typeface="楷体_GB2312"/>
                <a:ea typeface="楷体_GB2312"/>
                <a:cs typeface="楷体_GB2312"/>
                <a:sym typeface="楷体_GB2312"/>
              </a:rPr>
              <a:t>音节发音规律</a:t>
            </a:r>
          </a:p>
        </p:txBody>
      </p:sp>
      <p:sp>
        <p:nvSpPr>
          <p:cNvPr id="387" name="Shape 387"/>
          <p:cNvSpPr/>
          <p:nvPr/>
        </p:nvSpPr>
        <p:spPr>
          <a:xfrm>
            <a:off x="381000" y="1255236"/>
            <a:ext cx="6781800" cy="5994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defRPr sz="2800">
                <a:solidFill>
                  <a:srgbClr val="000000"/>
                </a:solidFill>
                <a:latin typeface="楷体_GB2312"/>
                <a:ea typeface="楷体_GB2312"/>
                <a:cs typeface="楷体_GB2312"/>
                <a:sym typeface="楷体_GB2312"/>
              </a:defRPr>
            </a:pPr>
            <a:r>
              <a:t>音节：读音的基本单位；元音</a:t>
            </a:r>
            <a:r>
              <a:t>/</a:t>
            </a:r>
            <a:r>
              <a:t>元音</a:t>
            </a:r>
            <a:r>
              <a:t>+</a:t>
            </a:r>
            <a:r>
              <a:t>辅音</a:t>
            </a:r>
          </a:p>
        </p:txBody>
      </p:sp>
      <p:sp>
        <p:nvSpPr>
          <p:cNvPr id="388" name="Shape 388"/>
          <p:cNvSpPr/>
          <p:nvPr/>
        </p:nvSpPr>
        <p:spPr>
          <a:xfrm>
            <a:off x="457200" y="1981200"/>
            <a:ext cx="5638800" cy="6629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3200">
                <a:solidFill>
                  <a:srgbClr val="000000"/>
                </a:solidFill>
                <a:latin typeface="Times New Roman"/>
                <a:ea typeface="Times New Roman"/>
                <a:cs typeface="Times New Roman"/>
                <a:sym typeface="Times New Roman"/>
              </a:defRPr>
            </a:pPr>
            <a:r>
              <a:t>4.2.1 </a:t>
            </a:r>
            <a:r>
              <a:rPr>
                <a:latin typeface="楷体_GB2312"/>
                <a:ea typeface="楷体_GB2312"/>
                <a:cs typeface="楷体_GB2312"/>
                <a:sym typeface="楷体_GB2312"/>
              </a:rPr>
              <a:t>音节分类</a:t>
            </a:r>
            <a:r>
              <a:t>(1)</a:t>
            </a:r>
          </a:p>
        </p:txBody>
      </p:sp>
      <p:sp>
        <p:nvSpPr>
          <p:cNvPr id="389" name="Shape 389"/>
          <p:cNvSpPr/>
          <p:nvPr/>
        </p:nvSpPr>
        <p:spPr>
          <a:xfrm>
            <a:off x="457200" y="3352800"/>
            <a:ext cx="6934200" cy="238299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0000"/>
              </a:lnSpc>
              <a:spcBef>
                <a:spcPts val="1400"/>
              </a:spcBef>
              <a:defRPr sz="2400">
                <a:solidFill>
                  <a:srgbClr val="000000"/>
                </a:solidFill>
                <a:latin typeface="Arial"/>
                <a:ea typeface="Arial"/>
                <a:cs typeface="Arial"/>
                <a:sym typeface="Arial"/>
              </a:defRPr>
            </a:pPr>
            <a:r>
              <a:rPr>
                <a:latin typeface="楷体_GB2312"/>
                <a:ea typeface="楷体_GB2312"/>
                <a:cs typeface="楷体_GB2312"/>
                <a:sym typeface="楷体_GB2312"/>
              </a:rPr>
              <a:t>单音节：</a:t>
            </a:r>
            <a:r>
              <a:rPr>
                <a:latin typeface="Times New Roman"/>
                <a:ea typeface="Times New Roman"/>
                <a:cs typeface="Times New Roman"/>
                <a:sym typeface="Times New Roman"/>
              </a:rPr>
              <a:t>I     me      say     beat</a:t>
            </a:r>
            <a:r>
              <a:t>  </a:t>
            </a:r>
          </a:p>
          <a:p>
            <a:pPr>
              <a:lnSpc>
                <a:spcPct val="110000"/>
              </a:lnSpc>
              <a:spcBef>
                <a:spcPts val="1400"/>
              </a:spcBef>
              <a:defRPr sz="2400">
                <a:solidFill>
                  <a:srgbClr val="000000"/>
                </a:solidFill>
                <a:latin typeface="Arial"/>
                <a:ea typeface="Arial"/>
                <a:cs typeface="Arial"/>
                <a:sym typeface="Arial"/>
              </a:defRPr>
            </a:pPr>
            <a:r>
              <a:rPr>
                <a:latin typeface="楷体_GB2312"/>
                <a:ea typeface="楷体_GB2312"/>
                <a:cs typeface="楷体_GB2312"/>
                <a:sym typeface="楷体_GB2312"/>
              </a:rPr>
              <a:t>双音节：</a:t>
            </a:r>
            <a:r>
              <a:t>'</a:t>
            </a:r>
            <a:r>
              <a:rPr>
                <a:latin typeface="Times New Roman"/>
                <a:ea typeface="Times New Roman"/>
                <a:cs typeface="Times New Roman"/>
                <a:sym typeface="Times New Roman"/>
              </a:rPr>
              <a:t>beau-ty     'stu-dent     'let-ter     'win-ter</a:t>
            </a:r>
            <a:endParaRPr>
              <a:latin typeface="Times New Roman"/>
              <a:ea typeface="Times New Roman"/>
              <a:cs typeface="Times New Roman"/>
              <a:sym typeface="Times New Roman"/>
            </a:endParaRPr>
          </a:p>
          <a:p>
            <a:pPr>
              <a:lnSpc>
                <a:spcPct val="110000"/>
              </a:lnSpc>
              <a:spcBef>
                <a:spcPts val="1400"/>
              </a:spcBef>
              <a:defRPr sz="2400">
                <a:solidFill>
                  <a:srgbClr val="000000"/>
                </a:solidFill>
                <a:latin typeface="Times New Roman"/>
                <a:ea typeface="Times New Roman"/>
                <a:cs typeface="Times New Roman"/>
                <a:sym typeface="Times New Roman"/>
              </a:defRPr>
            </a:pPr>
            <a:r>
              <a:t>                'fa-ther     'tea-cher     'se-cret      'A-pril </a:t>
            </a:r>
          </a:p>
          <a:p>
            <a:pPr>
              <a:lnSpc>
                <a:spcPct val="110000"/>
              </a:lnSpc>
              <a:spcBef>
                <a:spcPts val="1400"/>
              </a:spcBef>
              <a:defRPr sz="2400">
                <a:solidFill>
                  <a:srgbClr val="000000"/>
                </a:solidFill>
                <a:latin typeface="Arial"/>
                <a:ea typeface="Arial"/>
                <a:cs typeface="Arial"/>
                <a:sym typeface="Arial"/>
              </a:defRPr>
            </a:pPr>
            <a:r>
              <a:rPr>
                <a:latin typeface="楷体_GB2312"/>
                <a:ea typeface="楷体_GB2312"/>
                <a:cs typeface="楷体_GB2312"/>
                <a:sym typeface="楷体_GB2312"/>
              </a:rPr>
              <a:t>多音节：</a:t>
            </a:r>
            <a:r>
              <a:rPr>
                <a:latin typeface="Times New Roman"/>
                <a:ea typeface="Times New Roman"/>
                <a:cs typeface="Times New Roman"/>
                <a:sym typeface="Times New Roman"/>
              </a:rPr>
              <a:t>'A-fri-ca   </a:t>
            </a:r>
            <a:r>
              <a:rPr>
                <a:latin typeface="Times New Roman"/>
                <a:ea typeface="Times New Roman"/>
                <a:cs typeface="Times New Roman"/>
                <a:sym typeface="Times New Roman"/>
              </a:rPr>
              <a:t>in</a:t>
            </a:r>
            <a:r>
              <a:rPr>
                <a:latin typeface="Times New Roman"/>
                <a:ea typeface="Times New Roman"/>
                <a:cs typeface="Times New Roman"/>
                <a:sym typeface="Times New Roman"/>
              </a:rPr>
              <a:t>-'</a:t>
            </a:r>
            <a:r>
              <a:rPr>
                <a:latin typeface="Times New Roman"/>
                <a:ea typeface="Times New Roman"/>
                <a:cs typeface="Times New Roman"/>
                <a:sym typeface="Times New Roman"/>
              </a:rPr>
              <a:t>tel</a:t>
            </a:r>
            <a:r>
              <a:rPr>
                <a:latin typeface="Times New Roman"/>
                <a:ea typeface="Times New Roman"/>
                <a:cs typeface="Times New Roman"/>
                <a:sym typeface="Times New Roman"/>
              </a:rPr>
              <a:t>-</a:t>
            </a:r>
            <a:r>
              <a:rPr>
                <a:latin typeface="Times New Roman"/>
                <a:ea typeface="Times New Roman"/>
                <a:cs typeface="Times New Roman"/>
                <a:sym typeface="Times New Roman"/>
              </a:rPr>
              <a:t>li</a:t>
            </a:r>
            <a:r>
              <a:rPr>
                <a:latin typeface="Times New Roman"/>
                <a:ea typeface="Times New Roman"/>
                <a:cs typeface="Times New Roman"/>
                <a:sym typeface="Times New Roman"/>
              </a:rPr>
              <a:t>-</a:t>
            </a:r>
            <a:r>
              <a:rPr>
                <a:latin typeface="Times New Roman"/>
                <a:ea typeface="Times New Roman"/>
                <a:cs typeface="Times New Roman"/>
                <a:sym typeface="Times New Roman"/>
              </a:rPr>
              <a:t>gent</a:t>
            </a:r>
            <a:r>
              <a:rPr>
                <a:latin typeface="Times New Roman"/>
                <a:ea typeface="Times New Roman"/>
                <a:cs typeface="Times New Roman"/>
                <a:sym typeface="Times New Roman"/>
              </a:rPr>
              <a:t>   con-gra-tu-'la-tion            </a:t>
            </a:r>
          </a:p>
        </p:txBody>
      </p:sp>
      <p:sp>
        <p:nvSpPr>
          <p:cNvPr id="390" name="Shape 390"/>
          <p:cNvSpPr/>
          <p:nvPr/>
        </p:nvSpPr>
        <p:spPr>
          <a:xfrm>
            <a:off x="457200" y="2716529"/>
            <a:ext cx="628482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defRPr sz="2400">
                <a:solidFill>
                  <a:srgbClr val="000000"/>
                </a:solidFill>
                <a:latin typeface="楷体_GB2312"/>
                <a:ea typeface="楷体_GB2312"/>
                <a:cs typeface="楷体_GB2312"/>
                <a:sym typeface="楷体_GB2312"/>
              </a:defRPr>
            </a:pPr>
            <a:r>
              <a:t>划分音节的方法：元音</a:t>
            </a:r>
            <a:r>
              <a:t>—</a:t>
            </a:r>
            <a:r>
              <a:t>主体，辅音</a:t>
            </a:r>
            <a:r>
              <a:t>—</a:t>
            </a:r>
            <a:r>
              <a:t>分界线 </a:t>
            </a:r>
          </a:p>
        </p:txBody>
      </p:sp>
      <p:sp>
        <p:nvSpPr>
          <p:cNvPr id="391" name="Shape 391"/>
          <p:cNvSpPr/>
          <p:nvPr/>
        </p:nvSpPr>
        <p:spPr>
          <a:xfrm>
            <a:off x="-150813" y="5753417"/>
            <a:ext cx="7046973" cy="929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defRPr sz="2400">
                <a:solidFill>
                  <a:srgbClr val="000000"/>
                </a:solidFill>
                <a:latin typeface="楷体_GB2312"/>
                <a:ea typeface="楷体_GB2312"/>
                <a:cs typeface="楷体_GB2312"/>
                <a:sym typeface="楷体_GB2312"/>
              </a:defRPr>
            </a:pPr>
            <a:r>
              <a:t>  * 重读音节： 指在双音节或多音节词中有一个发音</a:t>
            </a:r>
          </a:p>
          <a:p>
            <a:pPr>
              <a:defRPr sz="2400">
                <a:solidFill>
                  <a:srgbClr val="000000"/>
                </a:solidFill>
                <a:latin typeface="楷体_GB2312"/>
                <a:ea typeface="楷体_GB2312"/>
                <a:cs typeface="楷体_GB2312"/>
                <a:sym typeface="楷体_GB2312"/>
              </a:defRPr>
            </a:pPr>
            <a:r>
              <a:t>    特别响亮的音节</a:t>
            </a:r>
            <a:r>
              <a:rPr sz="1800">
                <a:latin typeface="宋体"/>
                <a:ea typeface="宋体"/>
                <a:cs typeface="宋体"/>
                <a:sym typeface="宋体"/>
              </a:rPr>
              <a:t>。</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3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5" presetID="3" grpId="2" fill="hold">
                                  <p:stCondLst>
                                    <p:cond delay="0"/>
                                  </p:stCondLst>
                                  <p:iterate type="el" backwards="0">
                                    <p:tmAbs val="0"/>
                                  </p:iterate>
                                  <p:childTnLst>
                                    <p:set>
                                      <p:cBhvr>
                                        <p:cTn id="10" fill="hold"/>
                                        <p:tgtEl>
                                          <p:spTgt spid="388"/>
                                        </p:tgtEl>
                                        <p:attrNameLst>
                                          <p:attrName>style.visibility</p:attrName>
                                        </p:attrNameLst>
                                      </p:cBhvr>
                                      <p:to>
                                        <p:strVal val="visible"/>
                                      </p:to>
                                    </p:set>
                                    <p:animEffect filter="blinds(vertical)" transition="in">
                                      <p:cBhvr>
                                        <p:cTn id="11" dur="500"/>
                                        <p:tgtEl>
                                          <p:spTgt spid="388"/>
                                        </p:tgtEl>
                                      </p:cBhvr>
                                    </p:animEffect>
                                  </p:childTnLst>
                                </p:cTn>
                              </p:par>
                            </p:childTnLst>
                          </p:cTn>
                        </p:par>
                      </p:childTnLst>
                    </p:cTn>
                  </p:par>
                  <p:par>
                    <p:cTn id="12" fill="hold">
                      <p:stCondLst>
                        <p:cond delay="indefinite"/>
                      </p:stCondLst>
                      <p:childTnLst>
                        <p:par>
                          <p:cTn id="13" fill="hold">
                            <p:stCondLst>
                              <p:cond delay="0"/>
                            </p:stCondLst>
                            <p:childTnLst>
                              <p:par>
                                <p:cTn id="14" presetClass="entr" nodeType="clickEffect" presetSubtype="4" presetID="2" grpId="3" fill="hold">
                                  <p:stCondLst>
                                    <p:cond delay="0"/>
                                  </p:stCondLst>
                                  <p:iterate type="el" backwards="0">
                                    <p:tmAbs val="0"/>
                                  </p:iterate>
                                  <p:childTnLst>
                                    <p:set>
                                      <p:cBhvr>
                                        <p:cTn id="15" fill="hold"/>
                                        <p:tgtEl>
                                          <p:spTgt spid="389"/>
                                        </p:tgtEl>
                                        <p:attrNameLst>
                                          <p:attrName>style.visibility</p:attrName>
                                        </p:attrNameLst>
                                      </p:cBhvr>
                                      <p:to>
                                        <p:strVal val="visible"/>
                                      </p:to>
                                    </p:set>
                                    <p:anim calcmode="lin" valueType="num">
                                      <p:cBhvr>
                                        <p:cTn id="16" dur="1000" fill="hold"/>
                                        <p:tgtEl>
                                          <p:spTgt spid="389"/>
                                        </p:tgtEl>
                                        <p:attrNameLst>
                                          <p:attrName>ppt_x</p:attrName>
                                        </p:attrNameLst>
                                      </p:cBhvr>
                                      <p:tavLst>
                                        <p:tav tm="0">
                                          <p:val>
                                            <p:strVal val="#ppt_x"/>
                                          </p:val>
                                        </p:tav>
                                        <p:tav tm="100000">
                                          <p:val>
                                            <p:strVal val="#ppt_x"/>
                                          </p:val>
                                        </p:tav>
                                      </p:tavLst>
                                    </p:anim>
                                    <p:anim calcmode="lin" valueType="num">
                                      <p:cBhvr>
                                        <p:cTn id="17" dur="1000" fill="hold"/>
                                        <p:tgtEl>
                                          <p:spTgt spid="38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1" presetID="2" grpId="4" fill="hold">
                                  <p:stCondLst>
                                    <p:cond delay="0"/>
                                  </p:stCondLst>
                                  <p:iterate type="el" backwards="0">
                                    <p:tmAbs val="0"/>
                                  </p:iterate>
                                  <p:childTnLst>
                                    <p:set>
                                      <p:cBhvr>
                                        <p:cTn id="21" fill="hold"/>
                                        <p:tgtEl>
                                          <p:spTgt spid="390"/>
                                        </p:tgtEl>
                                        <p:attrNameLst>
                                          <p:attrName>style.visibility</p:attrName>
                                        </p:attrNameLst>
                                      </p:cBhvr>
                                      <p:to>
                                        <p:strVal val="visible"/>
                                      </p:to>
                                    </p:set>
                                    <p:anim calcmode="lin" valueType="num">
                                      <p:cBhvr>
                                        <p:cTn id="22" dur="1000" fill="hold"/>
                                        <p:tgtEl>
                                          <p:spTgt spid="390"/>
                                        </p:tgtEl>
                                        <p:attrNameLst>
                                          <p:attrName>ppt_x</p:attrName>
                                        </p:attrNameLst>
                                      </p:cBhvr>
                                      <p:tavLst>
                                        <p:tav tm="0">
                                          <p:val>
                                            <p:strVal val="#ppt_x"/>
                                          </p:val>
                                        </p:tav>
                                        <p:tav tm="100000">
                                          <p:val>
                                            <p:strVal val="#ppt_x"/>
                                          </p:val>
                                        </p:tav>
                                      </p:tavLst>
                                    </p:anim>
                                    <p:anim calcmode="lin" valueType="num">
                                      <p:cBhvr>
                                        <p:cTn id="23" dur="1000" fill="hold"/>
                                        <p:tgtEl>
                                          <p:spTgt spid="390"/>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32" presetID="23" grpId="5" fill="hold">
                                  <p:stCondLst>
                                    <p:cond delay="0"/>
                                  </p:stCondLst>
                                  <p:iterate type="el" backwards="0">
                                    <p:tmAbs val="0"/>
                                  </p:iterate>
                                  <p:childTnLst>
                                    <p:set>
                                      <p:cBhvr>
                                        <p:cTn id="27" fill="hold"/>
                                        <p:tgtEl>
                                          <p:spTgt spid="391"/>
                                        </p:tgtEl>
                                        <p:attrNameLst>
                                          <p:attrName>style.visibility</p:attrName>
                                        </p:attrNameLst>
                                      </p:cBhvr>
                                      <p:to>
                                        <p:strVal val="visible"/>
                                      </p:to>
                                    </p:set>
                                    <p:anim calcmode="lin" valueType="num">
                                      <p:cBhvr>
                                        <p:cTn id="28" dur="1000" fill="hold"/>
                                        <p:tgtEl>
                                          <p:spTgt spid="391"/>
                                        </p:tgtEl>
                                        <p:attrNameLst>
                                          <p:attrName>ppt_w</p:attrName>
                                        </p:attrNameLst>
                                      </p:cBhvr>
                                      <p:tavLst>
                                        <p:tav tm="0">
                                          <p:val>
                                            <p:strVal val="4*#ppt_w"/>
                                          </p:val>
                                        </p:tav>
                                        <p:tav tm="100000">
                                          <p:val>
                                            <p:strVal val="#ppt_w"/>
                                          </p:val>
                                        </p:tav>
                                      </p:tavLst>
                                    </p:anim>
                                    <p:anim calcmode="lin" valueType="num">
                                      <p:cBhvr>
                                        <p:cTn id="29" dur="1000" fill="hold"/>
                                        <p:tgtEl>
                                          <p:spTgt spid="39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91" grpId="5"/>
      <p:bldP build="whole" bldLvl="1" animBg="1" rev="0" advAuto="0" spid="390" grpId="4"/>
      <p:bldP build="whole" bldLvl="1" animBg="1" rev="0" advAuto="0" spid="385" grpId="1"/>
      <p:bldP build="whole" bldLvl="1" animBg="1" rev="0" advAuto="0" spid="388" grpId="2"/>
      <p:bldP build="whole" bldLvl="1" animBg="1" rev="0" advAuto="0" spid="389" grpId="3"/>
    </p:bldLst>
  </p:timing>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5" name="Shape 395"/>
          <p:cNvSpPr/>
          <p:nvPr/>
        </p:nvSpPr>
        <p:spPr>
          <a:xfrm>
            <a:off x="152400" y="1219200"/>
            <a:ext cx="7162800" cy="172615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0000"/>
              </a:lnSpc>
              <a:spcBef>
                <a:spcPts val="1400"/>
              </a:spcBef>
              <a:defRPr sz="2400">
                <a:solidFill>
                  <a:srgbClr val="000000"/>
                </a:solidFill>
                <a:latin typeface="Arial"/>
                <a:ea typeface="Arial"/>
                <a:cs typeface="Arial"/>
                <a:sym typeface="Arial"/>
              </a:defRPr>
            </a:pPr>
            <a:r>
              <a:rPr>
                <a:latin typeface="楷体_GB2312"/>
                <a:ea typeface="楷体_GB2312"/>
                <a:cs typeface="楷体_GB2312"/>
                <a:sym typeface="楷体_GB2312"/>
              </a:rPr>
              <a:t>双音节：</a:t>
            </a:r>
            <a:r>
              <a:t>'</a:t>
            </a:r>
            <a:r>
              <a:rPr>
                <a:latin typeface="Times New Roman"/>
                <a:ea typeface="Times New Roman"/>
                <a:cs typeface="Times New Roman"/>
                <a:sym typeface="Times New Roman"/>
              </a:rPr>
              <a:t>beau-ty     'stu-dent     'let-ter     'win-ter</a:t>
            </a:r>
            <a:endParaRPr>
              <a:latin typeface="Times New Roman"/>
              <a:ea typeface="Times New Roman"/>
              <a:cs typeface="Times New Roman"/>
              <a:sym typeface="Times New Roman"/>
            </a:endParaRPr>
          </a:p>
          <a:p>
            <a:pPr>
              <a:lnSpc>
                <a:spcPct val="110000"/>
              </a:lnSpc>
              <a:spcBef>
                <a:spcPts val="1400"/>
              </a:spcBef>
              <a:defRPr sz="2400">
                <a:solidFill>
                  <a:srgbClr val="000000"/>
                </a:solidFill>
                <a:latin typeface="Times New Roman"/>
                <a:ea typeface="Times New Roman"/>
                <a:cs typeface="Times New Roman"/>
                <a:sym typeface="Times New Roman"/>
              </a:defRPr>
            </a:pPr>
            <a:r>
              <a:t>                'fa-ther     'tea-cher     'se-cret      'A-pril </a:t>
            </a:r>
          </a:p>
          <a:p>
            <a:pPr>
              <a:lnSpc>
                <a:spcPct val="110000"/>
              </a:lnSpc>
              <a:spcBef>
                <a:spcPts val="1400"/>
              </a:spcBef>
              <a:defRPr sz="2400">
                <a:solidFill>
                  <a:srgbClr val="000000"/>
                </a:solidFill>
                <a:latin typeface="Arial"/>
                <a:ea typeface="Arial"/>
                <a:cs typeface="Arial"/>
                <a:sym typeface="Arial"/>
              </a:defRPr>
            </a:pPr>
            <a:r>
              <a:rPr>
                <a:latin typeface="楷体_GB2312"/>
                <a:ea typeface="楷体_GB2312"/>
                <a:cs typeface="楷体_GB2312"/>
                <a:sym typeface="楷体_GB2312"/>
              </a:rPr>
              <a:t>多音节：</a:t>
            </a:r>
            <a:r>
              <a:rPr>
                <a:latin typeface="Times New Roman"/>
                <a:ea typeface="Times New Roman"/>
                <a:cs typeface="Times New Roman"/>
                <a:sym typeface="Times New Roman"/>
              </a:rPr>
              <a:t>'A-fri-ca   </a:t>
            </a:r>
            <a:r>
              <a:rPr>
                <a:latin typeface="Times New Roman"/>
                <a:ea typeface="Times New Roman"/>
                <a:cs typeface="Times New Roman"/>
                <a:sym typeface="Times New Roman"/>
              </a:rPr>
              <a:t>in</a:t>
            </a:r>
            <a:r>
              <a:rPr>
                <a:latin typeface="Times New Roman"/>
                <a:ea typeface="Times New Roman"/>
                <a:cs typeface="Times New Roman"/>
                <a:sym typeface="Times New Roman"/>
              </a:rPr>
              <a:t>-'</a:t>
            </a:r>
            <a:r>
              <a:rPr>
                <a:latin typeface="Times New Roman"/>
                <a:ea typeface="Times New Roman"/>
                <a:cs typeface="Times New Roman"/>
                <a:sym typeface="Times New Roman"/>
              </a:rPr>
              <a:t>tel</a:t>
            </a:r>
            <a:r>
              <a:rPr>
                <a:latin typeface="Times New Roman"/>
                <a:ea typeface="Times New Roman"/>
                <a:cs typeface="Times New Roman"/>
                <a:sym typeface="Times New Roman"/>
              </a:rPr>
              <a:t>-</a:t>
            </a:r>
            <a:r>
              <a:rPr>
                <a:latin typeface="Times New Roman"/>
                <a:ea typeface="Times New Roman"/>
                <a:cs typeface="Times New Roman"/>
                <a:sym typeface="Times New Roman"/>
              </a:rPr>
              <a:t>li</a:t>
            </a:r>
            <a:r>
              <a:rPr>
                <a:latin typeface="Times New Roman"/>
                <a:ea typeface="Times New Roman"/>
                <a:cs typeface="Times New Roman"/>
                <a:sym typeface="Times New Roman"/>
              </a:rPr>
              <a:t>-</a:t>
            </a:r>
            <a:r>
              <a:rPr>
                <a:latin typeface="Times New Roman"/>
                <a:ea typeface="Times New Roman"/>
                <a:cs typeface="Times New Roman"/>
                <a:sym typeface="Times New Roman"/>
              </a:rPr>
              <a:t>gent</a:t>
            </a:r>
            <a:r>
              <a:rPr>
                <a:latin typeface="Times New Roman"/>
                <a:ea typeface="Times New Roman"/>
                <a:cs typeface="Times New Roman"/>
                <a:sym typeface="Times New Roman"/>
              </a:rPr>
              <a:t>   con-gra-tu-'la-tion</a:t>
            </a:r>
          </a:p>
        </p:txBody>
      </p:sp>
      <p:pic>
        <p:nvPicPr>
          <p:cNvPr id="396" name="绿叶.png">
            <a:hlinkClick r:id="rId3" invalidUrl="" action="" tgtFrame="" tooltip="" history="1" highlightClick="0" endSnd="0"/>
          </p:cNvPr>
          <p:cNvPicPr>
            <a:picLocks noChangeAspect="1"/>
          </p:cNvPicPr>
          <p:nvPr/>
        </p:nvPicPr>
        <p:blipFill>
          <a:blip r:embed="rId4">
            <a:extLst/>
          </a:blip>
          <a:stretch>
            <a:fillRect/>
          </a:stretch>
        </p:blipFill>
        <p:spPr>
          <a:xfrm>
            <a:off x="152400" y="457200"/>
            <a:ext cx="381000" cy="381000"/>
          </a:xfrm>
          <a:prstGeom prst="rect">
            <a:avLst/>
          </a:prstGeom>
          <a:ln w="12700">
            <a:miter lim="400000"/>
          </a:ln>
        </p:spPr>
      </p:pic>
      <p:sp>
        <p:nvSpPr>
          <p:cNvPr id="397" name="Shape 397"/>
          <p:cNvSpPr/>
          <p:nvPr/>
        </p:nvSpPr>
        <p:spPr>
          <a:xfrm>
            <a:off x="501650" y="262254"/>
            <a:ext cx="2847340" cy="726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defRPr b="1" sz="3600">
                <a:solidFill>
                  <a:srgbClr val="000000"/>
                </a:solidFill>
                <a:latin typeface="楷体_GB2312"/>
                <a:ea typeface="楷体_GB2312"/>
                <a:cs typeface="楷体_GB2312"/>
                <a:sym typeface="楷体_GB2312"/>
              </a:defRPr>
            </a:lvl1pPr>
          </a:lstStyle>
          <a:p>
            <a:pPr/>
            <a:r>
              <a:t>重读音节规律</a:t>
            </a:r>
          </a:p>
        </p:txBody>
      </p:sp>
      <p:sp>
        <p:nvSpPr>
          <p:cNvPr id="398" name="Shape 398"/>
          <p:cNvSpPr/>
          <p:nvPr/>
        </p:nvSpPr>
        <p:spPr>
          <a:xfrm>
            <a:off x="152400" y="3124200"/>
            <a:ext cx="7086600" cy="17099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40000"/>
              </a:lnSpc>
              <a:spcBef>
                <a:spcPts val="1400"/>
              </a:spcBef>
              <a:defRPr b="1"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双音节</a:t>
            </a:r>
            <a:r>
              <a:rPr b="0">
                <a:latin typeface="楷体_GB2312"/>
                <a:ea typeface="楷体_GB2312"/>
                <a:cs typeface="楷体_GB2312"/>
                <a:sym typeface="楷体_GB2312"/>
              </a:rPr>
              <a:t>词的</a:t>
            </a:r>
            <a:r>
              <a:rPr>
                <a:solidFill>
                  <a:srgbClr val="FF0000"/>
                </a:solidFill>
                <a:latin typeface="楷体_GB2312"/>
                <a:ea typeface="楷体_GB2312"/>
                <a:cs typeface="楷体_GB2312"/>
                <a:sym typeface="楷体_GB2312"/>
              </a:rPr>
              <a:t>第一个音节</a:t>
            </a:r>
            <a:r>
              <a:rPr b="0">
                <a:latin typeface="楷体_GB2312"/>
                <a:ea typeface="楷体_GB2312"/>
                <a:cs typeface="楷体_GB2312"/>
                <a:sym typeface="楷体_GB2312"/>
              </a:rPr>
              <a:t>通常是重读音节；含有</a:t>
            </a:r>
            <a:r>
              <a:t>a-,be-, de-,re-,in-,ex-</a:t>
            </a:r>
            <a:r>
              <a:rPr>
                <a:latin typeface="楷体_GB2312"/>
                <a:ea typeface="楷体_GB2312"/>
                <a:cs typeface="楷体_GB2312"/>
                <a:sym typeface="楷体_GB2312"/>
              </a:rPr>
              <a:t>等前缀</a:t>
            </a:r>
            <a:r>
              <a:rPr b="0">
                <a:latin typeface="楷体_GB2312"/>
                <a:ea typeface="楷体_GB2312"/>
                <a:cs typeface="楷体_GB2312"/>
                <a:sym typeface="楷体_GB2312"/>
              </a:rPr>
              <a:t>的双音节词往往是在</a:t>
            </a:r>
            <a:r>
              <a:rPr>
                <a:solidFill>
                  <a:srgbClr val="FF0000"/>
                </a:solidFill>
                <a:latin typeface="楷体_GB2312"/>
                <a:ea typeface="楷体_GB2312"/>
                <a:cs typeface="楷体_GB2312"/>
                <a:sym typeface="楷体_GB2312"/>
              </a:rPr>
              <a:t>第二个音节</a:t>
            </a:r>
            <a:r>
              <a:rPr b="0">
                <a:latin typeface="楷体_GB2312"/>
                <a:ea typeface="楷体_GB2312"/>
                <a:cs typeface="楷体_GB2312"/>
                <a:sym typeface="楷体_GB2312"/>
              </a:rPr>
              <a:t>上重读，如：</a:t>
            </a:r>
            <a:r>
              <a:rPr b="0"/>
              <a:t>a-</a:t>
            </a:r>
            <a:r>
              <a:rPr b="0"/>
              <a:t>'</a:t>
            </a:r>
            <a:r>
              <a:rPr b="0"/>
              <a:t>bout</a:t>
            </a:r>
            <a:r>
              <a:rPr b="0">
                <a:latin typeface="楷体_GB2312"/>
                <a:ea typeface="楷体_GB2312"/>
                <a:cs typeface="楷体_GB2312"/>
                <a:sym typeface="楷体_GB2312"/>
              </a:rPr>
              <a:t>，</a:t>
            </a:r>
            <a:r>
              <a:rPr b="0"/>
              <a:t>be-</a:t>
            </a:r>
            <a:r>
              <a:rPr b="0"/>
              <a:t>'</a:t>
            </a:r>
            <a:r>
              <a:rPr b="0"/>
              <a:t>fore</a:t>
            </a:r>
            <a:r>
              <a:rPr b="0">
                <a:latin typeface="楷体_GB2312"/>
                <a:ea typeface="楷体_GB2312"/>
                <a:cs typeface="楷体_GB2312"/>
                <a:sym typeface="楷体_GB2312"/>
              </a:rPr>
              <a:t>，</a:t>
            </a:r>
            <a:r>
              <a:rPr b="0"/>
              <a:t>ex-</a:t>
            </a:r>
            <a:r>
              <a:rPr b="0"/>
              <a:t>'</a:t>
            </a:r>
            <a:r>
              <a:rPr b="0"/>
              <a:t>cuse</a:t>
            </a:r>
            <a:r>
              <a:rPr b="0">
                <a:latin typeface="楷体_GB2312"/>
                <a:ea typeface="楷体_GB2312"/>
                <a:cs typeface="楷体_GB2312"/>
                <a:sym typeface="楷体_GB2312"/>
              </a:rPr>
              <a:t>等。</a:t>
            </a:r>
          </a:p>
        </p:txBody>
      </p:sp>
      <p:sp>
        <p:nvSpPr>
          <p:cNvPr id="399" name="Shape 399"/>
          <p:cNvSpPr/>
          <p:nvPr/>
        </p:nvSpPr>
        <p:spPr>
          <a:xfrm>
            <a:off x="1192212" y="-357188"/>
            <a:ext cx="4053853" cy="408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i="1">
                <a:solidFill>
                  <a:srgbClr val="000000"/>
                </a:solidFill>
                <a:latin typeface="Arial"/>
                <a:ea typeface="Arial"/>
                <a:cs typeface="Arial"/>
                <a:sym typeface="Arial"/>
              </a:defRPr>
            </a:pPr>
            <a:r>
              <a:rPr i="0">
                <a:latin typeface="宋体"/>
                <a:ea typeface="宋体"/>
                <a:cs typeface="宋体"/>
                <a:sym typeface="宋体"/>
              </a:rPr>
              <a:t>多音节词通常在倒数第三个音节重读。</a:t>
            </a:r>
            <a:r>
              <a:rPr i="0"/>
              <a:t> </a:t>
            </a:r>
          </a:p>
        </p:txBody>
      </p:sp>
      <p:sp>
        <p:nvSpPr>
          <p:cNvPr id="400" name="Shape 400"/>
          <p:cNvSpPr/>
          <p:nvPr/>
        </p:nvSpPr>
        <p:spPr>
          <a:xfrm>
            <a:off x="120650" y="4942433"/>
            <a:ext cx="7118350" cy="162609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nSpc>
                <a:spcPct val="130000"/>
              </a:lnSpc>
              <a:defRPr b="1" sz="2400">
                <a:solidFill>
                  <a:srgbClr val="000000"/>
                </a:solidFill>
                <a:latin typeface="楷体_GB2312"/>
                <a:ea typeface="楷体_GB2312"/>
                <a:cs typeface="楷体_GB2312"/>
                <a:sym typeface="楷体_GB2312"/>
              </a:defRPr>
            </a:pPr>
            <a:r>
              <a:t>多音节</a:t>
            </a:r>
            <a:r>
              <a:rPr b="0"/>
              <a:t>词通常在</a:t>
            </a:r>
            <a:r>
              <a:rPr>
                <a:solidFill>
                  <a:srgbClr val="FF0000"/>
                </a:solidFill>
              </a:rPr>
              <a:t>倒数第三个音节</a:t>
            </a:r>
            <a:r>
              <a:rPr b="0"/>
              <a:t>重读；词尾有</a:t>
            </a:r>
            <a:r>
              <a:rPr b="0">
                <a:latin typeface="Times New Roman"/>
                <a:ea typeface="Times New Roman"/>
                <a:cs typeface="Times New Roman"/>
                <a:sym typeface="Times New Roman"/>
              </a:rPr>
              <a:t>-</a:t>
            </a:r>
            <a:r>
              <a:rPr>
                <a:latin typeface="Times New Roman"/>
                <a:ea typeface="Times New Roman"/>
                <a:cs typeface="Times New Roman"/>
                <a:sym typeface="Times New Roman"/>
              </a:rPr>
              <a:t>ic</a:t>
            </a:r>
            <a:r>
              <a:t>或</a:t>
            </a:r>
            <a:r>
              <a:rPr b="0">
                <a:latin typeface="Times New Roman"/>
                <a:ea typeface="Times New Roman"/>
                <a:cs typeface="Times New Roman"/>
                <a:sym typeface="Times New Roman"/>
              </a:rPr>
              <a:t>-</a:t>
            </a:r>
            <a:r>
              <a:rPr>
                <a:latin typeface="Times New Roman"/>
                <a:ea typeface="Times New Roman"/>
                <a:cs typeface="Times New Roman"/>
                <a:sym typeface="Times New Roman"/>
              </a:rPr>
              <a:t>tion, </a:t>
            </a:r>
            <a:r>
              <a:rPr b="0">
                <a:latin typeface="Times New Roman"/>
                <a:ea typeface="Times New Roman"/>
                <a:cs typeface="Times New Roman"/>
                <a:sym typeface="Times New Roman"/>
              </a:rPr>
              <a:t>-</a:t>
            </a:r>
            <a:r>
              <a:rPr>
                <a:latin typeface="Times New Roman"/>
                <a:ea typeface="Times New Roman"/>
                <a:cs typeface="Times New Roman"/>
                <a:sym typeface="Times New Roman"/>
              </a:rPr>
              <a:t>sion</a:t>
            </a:r>
            <a:r>
              <a:rPr b="0"/>
              <a:t>的词，在</a:t>
            </a:r>
            <a:r>
              <a:rPr b="0">
                <a:latin typeface="Times New Roman"/>
                <a:ea typeface="Times New Roman"/>
                <a:cs typeface="Times New Roman"/>
                <a:sym typeface="Times New Roman"/>
              </a:rPr>
              <a:t>-ic</a:t>
            </a:r>
            <a:r>
              <a:rPr b="0"/>
              <a:t>或</a:t>
            </a:r>
            <a:r>
              <a:rPr b="0">
                <a:latin typeface="Times New Roman"/>
                <a:ea typeface="Times New Roman"/>
                <a:cs typeface="Times New Roman"/>
                <a:sym typeface="Times New Roman"/>
              </a:rPr>
              <a:t>-sion, -tion</a:t>
            </a:r>
            <a:r>
              <a:rPr>
                <a:solidFill>
                  <a:srgbClr val="FF0000"/>
                </a:solidFill>
              </a:rPr>
              <a:t>前的一个音节</a:t>
            </a:r>
            <a:r>
              <a:rPr b="0"/>
              <a:t>上重读，如：</a:t>
            </a:r>
            <a:r>
              <a:rPr b="0">
                <a:latin typeface="Times New Roman"/>
                <a:ea typeface="Times New Roman"/>
                <a:cs typeface="Times New Roman"/>
                <a:sym typeface="Times New Roman"/>
              </a:rPr>
              <a:t>i-</a:t>
            </a:r>
            <a:r>
              <a:rPr b="0">
                <a:latin typeface="Times New Roman"/>
                <a:ea typeface="Times New Roman"/>
                <a:cs typeface="Times New Roman"/>
                <a:sym typeface="Times New Roman"/>
              </a:rPr>
              <a:t>'</a:t>
            </a:r>
            <a:r>
              <a:rPr b="0">
                <a:latin typeface="Times New Roman"/>
                <a:ea typeface="Times New Roman"/>
                <a:cs typeface="Times New Roman"/>
                <a:sym typeface="Times New Roman"/>
              </a:rPr>
              <a:t>ro-nic</a:t>
            </a:r>
            <a:r>
              <a:rPr b="0"/>
              <a:t>，</a:t>
            </a:r>
            <a:r>
              <a:rPr b="0">
                <a:latin typeface="Times New Roman"/>
                <a:ea typeface="Times New Roman"/>
                <a:cs typeface="Times New Roman"/>
                <a:sym typeface="Times New Roman"/>
              </a:rPr>
              <a:t>re-</a:t>
            </a:r>
            <a:r>
              <a:rPr b="0">
                <a:latin typeface="Times New Roman"/>
                <a:ea typeface="Times New Roman"/>
                <a:cs typeface="Times New Roman"/>
                <a:sym typeface="Times New Roman"/>
              </a:rPr>
              <a:t>'</a:t>
            </a:r>
            <a:r>
              <a:rPr b="0">
                <a:latin typeface="Times New Roman"/>
                <a:ea typeface="Times New Roman"/>
                <a:cs typeface="Times New Roman"/>
                <a:sym typeface="Times New Roman"/>
              </a:rPr>
              <a:t>pub-lic</a:t>
            </a:r>
            <a:r>
              <a:rPr b="0"/>
              <a:t>等。</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3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10" presetID="3" grpId="2" fill="hold">
                                  <p:stCondLst>
                                    <p:cond delay="0"/>
                                  </p:stCondLst>
                                  <p:iterate type="el" backwards="0">
                                    <p:tmAbs val="0"/>
                                  </p:iterate>
                                  <p:childTnLst>
                                    <p:set>
                                      <p:cBhvr>
                                        <p:cTn id="10" fill="hold"/>
                                        <p:tgtEl>
                                          <p:spTgt spid="398"/>
                                        </p:tgtEl>
                                        <p:attrNameLst>
                                          <p:attrName>style.visibility</p:attrName>
                                        </p:attrNameLst>
                                      </p:cBhvr>
                                      <p:to>
                                        <p:strVal val="visible"/>
                                      </p:to>
                                    </p:set>
                                    <p:animEffect filter="blinds(horizontal)" transition="in">
                                      <p:cBhvr>
                                        <p:cTn id="11" dur="500"/>
                                        <p:tgtEl>
                                          <p:spTgt spid="398"/>
                                        </p:tgtEl>
                                      </p:cBhvr>
                                    </p:animEffect>
                                  </p:childTnLst>
                                </p:cTn>
                              </p:par>
                            </p:childTnLst>
                          </p:cTn>
                        </p:par>
                      </p:childTnLst>
                    </p:cTn>
                  </p:par>
                  <p:par>
                    <p:cTn id="12" fill="hold">
                      <p:stCondLst>
                        <p:cond delay="indefinite"/>
                      </p:stCondLst>
                      <p:childTnLst>
                        <p:par>
                          <p:cTn id="13" fill="hold">
                            <p:stCondLst>
                              <p:cond delay="0"/>
                            </p:stCondLst>
                            <p:childTnLst>
                              <p:par>
                                <p:cTn id="14" presetClass="entr" nodeType="clickEffect" presetSubtype="10" presetID="3" grpId="3" fill="hold">
                                  <p:stCondLst>
                                    <p:cond delay="0"/>
                                  </p:stCondLst>
                                  <p:iterate type="el" backwards="0">
                                    <p:tmAbs val="0"/>
                                  </p:iterate>
                                  <p:childTnLst>
                                    <p:set>
                                      <p:cBhvr>
                                        <p:cTn id="15" fill="hold"/>
                                        <p:tgtEl>
                                          <p:spTgt spid="400"/>
                                        </p:tgtEl>
                                        <p:attrNameLst>
                                          <p:attrName>style.visibility</p:attrName>
                                        </p:attrNameLst>
                                      </p:cBhvr>
                                      <p:to>
                                        <p:strVal val="visible"/>
                                      </p:to>
                                    </p:set>
                                    <p:animEffect filter="blinds(horizontal)" transition="in">
                                      <p:cBhvr>
                                        <p:cTn id="16" dur="500"/>
                                        <p:tgtEl>
                                          <p:spTgt spid="4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00" grpId="3"/>
      <p:bldP build="whole" bldLvl="1" animBg="1" rev="0" advAuto="0" spid="396" grpId="1"/>
      <p:bldP build="whole" bldLvl="1" animBg="1" rev="0" advAuto="0" spid="398" grpId="2"/>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nvSpPr>
        <p:spPr>
          <a:xfrm>
            <a:off x="468312" y="1203325"/>
            <a:ext cx="5616576" cy="7264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2100"/>
              </a:spcBef>
              <a:defRPr b="1" sz="3600">
                <a:latin typeface="楷体_GB2312"/>
                <a:ea typeface="楷体_GB2312"/>
                <a:cs typeface="楷体_GB2312"/>
                <a:sym typeface="楷体_GB2312"/>
              </a:defRPr>
            </a:pPr>
            <a:r>
              <a:t>1 </a:t>
            </a:r>
            <a:r>
              <a:t>语音基本概念</a:t>
            </a:r>
          </a:p>
        </p:txBody>
      </p:sp>
      <p:sp>
        <p:nvSpPr>
          <p:cNvPr id="118" name="Shape 118"/>
          <p:cNvSpPr/>
          <p:nvPr/>
        </p:nvSpPr>
        <p:spPr>
          <a:xfrm>
            <a:off x="250825" y="-96838"/>
            <a:ext cx="4676140" cy="11582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wrap="none" lIns="45719" rIns="45719">
            <a:spAutoFit/>
          </a:bodyPr>
          <a:lstStyle>
            <a:lvl1pPr>
              <a:defRPr b="1" sz="6000">
                <a:solidFill>
                  <a:srgbClr val="FFFFFF"/>
                </a:solidFill>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英语语音语调</a:t>
            </a:r>
          </a:p>
        </p:txBody>
      </p:sp>
      <p:sp>
        <p:nvSpPr>
          <p:cNvPr id="119" name="Shape 119"/>
          <p:cNvSpPr/>
          <p:nvPr/>
        </p:nvSpPr>
        <p:spPr>
          <a:xfrm>
            <a:off x="81189" y="2634978"/>
            <a:ext cx="7704139" cy="3507582"/>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400"/>
              </a:spcBef>
              <a:defRPr sz="2400">
                <a:latin typeface="Arial"/>
                <a:ea typeface="Arial"/>
                <a:cs typeface="Arial"/>
                <a:sym typeface="Arial"/>
              </a:defRPr>
            </a:pPr>
            <a:r>
              <a:rPr>
                <a:latin typeface="楷体_GB2312"/>
                <a:ea typeface="楷体_GB2312"/>
                <a:cs typeface="楷体_GB2312"/>
                <a:sym typeface="楷体_GB2312"/>
              </a:rPr>
              <a:t>音标：音素</a:t>
            </a:r>
            <a:r>
              <a:rPr>
                <a:solidFill>
                  <a:srgbClr val="000000"/>
                </a:solidFill>
                <a:latin typeface="楷体_GB2312"/>
                <a:ea typeface="楷体_GB2312"/>
                <a:cs typeface="楷体_GB2312"/>
                <a:sym typeface="楷体_GB2312"/>
              </a:rPr>
              <a:t>的书面</a:t>
            </a:r>
            <a:r>
              <a:rPr>
                <a:latin typeface="楷体_GB2312"/>
                <a:ea typeface="楷体_GB2312"/>
                <a:cs typeface="楷体_GB2312"/>
                <a:sym typeface="楷体_GB2312"/>
              </a:rPr>
              <a:t>符号</a:t>
            </a:r>
          </a:p>
          <a:p>
            <a:pPr>
              <a:spcBef>
                <a:spcPts val="1400"/>
              </a:spcBef>
              <a:defRPr sz="2400">
                <a:latin typeface="Arial"/>
                <a:ea typeface="Arial"/>
                <a:cs typeface="Arial"/>
                <a:sym typeface="Arial"/>
              </a:defRPr>
            </a:pPr>
            <a:r>
              <a:rPr>
                <a:latin typeface="楷体_GB2312"/>
                <a:ea typeface="楷体_GB2312"/>
                <a:cs typeface="楷体_GB2312"/>
                <a:sym typeface="楷体_GB2312"/>
              </a:rPr>
              <a:t>音素：音的最小单位；</a:t>
            </a:r>
            <a:r>
              <a:rPr>
                <a:latin typeface="Times New Roman"/>
                <a:ea typeface="Times New Roman"/>
                <a:cs typeface="Times New Roman"/>
                <a:sym typeface="Times New Roman"/>
              </a:rPr>
              <a:t>48</a:t>
            </a:r>
            <a:r>
              <a:rPr>
                <a:latin typeface="楷体_GB2312"/>
                <a:ea typeface="楷体_GB2312"/>
                <a:cs typeface="楷体_GB2312"/>
                <a:sym typeface="楷体_GB2312"/>
              </a:rPr>
              <a:t>个</a:t>
            </a:r>
            <a:endParaRPr>
              <a:latin typeface="Times New Roman"/>
              <a:ea typeface="Times New Roman"/>
              <a:cs typeface="Times New Roman"/>
              <a:sym typeface="Times New Roman"/>
            </a:endParaRPr>
          </a:p>
          <a:p>
            <a:pPr>
              <a:spcBef>
                <a:spcPts val="1400"/>
              </a:spcBef>
              <a:defRPr sz="2400">
                <a:latin typeface="Arial"/>
                <a:ea typeface="Arial"/>
                <a:cs typeface="Arial"/>
                <a:sym typeface="Arial"/>
              </a:defRPr>
            </a:pPr>
            <a:r>
              <a:rPr>
                <a:latin typeface="楷体_GB2312"/>
                <a:ea typeface="楷体_GB2312"/>
                <a:cs typeface="楷体_GB2312"/>
                <a:sym typeface="楷体_GB2312"/>
              </a:rPr>
              <a:t>国际音标</a:t>
            </a:r>
            <a:r>
              <a:rPr>
                <a:latin typeface="Times New Roman"/>
                <a:ea typeface="Times New Roman"/>
                <a:cs typeface="Times New Roman"/>
                <a:sym typeface="Times New Roman"/>
              </a:rPr>
              <a:t>(IPA)</a:t>
            </a:r>
            <a:r>
              <a:rPr>
                <a:latin typeface="楷体_GB2312"/>
                <a:ea typeface="楷体_GB2312"/>
                <a:cs typeface="楷体_GB2312"/>
                <a:sym typeface="楷体_GB2312"/>
              </a:rPr>
              <a:t>；</a:t>
            </a:r>
            <a:r>
              <a:rPr>
                <a:solidFill>
                  <a:srgbClr val="000000"/>
                </a:solidFill>
                <a:latin typeface="Times New Roman"/>
                <a:ea typeface="Times New Roman"/>
                <a:cs typeface="Times New Roman"/>
                <a:sym typeface="Times New Roman"/>
              </a:rPr>
              <a:t>DJ</a:t>
            </a:r>
            <a:r>
              <a:rPr>
                <a:latin typeface="楷体_GB2312"/>
                <a:ea typeface="楷体_GB2312"/>
                <a:cs typeface="楷体_GB2312"/>
                <a:sym typeface="楷体_GB2312"/>
              </a:rPr>
              <a:t>音标；</a:t>
            </a:r>
            <a:r>
              <a:rPr>
                <a:latin typeface="Times New Roman"/>
                <a:ea typeface="Times New Roman"/>
                <a:cs typeface="Times New Roman"/>
                <a:sym typeface="Times New Roman"/>
              </a:rPr>
              <a:t>KK</a:t>
            </a:r>
            <a:r>
              <a:rPr>
                <a:latin typeface="楷体_GB2312"/>
                <a:ea typeface="楷体_GB2312"/>
                <a:cs typeface="楷体_GB2312"/>
                <a:sym typeface="楷体_GB2312"/>
              </a:rPr>
              <a:t>音标</a:t>
            </a:r>
          </a:p>
          <a:p>
            <a:pPr>
              <a:spcBef>
                <a:spcPts val="1400"/>
              </a:spcBef>
              <a:defRPr sz="2400">
                <a:latin typeface="Times New Roman"/>
                <a:ea typeface="Times New Roman"/>
                <a:cs typeface="Times New Roman"/>
                <a:sym typeface="Times New Roman"/>
              </a:defRPr>
            </a:pPr>
            <a:r>
              <a:rPr>
                <a:latin typeface="楷体_GB2312"/>
                <a:ea typeface="楷体_GB2312"/>
                <a:cs typeface="楷体_GB2312"/>
                <a:sym typeface="楷体_GB2312"/>
              </a:rPr>
              <a:t>元音</a:t>
            </a:r>
            <a:r>
              <a:t>20</a:t>
            </a:r>
            <a:r>
              <a:rPr>
                <a:latin typeface="楷体_GB2312"/>
                <a:ea typeface="楷体_GB2312"/>
                <a:cs typeface="楷体_GB2312"/>
                <a:sym typeface="楷体_GB2312"/>
              </a:rPr>
              <a:t>个、辅音</a:t>
            </a:r>
            <a:r>
              <a:t>28</a:t>
            </a:r>
            <a:r>
              <a:rPr>
                <a:latin typeface="楷体_GB2312"/>
                <a:ea typeface="楷体_GB2312"/>
                <a:cs typeface="楷体_GB2312"/>
                <a:sym typeface="楷体_GB2312"/>
              </a:rPr>
              <a:t>个</a:t>
            </a:r>
          </a:p>
          <a:p>
            <a:pPr>
              <a:spcBef>
                <a:spcPts val="1400"/>
              </a:spcBef>
              <a:defRPr sz="2400">
                <a:latin typeface="Arial"/>
                <a:ea typeface="Arial"/>
                <a:cs typeface="Arial"/>
                <a:sym typeface="Arial"/>
              </a:defRPr>
            </a:pPr>
            <a:r>
              <a:rPr>
                <a:latin typeface="楷体_GB2312"/>
                <a:ea typeface="楷体_GB2312"/>
                <a:cs typeface="楷体_GB2312"/>
                <a:sym typeface="楷体_GB2312"/>
              </a:rPr>
              <a:t>音节：元音和辅音构成的发音单位</a:t>
            </a:r>
          </a:p>
          <a:p>
            <a:pPr>
              <a:spcBef>
                <a:spcPts val="1400"/>
              </a:spcBef>
              <a:defRPr sz="2400">
                <a:latin typeface="Arial"/>
                <a:ea typeface="Arial"/>
                <a:cs typeface="Arial"/>
                <a:sym typeface="Arial"/>
              </a:defRPr>
            </a:pPr>
            <a:r>
              <a:t>           </a:t>
            </a:r>
            <a:r>
              <a:rPr sz="2000">
                <a:latin typeface="楷体_GB2312"/>
                <a:ea typeface="楷体_GB2312"/>
                <a:cs typeface="楷体_GB2312"/>
                <a:sym typeface="楷体_GB2312"/>
              </a:rPr>
              <a:t>单音节，双音节，多音节；开音节，闭音节</a:t>
            </a:r>
            <a:r>
              <a:rPr sz="2000"/>
              <a:t>….</a:t>
            </a:r>
          </a:p>
        </p:txBody>
      </p:sp>
      <p:sp>
        <p:nvSpPr>
          <p:cNvPr id="120" name="Shape 120"/>
          <p:cNvSpPr/>
          <p:nvPr/>
        </p:nvSpPr>
        <p:spPr>
          <a:xfrm>
            <a:off x="576262" y="1902519"/>
            <a:ext cx="5400676" cy="5994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600"/>
              </a:spcBef>
              <a:defRPr b="1" sz="2800">
                <a:latin typeface="楷体_GB2312"/>
                <a:ea typeface="楷体_GB2312"/>
                <a:cs typeface="楷体_GB2312"/>
                <a:sym typeface="楷体_GB2312"/>
              </a:defRPr>
            </a:pPr>
            <a:r>
              <a:t>1.1 </a:t>
            </a:r>
            <a:r>
              <a:t>综述</a:t>
            </a:r>
          </a:p>
        </p:txBody>
      </p:sp>
      <p:sp>
        <p:nvSpPr>
          <p:cNvPr id="121" name="Shape 121"/>
          <p:cNvSpPr/>
          <p:nvPr/>
        </p:nvSpPr>
        <p:spPr>
          <a:xfrm>
            <a:off x="3019587" y="4159395"/>
            <a:ext cx="7200901" cy="10693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900"/>
              </a:spcBef>
              <a:defRPr sz="3200">
                <a:latin typeface="Times New Roman"/>
                <a:ea typeface="Times New Roman"/>
                <a:cs typeface="Times New Roman"/>
                <a:sym typeface="Times New Roman"/>
              </a:defRPr>
            </a:pPr>
            <a:r>
              <a:t>e.g. </a:t>
            </a:r>
            <a:r>
              <a:rPr sz="2000">
                <a:solidFill>
                  <a:srgbClr val="000000"/>
                </a:solidFill>
              </a:rPr>
              <a:t>blackboard:10</a:t>
            </a:r>
            <a:r>
              <a:rPr sz="2000">
                <a:solidFill>
                  <a:srgbClr val="000000"/>
                </a:solidFill>
                <a:latin typeface="楷体_GB2312"/>
                <a:ea typeface="楷体_GB2312"/>
                <a:cs typeface="楷体_GB2312"/>
                <a:sym typeface="楷体_GB2312"/>
              </a:rPr>
              <a:t>个字母</a:t>
            </a:r>
            <a:r>
              <a:rPr sz="2000">
                <a:solidFill>
                  <a:srgbClr val="000000"/>
                </a:solidFill>
              </a:rPr>
              <a:t>,</a:t>
            </a:r>
            <a:r>
              <a:rPr sz="2000">
                <a:solidFill>
                  <a:srgbClr val="000000"/>
                </a:solidFill>
              </a:rPr>
              <a:t> </a:t>
            </a:r>
            <a:r>
              <a:rPr sz="2000">
                <a:solidFill>
                  <a:srgbClr val="000000"/>
                </a:solidFill>
              </a:rPr>
              <a:t>b-l-a-ck-b-oar-d</a:t>
            </a:r>
            <a:r>
              <a:rPr sz="2000">
                <a:solidFill>
                  <a:srgbClr val="000000"/>
                </a:solidFill>
                <a:latin typeface="楷体_GB2312"/>
                <a:ea typeface="楷体_GB2312"/>
                <a:cs typeface="楷体_GB2312"/>
                <a:sym typeface="楷体_GB2312"/>
              </a:rPr>
              <a:t>等七个音素，</a:t>
            </a:r>
            <a:endParaRPr sz="2000">
              <a:solidFill>
                <a:srgbClr val="000000"/>
              </a:solidFill>
            </a:endParaRPr>
          </a:p>
          <a:p>
            <a:pPr>
              <a:spcBef>
                <a:spcPts val="1200"/>
              </a:spcBef>
              <a:defRPr sz="20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                    音标表示即</a:t>
            </a:r>
            <a:r>
              <a:t>[b] [l] [</a:t>
            </a:r>
            <a:r>
              <a:t>æ </a:t>
            </a:r>
            <a:r>
              <a:t>] [k] [b] [</a:t>
            </a:r>
            <a:r>
              <a:t>ɔ:</a:t>
            </a:r>
            <a:r>
              <a:t>] [d]</a:t>
            </a:r>
          </a:p>
        </p:txBody>
      </p:sp>
      <p:sp>
        <p:nvSpPr>
          <p:cNvPr id="122" name="Shape 122">
            <a:hlinkClick r:id="rId3" invalidUrl="" action="ppaction://hlinksldjump" tgtFrame="" tooltip="" history="1" highlightClick="0" endSnd="0"/>
          </p:cNvPr>
          <p:cNvSpPr/>
          <p:nvPr/>
        </p:nvSpPr>
        <p:spPr>
          <a:xfrm flipV="1">
            <a:off x="1116012" y="5084762"/>
            <a:ext cx="2735263" cy="25401"/>
          </a:xfrm>
          <a:prstGeom prst="rect">
            <a:avLst/>
          </a:prstGeom>
          <a:gradFill>
            <a:gsLst>
              <a:gs pos="0">
                <a:srgbClr val="002609"/>
              </a:gs>
              <a:gs pos="100000">
                <a:schemeClr val="accent1"/>
              </a:gs>
            </a:gsLst>
            <a:lin ang="16200000"/>
          </a:gradFill>
          <a:ln w="12700">
            <a:miter lim="400000"/>
          </a:ln>
        </p:spPr>
        <p:txBody>
          <a:bodyPr lIns="45719" rIns="45719" anchor="ctr"/>
          <a:lstStyle/>
          <a:p>
            <a:pPr>
              <a:defRPr>
                <a:latin typeface="+mn-lt"/>
                <a:ea typeface="+mn-ea"/>
                <a:cs typeface="+mn-cs"/>
                <a:sym typeface="Calibri"/>
              </a:defRPr>
            </a:pP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19">
                                            <p:bg/>
                                          </p:spTgt>
                                        </p:tgtEl>
                                        <p:attrNameLst>
                                          <p:attrName>style.visibility</p:attrName>
                                        </p:attrNameLst>
                                      </p:cBhvr>
                                      <p:to>
                                        <p:strVal val="visible"/>
                                      </p:to>
                                    </p:set>
                                    <p:anim calcmode="lin" valueType="num">
                                      <p:cBhvr>
                                        <p:cTn id="7" dur="1000" fill="hold"/>
                                        <p:tgtEl>
                                          <p:spTgt spid="119">
                                            <p:bg/>
                                          </p:spTgt>
                                        </p:tgtEl>
                                        <p:attrNameLst>
                                          <p:attrName>ppt_x</p:attrName>
                                        </p:attrNameLst>
                                      </p:cBhvr>
                                      <p:tavLst>
                                        <p:tav tm="0">
                                          <p:val>
                                            <p:strVal val="#ppt_x"/>
                                          </p:val>
                                        </p:tav>
                                        <p:tav tm="100000">
                                          <p:val>
                                            <p:strVal val="#ppt_x"/>
                                          </p:val>
                                        </p:tav>
                                      </p:tavLst>
                                    </p:anim>
                                    <p:anim calcmode="lin" valueType="num">
                                      <p:cBhvr>
                                        <p:cTn id="8" dur="1000" fill="hold"/>
                                        <p:tgtEl>
                                          <p:spTgt spid="119">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19">
                                            <p:txEl>
                                              <p:pRg st="0" end="0"/>
                                            </p:txEl>
                                          </p:spTgt>
                                        </p:tgtEl>
                                        <p:attrNameLst>
                                          <p:attrName>style.visibility</p:attrName>
                                        </p:attrNameLst>
                                      </p:cBhvr>
                                      <p:to>
                                        <p:strVal val="visible"/>
                                      </p:to>
                                    </p:set>
                                    <p:anim calcmode="lin" valueType="num">
                                      <p:cBhvr>
                                        <p:cTn id="11" dur="1000" fill="hold"/>
                                        <p:tgtEl>
                                          <p:spTgt spid="119">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19">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Class="entr" nodeType="afterEffect" presetSubtype="4" presetID="2" grpId="1" fill="hold">
                                  <p:stCondLst>
                                    <p:cond delay="0"/>
                                  </p:stCondLst>
                                  <p:iterate type="el" backwards="0">
                                    <p:tmAbs val="0"/>
                                  </p:iterate>
                                  <p:childTnLst>
                                    <p:set>
                                      <p:cBhvr>
                                        <p:cTn id="15" fill="hold"/>
                                        <p:tgtEl>
                                          <p:spTgt spid="119">
                                            <p:txEl>
                                              <p:pRg st="1" end="1"/>
                                            </p:txEl>
                                          </p:spTgt>
                                        </p:tgtEl>
                                        <p:attrNameLst>
                                          <p:attrName>style.visibility</p:attrName>
                                        </p:attrNameLst>
                                      </p:cBhvr>
                                      <p:to>
                                        <p:strVal val="visible"/>
                                      </p:to>
                                    </p:set>
                                    <p:anim calcmode="lin" valueType="num">
                                      <p:cBhvr>
                                        <p:cTn id="16" dur="1000" fill="hold"/>
                                        <p:tgtEl>
                                          <p:spTgt spid="119">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119">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Class="entr" nodeType="afterEffect" presetSubtype="4" presetID="2" grpId="1" fill="hold">
                                  <p:stCondLst>
                                    <p:cond delay="0"/>
                                  </p:stCondLst>
                                  <p:iterate type="el" backwards="0">
                                    <p:tmAbs val="0"/>
                                  </p:iterate>
                                  <p:childTnLst>
                                    <p:set>
                                      <p:cBhvr>
                                        <p:cTn id="20" fill="hold"/>
                                        <p:tgtEl>
                                          <p:spTgt spid="119">
                                            <p:txEl>
                                              <p:pRg st="2" end="2"/>
                                            </p:txEl>
                                          </p:spTgt>
                                        </p:tgtEl>
                                        <p:attrNameLst>
                                          <p:attrName>style.visibility</p:attrName>
                                        </p:attrNameLst>
                                      </p:cBhvr>
                                      <p:to>
                                        <p:strVal val="visible"/>
                                      </p:to>
                                    </p:set>
                                    <p:anim calcmode="lin" valueType="num">
                                      <p:cBhvr>
                                        <p:cTn id="21" dur="1000" fill="hold"/>
                                        <p:tgtEl>
                                          <p:spTgt spid="11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16" presetID="23" grpId="2" fill="hold">
                                  <p:stCondLst>
                                    <p:cond delay="0"/>
                                  </p:stCondLst>
                                  <p:iterate type="el" backwards="0">
                                    <p:tmAbs val="0"/>
                                  </p:iterate>
                                  <p:childTnLst>
                                    <p:set>
                                      <p:cBhvr>
                                        <p:cTn id="26" fill="hold"/>
                                        <p:tgtEl>
                                          <p:spTgt spid="121"/>
                                        </p:tgtEl>
                                        <p:attrNameLst>
                                          <p:attrName>style.visibility</p:attrName>
                                        </p:attrNameLst>
                                      </p:cBhvr>
                                      <p:to>
                                        <p:strVal val="visible"/>
                                      </p:to>
                                    </p:set>
                                    <p:anim calcmode="lin" valueType="num">
                                      <p:cBhvr>
                                        <p:cTn id="27" dur="1000" fill="hold"/>
                                        <p:tgtEl>
                                          <p:spTgt spid="121"/>
                                        </p:tgtEl>
                                        <p:attrNameLst>
                                          <p:attrName>ppt_w</p:attrName>
                                        </p:attrNameLst>
                                      </p:cBhvr>
                                      <p:tavLst>
                                        <p:tav tm="0">
                                          <p:val>
                                            <p:fltVal val="0"/>
                                          </p:val>
                                        </p:tav>
                                        <p:tav tm="100000">
                                          <p:val>
                                            <p:strVal val="#ppt_w"/>
                                          </p:val>
                                        </p:tav>
                                      </p:tavLst>
                                    </p:anim>
                                    <p:anim calcmode="lin" valueType="num">
                                      <p:cBhvr>
                                        <p:cTn id="28" dur="1000" fill="hold"/>
                                        <p:tgtEl>
                                          <p:spTgt spid="121"/>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Class="exit" nodeType="clickEffect" presetSubtype="32" presetID="23" grpId="3" fill="hold">
                                  <p:stCondLst>
                                    <p:cond delay="0"/>
                                  </p:stCondLst>
                                  <p:iterate type="el" backwards="0">
                                    <p:tmAbs val="0"/>
                                  </p:iterate>
                                  <p:childTnLst>
                                    <p:anim calcmode="lin" valueType="num">
                                      <p:cBhvr>
                                        <p:cTn id="32" dur="1000" fill="hold"/>
                                        <p:tgtEl>
                                          <p:spTgt spid="121"/>
                                        </p:tgtEl>
                                        <p:attrNameLst>
                                          <p:attrName>ppt_w</p:attrName>
                                        </p:attrNameLst>
                                      </p:cBhvr>
                                      <p:tavLst>
                                        <p:tav tm="0">
                                          <p:val>
                                            <p:strVal val="ppt_w"/>
                                          </p:val>
                                        </p:tav>
                                        <p:tav tm="100000">
                                          <p:val>
                                            <p:fltVal val="0"/>
                                          </p:val>
                                        </p:tav>
                                      </p:tavLst>
                                    </p:anim>
                                    <p:anim calcmode="lin" valueType="num">
                                      <p:cBhvr>
                                        <p:cTn id="33" dur="1000" fill="hold"/>
                                        <p:tgtEl>
                                          <p:spTgt spid="121"/>
                                        </p:tgtEl>
                                        <p:attrNameLst>
                                          <p:attrName>ppt_h</p:attrName>
                                        </p:attrNameLst>
                                      </p:cBhvr>
                                      <p:tavLst>
                                        <p:tav tm="0">
                                          <p:val>
                                            <p:strVal val="ppt_h"/>
                                          </p:val>
                                        </p:tav>
                                        <p:tav tm="100000">
                                          <p:val>
                                            <p:fltVal val="0"/>
                                          </p:val>
                                        </p:tav>
                                      </p:tavLst>
                                    </p:anim>
                                    <p:set>
                                      <p:cBhvr>
                                        <p:cTn id="34" fill="hold">
                                          <p:stCondLst>
                                            <p:cond delay="999"/>
                                          </p:stCondLst>
                                        </p:cTn>
                                        <p:tgtEl>
                                          <p:spTgt spid="121"/>
                                        </p:tgtEl>
                                        <p:attrNameLst>
                                          <p:attrName>style.visibility</p:attrName>
                                        </p:attrNameLst>
                                      </p:cBhvr>
                                      <p:to>
                                        <p:strVal val="hidden"/>
                                      </p:to>
                                    </p:set>
                                  </p:childTnLst>
                                </p:cTn>
                              </p:par>
                            </p:childTnLst>
                          </p:cTn>
                        </p:par>
                        <p:par>
                          <p:cTn id="35" fill="hold">
                            <p:stCondLst>
                              <p:cond delay="1000"/>
                            </p:stCondLst>
                            <p:childTnLst>
                              <p:par>
                                <p:cTn id="36" presetClass="entr" nodeType="afterEffect" presetSubtype="4" presetID="2" grpId="1" fill="hold">
                                  <p:stCondLst>
                                    <p:cond delay="0"/>
                                  </p:stCondLst>
                                  <p:iterate type="el" backwards="0">
                                    <p:tmAbs val="0"/>
                                  </p:iterate>
                                  <p:childTnLst>
                                    <p:set>
                                      <p:cBhvr>
                                        <p:cTn id="37" fill="hold"/>
                                        <p:tgtEl>
                                          <p:spTgt spid="119">
                                            <p:txEl>
                                              <p:pRg st="3" end="3"/>
                                            </p:txEl>
                                          </p:spTgt>
                                        </p:tgtEl>
                                        <p:attrNameLst>
                                          <p:attrName>style.visibility</p:attrName>
                                        </p:attrNameLst>
                                      </p:cBhvr>
                                      <p:to>
                                        <p:strVal val="visible"/>
                                      </p:to>
                                    </p:set>
                                    <p:anim calcmode="lin" valueType="num">
                                      <p:cBhvr>
                                        <p:cTn id="38" dur="1000" fill="hold"/>
                                        <p:tgtEl>
                                          <p:spTgt spid="119">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119">
                                            <p:txEl>
                                              <p:pRg st="3" end="3"/>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Class="entr" nodeType="afterEffect" presetSubtype="4" presetID="2" grpId="1" fill="hold">
                                  <p:stCondLst>
                                    <p:cond delay="0"/>
                                  </p:stCondLst>
                                  <p:iterate type="el" backwards="0">
                                    <p:tmAbs val="0"/>
                                  </p:iterate>
                                  <p:childTnLst>
                                    <p:set>
                                      <p:cBhvr>
                                        <p:cTn id="42" fill="hold"/>
                                        <p:tgtEl>
                                          <p:spTgt spid="119">
                                            <p:txEl>
                                              <p:pRg st="4" end="4"/>
                                            </p:txEl>
                                          </p:spTgt>
                                        </p:tgtEl>
                                        <p:attrNameLst>
                                          <p:attrName>style.visibility</p:attrName>
                                        </p:attrNameLst>
                                      </p:cBhvr>
                                      <p:to>
                                        <p:strVal val="visible"/>
                                      </p:to>
                                    </p:set>
                                    <p:anim calcmode="lin" valueType="num">
                                      <p:cBhvr>
                                        <p:cTn id="43" dur="1000" fill="hold"/>
                                        <p:tgtEl>
                                          <p:spTgt spid="11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19">
                                            <p:txEl>
                                              <p:pRg st="4" end="4"/>
                                            </p:txEl>
                                          </p:spTgt>
                                        </p:tgtEl>
                                        <p:attrNameLst>
                                          <p:attrName>ppt_y</p:attrName>
                                        </p:attrNameLst>
                                      </p:cBhvr>
                                      <p:tavLst>
                                        <p:tav tm="0">
                                          <p:val>
                                            <p:strVal val="1+#ppt_h/2"/>
                                          </p:val>
                                        </p:tav>
                                        <p:tav tm="100000">
                                          <p:val>
                                            <p:strVal val="#ppt_y"/>
                                          </p:val>
                                        </p:tav>
                                      </p:tavLst>
                                    </p:anim>
                                  </p:childTnLst>
                                </p:cTn>
                              </p:par>
                            </p:childTnLst>
                          </p:cTn>
                        </p:par>
                        <p:par>
                          <p:cTn id="45" fill="hold">
                            <p:stCondLst>
                              <p:cond delay="3000"/>
                            </p:stCondLst>
                            <p:childTnLst>
                              <p:par>
                                <p:cTn id="46" presetClass="entr" nodeType="afterEffect" presetSubtype="4" presetID="2" grpId="1" fill="hold">
                                  <p:stCondLst>
                                    <p:cond delay="0"/>
                                  </p:stCondLst>
                                  <p:iterate type="el" backwards="0">
                                    <p:tmAbs val="0"/>
                                  </p:iterate>
                                  <p:childTnLst>
                                    <p:set>
                                      <p:cBhvr>
                                        <p:cTn id="47" fill="hold"/>
                                        <p:tgtEl>
                                          <p:spTgt spid="119">
                                            <p:txEl>
                                              <p:pRg st="5" end="5"/>
                                            </p:txEl>
                                          </p:spTgt>
                                        </p:tgtEl>
                                        <p:attrNameLst>
                                          <p:attrName>style.visibility</p:attrName>
                                        </p:attrNameLst>
                                      </p:cBhvr>
                                      <p:to>
                                        <p:strVal val="visible"/>
                                      </p:to>
                                    </p:set>
                                    <p:anim calcmode="lin" valueType="num">
                                      <p:cBhvr>
                                        <p:cTn id="48" dur="1000" fill="hold"/>
                                        <p:tgtEl>
                                          <p:spTgt spid="119">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Class="entr" nodeType="clickEffect" presetSubtype="8" presetID="2" grpId="4" fill="hold">
                                  <p:stCondLst>
                                    <p:cond delay="0"/>
                                  </p:stCondLst>
                                  <p:iterate type="el" backwards="0">
                                    <p:tmAbs val="0"/>
                                  </p:iterate>
                                  <p:childTnLst>
                                    <p:set>
                                      <p:cBhvr>
                                        <p:cTn id="53" fill="hold"/>
                                        <p:tgtEl>
                                          <p:spTgt spid="122"/>
                                        </p:tgtEl>
                                        <p:attrNameLst>
                                          <p:attrName>style.visibility</p:attrName>
                                        </p:attrNameLst>
                                      </p:cBhvr>
                                      <p:to>
                                        <p:strVal val="visible"/>
                                      </p:to>
                                    </p:set>
                                    <p:anim calcmode="lin" valueType="num">
                                      <p:cBhvr>
                                        <p:cTn id="54" dur="1000" fill="hold"/>
                                        <p:tgtEl>
                                          <p:spTgt spid="122"/>
                                        </p:tgtEl>
                                        <p:attrNameLst>
                                          <p:attrName>ppt_x</p:attrName>
                                        </p:attrNameLst>
                                      </p:cBhvr>
                                      <p:tavLst>
                                        <p:tav tm="0">
                                          <p:val>
                                            <p:strVal val="0-#ppt_w/2"/>
                                          </p:val>
                                        </p:tav>
                                        <p:tav tm="100000">
                                          <p:val>
                                            <p:strVal val="#ppt_x"/>
                                          </p:val>
                                        </p:tav>
                                      </p:tavLst>
                                    </p:anim>
                                    <p:anim calcmode="lin" valueType="num">
                                      <p:cBhvr>
                                        <p:cTn id="55" dur="1000" fill="hold"/>
                                        <p:tgtEl>
                                          <p:spTgt spid="1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2" grpId="4"/>
      <p:bldP build="whole" bldLvl="1" animBg="1" rev="0" advAuto="0" spid="121" grpId="2"/>
      <p:bldP build="whole" bldLvl="1" animBg="1" rev="0" advAuto="0" spid="121" grpId="3"/>
      <p:bldP build="p" bldLvl="5" animBg="1" rev="0" advAuto="0" spid="119" grpId="1"/>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04" name="绿叶.png">
            <a:hlinkClick r:id="rId2" invalidUrl="" action="ppaction://hlinksldjump" tgtFrame="" tooltip="" history="1" highlightClick="0" endSnd="0"/>
          </p:cNvPr>
          <p:cNvPicPr>
            <a:picLocks noChangeAspect="1"/>
          </p:cNvPicPr>
          <p:nvPr/>
        </p:nvPicPr>
        <p:blipFill>
          <a:blip r:embed="rId3">
            <a:extLst/>
          </a:blip>
          <a:stretch>
            <a:fillRect/>
          </a:stretch>
        </p:blipFill>
        <p:spPr>
          <a:xfrm>
            <a:off x="8382000" y="3390900"/>
            <a:ext cx="533400" cy="533400"/>
          </a:xfrm>
          <a:prstGeom prst="rect">
            <a:avLst/>
          </a:prstGeom>
          <a:ln w="12700">
            <a:miter lim="400000"/>
          </a:ln>
        </p:spPr>
      </p:pic>
      <p:sp>
        <p:nvSpPr>
          <p:cNvPr id="405" name="Shape 405"/>
          <p:cNvSpPr/>
          <p:nvPr/>
        </p:nvSpPr>
        <p:spPr>
          <a:xfrm>
            <a:off x="228600" y="381000"/>
            <a:ext cx="5638800" cy="6629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3200">
                <a:solidFill>
                  <a:srgbClr val="000000"/>
                </a:solidFill>
                <a:latin typeface="Times New Roman"/>
                <a:ea typeface="Times New Roman"/>
                <a:cs typeface="Times New Roman"/>
                <a:sym typeface="Times New Roman"/>
              </a:defRPr>
            </a:pPr>
            <a:r>
              <a:t>4.2.1 </a:t>
            </a:r>
            <a:r>
              <a:rPr>
                <a:latin typeface="楷体_GB2312"/>
                <a:ea typeface="楷体_GB2312"/>
                <a:cs typeface="楷体_GB2312"/>
                <a:sym typeface="楷体_GB2312"/>
              </a:rPr>
              <a:t>音节分类</a:t>
            </a:r>
            <a:r>
              <a:t>(2)</a:t>
            </a:r>
          </a:p>
        </p:txBody>
      </p:sp>
      <p:sp>
        <p:nvSpPr>
          <p:cNvPr id="406" name="Shape 406"/>
          <p:cNvSpPr/>
          <p:nvPr/>
        </p:nvSpPr>
        <p:spPr>
          <a:xfrm>
            <a:off x="304800" y="1107598"/>
            <a:ext cx="7467600" cy="5994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nSpc>
                <a:spcPct val="120000"/>
              </a:lnSpc>
              <a:defRPr b="1" sz="2800">
                <a:solidFill>
                  <a:srgbClr val="000000"/>
                </a:solidFill>
                <a:latin typeface="楷体_GB2312"/>
                <a:ea typeface="楷体_GB2312"/>
                <a:cs typeface="楷体_GB2312"/>
                <a:sym typeface="楷体_GB2312"/>
              </a:defRPr>
            </a:lvl1pPr>
          </a:lstStyle>
          <a:p>
            <a:pPr/>
            <a:r>
              <a:t>开音节</a:t>
            </a:r>
          </a:p>
        </p:txBody>
      </p:sp>
      <p:pic>
        <p:nvPicPr>
          <p:cNvPr id="407" name="绿叶.png">
            <a:hlinkClick r:id="rId4" invalidUrl="" action="" tgtFrame="" tooltip="" history="1" highlightClick="0" endSnd="0"/>
          </p:cNvPr>
          <p:cNvPicPr>
            <a:picLocks noChangeAspect="1"/>
          </p:cNvPicPr>
          <p:nvPr/>
        </p:nvPicPr>
        <p:blipFill>
          <a:blip r:embed="rId3">
            <a:extLst/>
          </a:blip>
          <a:stretch>
            <a:fillRect/>
          </a:stretch>
        </p:blipFill>
        <p:spPr>
          <a:xfrm>
            <a:off x="76200" y="1257300"/>
            <a:ext cx="304800" cy="304800"/>
          </a:xfrm>
          <a:prstGeom prst="rect">
            <a:avLst/>
          </a:prstGeom>
          <a:ln w="12700">
            <a:miter lim="400000"/>
          </a:ln>
        </p:spPr>
      </p:pic>
      <p:pic>
        <p:nvPicPr>
          <p:cNvPr id="408" name="绿叶.png">
            <a:hlinkClick r:id="rId4" invalidUrl="" action="" tgtFrame="" tooltip="" history="1" highlightClick="0" endSnd="0"/>
          </p:cNvPr>
          <p:cNvPicPr>
            <a:picLocks noChangeAspect="1"/>
          </p:cNvPicPr>
          <p:nvPr/>
        </p:nvPicPr>
        <p:blipFill>
          <a:blip r:embed="rId3">
            <a:extLst/>
          </a:blip>
          <a:stretch>
            <a:fillRect/>
          </a:stretch>
        </p:blipFill>
        <p:spPr>
          <a:xfrm>
            <a:off x="76200" y="4381500"/>
            <a:ext cx="304800" cy="304800"/>
          </a:xfrm>
          <a:prstGeom prst="rect">
            <a:avLst/>
          </a:prstGeom>
          <a:ln w="12700">
            <a:miter lim="400000"/>
          </a:ln>
        </p:spPr>
      </p:pic>
      <p:sp>
        <p:nvSpPr>
          <p:cNvPr id="409" name="Shape 409"/>
          <p:cNvSpPr/>
          <p:nvPr/>
        </p:nvSpPr>
        <p:spPr>
          <a:xfrm>
            <a:off x="228600" y="1714500"/>
            <a:ext cx="7239000" cy="2522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20000"/>
              </a:lnSpc>
              <a:defRPr b="1" sz="2400">
                <a:solidFill>
                  <a:srgbClr val="000000"/>
                </a:solidFill>
                <a:latin typeface="楷体_GB2312"/>
                <a:ea typeface="楷体_GB2312"/>
                <a:cs typeface="楷体_GB2312"/>
                <a:sym typeface="楷体_GB2312"/>
              </a:defRPr>
            </a:pPr>
            <a:r>
              <a:t> </a:t>
            </a:r>
            <a:r>
              <a:rPr b="0"/>
              <a:t>1</a:t>
            </a:r>
            <a:r>
              <a:rPr b="0"/>
              <a:t>）绝对开音节：以</a:t>
            </a:r>
            <a:r>
              <a:rPr>
                <a:solidFill>
                  <a:schemeClr val="accent2"/>
                </a:solidFill>
              </a:rPr>
              <a:t>发音的元音字母</a:t>
            </a:r>
            <a:r>
              <a:rPr b="0"/>
              <a:t>结尾的单节；</a:t>
            </a:r>
          </a:p>
          <a:p>
            <a:pPr>
              <a:lnSpc>
                <a:spcPct val="120000"/>
              </a:lnSpc>
              <a:defRPr sz="2400">
                <a:solidFill>
                  <a:srgbClr val="000000"/>
                </a:solidFill>
                <a:latin typeface="楷体_GB2312"/>
                <a:ea typeface="楷体_GB2312"/>
                <a:cs typeface="楷体_GB2312"/>
                <a:sym typeface="楷体_GB2312"/>
              </a:defRPr>
            </a:pPr>
            <a:r>
              <a:t>    例：</a:t>
            </a:r>
            <a:r>
              <a:t>be</a:t>
            </a:r>
            <a:r>
              <a:t>，</a:t>
            </a:r>
            <a:r>
              <a:t>hi</a:t>
            </a:r>
            <a:r>
              <a:t>，</a:t>
            </a:r>
            <a:r>
              <a:t>do</a:t>
            </a:r>
            <a:r>
              <a:t>。</a:t>
            </a:r>
          </a:p>
          <a:p>
            <a:pPr>
              <a:lnSpc>
                <a:spcPct val="120000"/>
              </a:lnSpc>
              <a:defRPr sz="2400">
                <a:solidFill>
                  <a:srgbClr val="000000"/>
                </a:solidFill>
                <a:latin typeface="楷体_GB2312"/>
                <a:ea typeface="楷体_GB2312"/>
                <a:cs typeface="楷体_GB2312"/>
                <a:sym typeface="楷体_GB2312"/>
              </a:defRPr>
            </a:pPr>
            <a:r>
              <a:t> 2</a:t>
            </a:r>
            <a:r>
              <a:t>）相对开音节：以辅音字母（</a:t>
            </a:r>
            <a:r>
              <a:t>r </a:t>
            </a:r>
            <a:r>
              <a:t>除外）</a:t>
            </a:r>
            <a:r>
              <a:t>+</a:t>
            </a:r>
            <a:r>
              <a:rPr b="1">
                <a:solidFill>
                  <a:srgbClr val="A21106"/>
                </a:solidFill>
              </a:rPr>
              <a:t>不发音</a:t>
            </a:r>
            <a:r>
              <a:rPr b="1">
                <a:solidFill>
                  <a:srgbClr val="800000"/>
                </a:solidFill>
              </a:rPr>
              <a:t>的</a:t>
            </a:r>
            <a:r>
              <a:rPr b="1">
                <a:solidFill>
                  <a:srgbClr val="800000"/>
                </a:solidFill>
              </a:rPr>
              <a:t>e</a:t>
            </a:r>
            <a:endParaRPr b="1">
              <a:solidFill>
                <a:srgbClr val="800000"/>
              </a:solidFill>
            </a:endParaRPr>
          </a:p>
          <a:p>
            <a:pPr>
              <a:lnSpc>
                <a:spcPct val="120000"/>
              </a:lnSpc>
              <a:defRPr sz="2400">
                <a:solidFill>
                  <a:srgbClr val="000000"/>
                </a:solidFill>
                <a:latin typeface="楷体_GB2312"/>
                <a:ea typeface="楷体_GB2312"/>
                <a:cs typeface="楷体_GB2312"/>
                <a:sym typeface="楷体_GB2312"/>
              </a:defRPr>
            </a:pPr>
            <a:r>
              <a:t>    结尾的音节；例：</a:t>
            </a:r>
            <a:r>
              <a:t>use</a:t>
            </a:r>
            <a:r>
              <a:t>，</a:t>
            </a:r>
            <a:r>
              <a:t>make</a:t>
            </a:r>
            <a:r>
              <a:t>，</a:t>
            </a:r>
            <a:r>
              <a:t>like</a:t>
            </a:r>
            <a:r>
              <a:t>，</a:t>
            </a:r>
            <a:r>
              <a:t>shine</a:t>
            </a:r>
            <a:r>
              <a:t>。</a:t>
            </a:r>
          </a:p>
          <a:p>
            <a:pPr>
              <a:lnSpc>
                <a:spcPct val="120000"/>
              </a:lnSpc>
              <a:defRPr b="1" sz="2400">
                <a:solidFill>
                  <a:srgbClr val="000000"/>
                </a:solidFill>
                <a:latin typeface="楷体_GB2312"/>
                <a:ea typeface="楷体_GB2312"/>
                <a:cs typeface="楷体_GB2312"/>
                <a:sym typeface="楷体_GB2312"/>
              </a:defRPr>
            </a:pPr>
            <a:r>
              <a:t> * 在重读的相对开音节中元音字母</a:t>
            </a:r>
            <a:r>
              <a:rPr>
                <a:solidFill>
                  <a:srgbClr val="FF0000"/>
                </a:solidFill>
              </a:rPr>
              <a:t>按字母名称</a:t>
            </a:r>
            <a:r>
              <a:t>读音。</a:t>
            </a:r>
          </a:p>
        </p:txBody>
      </p:sp>
      <p:sp>
        <p:nvSpPr>
          <p:cNvPr id="410" name="Shape 410"/>
          <p:cNvSpPr/>
          <p:nvPr/>
        </p:nvSpPr>
        <p:spPr>
          <a:xfrm>
            <a:off x="365125" y="4732337"/>
            <a:ext cx="7026275" cy="16002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30000"/>
              </a:lnSpc>
              <a:defRPr sz="2400">
                <a:solidFill>
                  <a:srgbClr val="000000"/>
                </a:solidFill>
                <a:latin typeface="楷体_GB2312"/>
                <a:ea typeface="楷体_GB2312"/>
                <a:cs typeface="楷体_GB2312"/>
                <a:sym typeface="楷体_GB2312"/>
              </a:defRPr>
            </a:pPr>
            <a:r>
              <a:t>以一个或几个辅音字母（</a:t>
            </a:r>
            <a:r>
              <a:t>r </a:t>
            </a:r>
            <a:r>
              <a:t>除外）结尾的音节，</a:t>
            </a:r>
            <a:br/>
            <a:r>
              <a:t>称为闭音节。例：</a:t>
            </a:r>
            <a:r>
              <a:t>map</a:t>
            </a:r>
            <a:r>
              <a:t>，</a:t>
            </a:r>
            <a:r>
              <a:t>desk</a:t>
            </a:r>
            <a:r>
              <a:t>，</a:t>
            </a:r>
            <a:r>
              <a:t>is</a:t>
            </a:r>
            <a:r>
              <a:t>。</a:t>
            </a:r>
            <a:br/>
            <a:r>
              <a:rPr b="1"/>
              <a:t>* 在重读的闭音节中元音字母读做</a:t>
            </a:r>
            <a:r>
              <a:rPr b="1">
                <a:solidFill>
                  <a:srgbClr val="FF0000"/>
                </a:solidFill>
              </a:rPr>
              <a:t>短元音</a:t>
            </a:r>
            <a:r>
              <a:rPr b="1"/>
              <a:t>。</a:t>
            </a:r>
            <a:r>
              <a:t> </a:t>
            </a:r>
          </a:p>
        </p:txBody>
      </p:sp>
      <p:sp>
        <p:nvSpPr>
          <p:cNvPr id="411" name="Shape 411"/>
          <p:cNvSpPr/>
          <p:nvPr/>
        </p:nvSpPr>
        <p:spPr>
          <a:xfrm>
            <a:off x="304800" y="4229100"/>
            <a:ext cx="1170940" cy="5994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2800">
                <a:solidFill>
                  <a:srgbClr val="000000"/>
                </a:solidFill>
                <a:latin typeface="楷体_GB2312"/>
                <a:ea typeface="楷体_GB2312"/>
                <a:cs typeface="楷体_GB2312"/>
                <a:sym typeface="楷体_GB2312"/>
              </a:defRPr>
            </a:lvl1pPr>
          </a:lstStyle>
          <a:p>
            <a:pPr/>
            <a:r>
              <a:t>闭音节</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3" grpId="1" fill="hold">
                                  <p:stCondLst>
                                    <p:cond delay="0"/>
                                  </p:stCondLst>
                                  <p:iterate type="el" backwards="0">
                                    <p:tmAbs val="0"/>
                                  </p:iterate>
                                  <p:childTnLst>
                                    <p:set>
                                      <p:cBhvr>
                                        <p:cTn id="6" fill="hold"/>
                                        <p:tgtEl>
                                          <p:spTgt spid="409">
                                            <p:bg/>
                                          </p:spTgt>
                                        </p:tgtEl>
                                        <p:attrNameLst>
                                          <p:attrName>style.visibility</p:attrName>
                                        </p:attrNameLst>
                                      </p:cBhvr>
                                      <p:to>
                                        <p:strVal val="visible"/>
                                      </p:to>
                                    </p:set>
                                    <p:animEffect filter="blinds(horizontal)" transition="in">
                                      <p:cBhvr>
                                        <p:cTn id="7" dur="500"/>
                                        <p:tgtEl>
                                          <p:spTgt spid="409">
                                            <p:bg/>
                                          </p:spTgt>
                                        </p:tgtEl>
                                      </p:cBhvr>
                                    </p:animEffect>
                                  </p:childTnLst>
                                </p:cTn>
                              </p:par>
                              <p:par>
                                <p:cTn id="8" presetClass="entr" nodeType="withEffect" presetSubtype="10" presetID="3" grpId="1" fill="hold">
                                  <p:stCondLst>
                                    <p:cond delay="0"/>
                                  </p:stCondLst>
                                  <p:iterate type="el" backwards="0">
                                    <p:tmAbs val="0"/>
                                  </p:iterate>
                                  <p:childTnLst>
                                    <p:set>
                                      <p:cBhvr>
                                        <p:cTn id="9" fill="hold"/>
                                        <p:tgtEl>
                                          <p:spTgt spid="409">
                                            <p:txEl>
                                              <p:pRg st="0" end="0"/>
                                            </p:txEl>
                                          </p:spTgt>
                                        </p:tgtEl>
                                        <p:attrNameLst>
                                          <p:attrName>style.visibility</p:attrName>
                                        </p:attrNameLst>
                                      </p:cBhvr>
                                      <p:to>
                                        <p:strVal val="visible"/>
                                      </p:to>
                                    </p:set>
                                    <p:animEffect filter="blinds(horizontal)" transition="in">
                                      <p:cBhvr>
                                        <p:cTn id="10" dur="500"/>
                                        <p:tgtEl>
                                          <p:spTgt spid="409">
                                            <p:txEl>
                                              <p:pRg st="0" end="0"/>
                                            </p:txEl>
                                          </p:spTgt>
                                        </p:tgtEl>
                                      </p:cBhvr>
                                    </p:animEffect>
                                  </p:childTnLst>
                                </p:cTn>
                              </p:par>
                            </p:childTnLst>
                          </p:cTn>
                        </p:par>
                        <p:par>
                          <p:cTn id="11" fill="hold">
                            <p:stCondLst>
                              <p:cond delay="500"/>
                            </p:stCondLst>
                            <p:childTnLst>
                              <p:par>
                                <p:cTn id="12" presetClass="entr" nodeType="afterEffect" presetSubtype="10" presetID="3" grpId="1" fill="hold">
                                  <p:stCondLst>
                                    <p:cond delay="0"/>
                                  </p:stCondLst>
                                  <p:iterate type="el" backwards="0">
                                    <p:tmAbs val="0"/>
                                  </p:iterate>
                                  <p:childTnLst>
                                    <p:set>
                                      <p:cBhvr>
                                        <p:cTn id="13" fill="hold"/>
                                        <p:tgtEl>
                                          <p:spTgt spid="409">
                                            <p:txEl>
                                              <p:pRg st="1" end="1"/>
                                            </p:txEl>
                                          </p:spTgt>
                                        </p:tgtEl>
                                        <p:attrNameLst>
                                          <p:attrName>style.visibility</p:attrName>
                                        </p:attrNameLst>
                                      </p:cBhvr>
                                      <p:to>
                                        <p:strVal val="visible"/>
                                      </p:to>
                                    </p:set>
                                    <p:animEffect filter="blinds(horizontal)" transition="in">
                                      <p:cBhvr>
                                        <p:cTn id="14" dur="500"/>
                                        <p:tgtEl>
                                          <p:spTgt spid="409">
                                            <p:txEl>
                                              <p:pRg st="1" end="1"/>
                                            </p:txEl>
                                          </p:spTgt>
                                        </p:tgtEl>
                                      </p:cBhvr>
                                    </p:animEffect>
                                  </p:childTnLst>
                                </p:cTn>
                              </p:par>
                            </p:childTnLst>
                          </p:cTn>
                        </p:par>
                        <p:par>
                          <p:cTn id="15" fill="hold">
                            <p:stCondLst>
                              <p:cond delay="1000"/>
                            </p:stCondLst>
                            <p:childTnLst>
                              <p:par>
                                <p:cTn id="16" presetClass="entr" nodeType="afterEffect" presetSubtype="10" presetID="3" grpId="1" fill="hold">
                                  <p:stCondLst>
                                    <p:cond delay="0"/>
                                  </p:stCondLst>
                                  <p:iterate type="el" backwards="0">
                                    <p:tmAbs val="0"/>
                                  </p:iterate>
                                  <p:childTnLst>
                                    <p:set>
                                      <p:cBhvr>
                                        <p:cTn id="17" fill="hold"/>
                                        <p:tgtEl>
                                          <p:spTgt spid="409">
                                            <p:txEl>
                                              <p:pRg st="2" end="2"/>
                                            </p:txEl>
                                          </p:spTgt>
                                        </p:tgtEl>
                                        <p:attrNameLst>
                                          <p:attrName>style.visibility</p:attrName>
                                        </p:attrNameLst>
                                      </p:cBhvr>
                                      <p:to>
                                        <p:strVal val="visible"/>
                                      </p:to>
                                    </p:set>
                                    <p:animEffect filter="blinds(horizontal)" transition="in">
                                      <p:cBhvr>
                                        <p:cTn id="18" dur="500"/>
                                        <p:tgtEl>
                                          <p:spTgt spid="409">
                                            <p:txEl>
                                              <p:pRg st="2" end="2"/>
                                            </p:txEl>
                                          </p:spTgt>
                                        </p:tgtEl>
                                      </p:cBhvr>
                                    </p:animEffect>
                                  </p:childTnLst>
                                </p:cTn>
                              </p:par>
                            </p:childTnLst>
                          </p:cTn>
                        </p:par>
                        <p:par>
                          <p:cTn id="19" fill="hold">
                            <p:stCondLst>
                              <p:cond delay="1500"/>
                            </p:stCondLst>
                            <p:childTnLst>
                              <p:par>
                                <p:cTn id="20" presetClass="entr" nodeType="afterEffect" presetSubtype="10" presetID="3" grpId="1" fill="hold">
                                  <p:stCondLst>
                                    <p:cond delay="0"/>
                                  </p:stCondLst>
                                  <p:iterate type="el" backwards="0">
                                    <p:tmAbs val="0"/>
                                  </p:iterate>
                                  <p:childTnLst>
                                    <p:set>
                                      <p:cBhvr>
                                        <p:cTn id="21" fill="hold"/>
                                        <p:tgtEl>
                                          <p:spTgt spid="409">
                                            <p:txEl>
                                              <p:pRg st="3" end="3"/>
                                            </p:txEl>
                                          </p:spTgt>
                                        </p:tgtEl>
                                        <p:attrNameLst>
                                          <p:attrName>style.visibility</p:attrName>
                                        </p:attrNameLst>
                                      </p:cBhvr>
                                      <p:to>
                                        <p:strVal val="visible"/>
                                      </p:to>
                                    </p:set>
                                    <p:animEffect filter="blinds(horizontal)" transition="in">
                                      <p:cBhvr>
                                        <p:cTn id="22" dur="500"/>
                                        <p:tgtEl>
                                          <p:spTgt spid="4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10" presetID="3" grpId="1" fill="hold">
                                  <p:stCondLst>
                                    <p:cond delay="0"/>
                                  </p:stCondLst>
                                  <p:iterate type="el" backwards="0">
                                    <p:tmAbs val="0"/>
                                  </p:iterate>
                                  <p:childTnLst>
                                    <p:set>
                                      <p:cBhvr>
                                        <p:cTn id="26" fill="hold"/>
                                        <p:tgtEl>
                                          <p:spTgt spid="409">
                                            <p:txEl>
                                              <p:pRg st="4" end="4"/>
                                            </p:txEl>
                                          </p:spTgt>
                                        </p:tgtEl>
                                        <p:attrNameLst>
                                          <p:attrName>style.visibility</p:attrName>
                                        </p:attrNameLst>
                                      </p:cBhvr>
                                      <p:to>
                                        <p:strVal val="visible"/>
                                      </p:to>
                                    </p:set>
                                    <p:animEffect filter="blinds(horizontal)" transition="in">
                                      <p:cBhvr>
                                        <p:cTn id="27" dur="500"/>
                                        <p:tgtEl>
                                          <p:spTgt spid="4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10" presetID="3" grpId="2" fill="hold">
                                  <p:stCondLst>
                                    <p:cond delay="0"/>
                                  </p:stCondLst>
                                  <p:iterate type="el" backwards="0">
                                    <p:tmAbs val="0"/>
                                  </p:iterate>
                                  <p:childTnLst>
                                    <p:set>
                                      <p:cBhvr>
                                        <p:cTn id="31" fill="hold"/>
                                        <p:tgtEl>
                                          <p:spTgt spid="410"/>
                                        </p:tgtEl>
                                        <p:attrNameLst>
                                          <p:attrName>style.visibility</p:attrName>
                                        </p:attrNameLst>
                                      </p:cBhvr>
                                      <p:to>
                                        <p:strVal val="visible"/>
                                      </p:to>
                                    </p:set>
                                    <p:animEffect filter="blinds(horizontal)" transition="in">
                                      <p:cBhvr>
                                        <p:cTn id="32" dur="500"/>
                                        <p:tgtEl>
                                          <p:spTgt spid="4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09" grpId="1"/>
      <p:bldP build="whole" bldLvl="1" animBg="1" rev="0" advAuto="0" spid="410" grpId="2"/>
    </p:bldLst>
  </p:timing>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13" name="绿叶.png">
            <a:hlinkClick r:id="rId2" invalidUrl="" action="" tgtFrame="" tooltip="" history="1" highlightClick="0" endSnd="0"/>
          </p:cNvPr>
          <p:cNvPicPr>
            <a:picLocks noChangeAspect="1"/>
          </p:cNvPicPr>
          <p:nvPr/>
        </p:nvPicPr>
        <p:blipFill>
          <a:blip r:embed="rId3">
            <a:extLst/>
          </a:blip>
          <a:stretch>
            <a:fillRect/>
          </a:stretch>
        </p:blipFill>
        <p:spPr>
          <a:xfrm>
            <a:off x="533400" y="2362200"/>
            <a:ext cx="533400" cy="533400"/>
          </a:xfrm>
          <a:prstGeom prst="rect">
            <a:avLst/>
          </a:prstGeom>
          <a:ln w="12700">
            <a:miter lim="400000"/>
          </a:ln>
        </p:spPr>
      </p:pic>
      <p:sp>
        <p:nvSpPr>
          <p:cNvPr id="414" name="Shape 414"/>
          <p:cNvSpPr/>
          <p:nvPr/>
        </p:nvSpPr>
        <p:spPr>
          <a:xfrm>
            <a:off x="533400" y="609600"/>
            <a:ext cx="3647440" cy="7264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3600">
                <a:solidFill>
                  <a:srgbClr val="000000"/>
                </a:solidFill>
                <a:latin typeface="Times New Roman"/>
                <a:ea typeface="Times New Roman"/>
                <a:cs typeface="Times New Roman"/>
                <a:sym typeface="Times New Roman"/>
              </a:defRPr>
            </a:pPr>
            <a:r>
              <a:t>4.3  </a:t>
            </a:r>
            <a:r>
              <a:rPr>
                <a:latin typeface="楷体_GB2312"/>
                <a:ea typeface="楷体_GB2312"/>
                <a:cs typeface="楷体_GB2312"/>
                <a:sym typeface="楷体_GB2312"/>
              </a:rPr>
              <a:t>英美发音区别</a:t>
            </a:r>
          </a:p>
        </p:txBody>
      </p:sp>
      <p:sp>
        <p:nvSpPr>
          <p:cNvPr id="415" name="Shape 415"/>
          <p:cNvSpPr/>
          <p:nvPr/>
        </p:nvSpPr>
        <p:spPr>
          <a:xfrm>
            <a:off x="533400" y="1600200"/>
            <a:ext cx="6400800" cy="599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600"/>
              </a:spcBef>
              <a:defRPr sz="2800">
                <a:solidFill>
                  <a:srgbClr val="000000"/>
                </a:solidFill>
                <a:latin typeface="Times New Roman"/>
                <a:ea typeface="Times New Roman"/>
                <a:cs typeface="Times New Roman"/>
                <a:sym typeface="Times New Roman"/>
              </a:defRPr>
            </a:pPr>
            <a:r>
              <a:t>4.3.1 </a:t>
            </a:r>
            <a:r>
              <a:rPr>
                <a:latin typeface="楷体_GB2312"/>
                <a:ea typeface="楷体_GB2312"/>
                <a:cs typeface="楷体_GB2312"/>
                <a:sym typeface="楷体_GB2312"/>
              </a:rPr>
              <a:t>元音字母</a:t>
            </a:r>
            <a:r>
              <a:t>a, o </a:t>
            </a:r>
            <a:r>
              <a:rPr>
                <a:latin typeface="楷体_GB2312"/>
                <a:ea typeface="楷体_GB2312"/>
                <a:cs typeface="楷体_GB2312"/>
                <a:sym typeface="楷体_GB2312"/>
              </a:rPr>
              <a:t>；辅音字母</a:t>
            </a:r>
            <a:r>
              <a:t>r</a:t>
            </a:r>
          </a:p>
        </p:txBody>
      </p:sp>
      <p:sp>
        <p:nvSpPr>
          <p:cNvPr id="416" name="Shape 416"/>
          <p:cNvSpPr/>
          <p:nvPr/>
        </p:nvSpPr>
        <p:spPr>
          <a:xfrm>
            <a:off x="990600" y="2376487"/>
            <a:ext cx="6400800" cy="12192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600"/>
              </a:spcBef>
              <a:defRPr sz="2800">
                <a:solidFill>
                  <a:srgbClr val="000000"/>
                </a:solidFill>
                <a:latin typeface="Times New Roman"/>
                <a:ea typeface="Times New Roman"/>
                <a:cs typeface="Times New Roman"/>
                <a:sym typeface="Times New Roman"/>
              </a:defRPr>
            </a:pPr>
            <a:r>
              <a:t>a</a:t>
            </a:r>
            <a:r>
              <a:rPr>
                <a:latin typeface="楷体_GB2312"/>
                <a:ea typeface="楷体_GB2312"/>
                <a:cs typeface="楷体_GB2312"/>
                <a:sym typeface="楷体_GB2312"/>
              </a:rPr>
              <a:t>：英</a:t>
            </a:r>
            <a:r>
              <a:t>—[a:]   </a:t>
            </a:r>
            <a:r>
              <a:rPr>
                <a:latin typeface="楷体_GB2312"/>
                <a:ea typeface="楷体_GB2312"/>
                <a:cs typeface="楷体_GB2312"/>
                <a:sym typeface="楷体_GB2312"/>
              </a:rPr>
              <a:t>美</a:t>
            </a:r>
            <a:r>
              <a:t>—[æ]</a:t>
            </a:r>
          </a:p>
          <a:p>
            <a:pPr>
              <a:spcBef>
                <a:spcPts val="1600"/>
              </a:spcBef>
              <a:defRPr sz="2800">
                <a:solidFill>
                  <a:srgbClr val="000000"/>
                </a:solidFill>
                <a:latin typeface="Times New Roman"/>
                <a:ea typeface="Times New Roman"/>
                <a:cs typeface="Times New Roman"/>
                <a:sym typeface="Times New Roman"/>
              </a:defRPr>
            </a:pPr>
            <a:r>
              <a:t>      </a:t>
            </a:r>
            <a:r>
              <a:rPr sz="2400"/>
              <a:t>ask   can't   dance   fast   half   path </a:t>
            </a:r>
          </a:p>
        </p:txBody>
      </p:sp>
      <p:pic>
        <p:nvPicPr>
          <p:cNvPr id="417" name="绿叶.png">
            <a:hlinkClick r:id="rId2" invalidUrl="" action="" tgtFrame="" tooltip="" history="1" highlightClick="0" endSnd="0"/>
          </p:cNvPr>
          <p:cNvPicPr>
            <a:picLocks noChangeAspect="1"/>
          </p:cNvPicPr>
          <p:nvPr/>
        </p:nvPicPr>
        <p:blipFill>
          <a:blip r:embed="rId3">
            <a:extLst/>
          </a:blip>
          <a:stretch>
            <a:fillRect/>
          </a:stretch>
        </p:blipFill>
        <p:spPr>
          <a:xfrm>
            <a:off x="533400" y="3549650"/>
            <a:ext cx="533400" cy="533400"/>
          </a:xfrm>
          <a:prstGeom prst="rect">
            <a:avLst/>
          </a:prstGeom>
          <a:ln w="12700">
            <a:miter lim="400000"/>
          </a:ln>
        </p:spPr>
      </p:pic>
      <p:sp>
        <p:nvSpPr>
          <p:cNvPr id="418" name="Shape 418"/>
          <p:cNvSpPr/>
          <p:nvPr/>
        </p:nvSpPr>
        <p:spPr>
          <a:xfrm>
            <a:off x="850900" y="3678237"/>
            <a:ext cx="6400800" cy="12192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600"/>
              </a:spcBef>
              <a:defRPr sz="2800">
                <a:solidFill>
                  <a:srgbClr val="000000"/>
                </a:solidFill>
                <a:latin typeface="Times New Roman"/>
                <a:ea typeface="Times New Roman"/>
                <a:cs typeface="Times New Roman"/>
                <a:sym typeface="Times New Roman"/>
              </a:defRPr>
            </a:pPr>
            <a:r>
              <a:t>o</a:t>
            </a:r>
            <a:r>
              <a:rPr>
                <a:latin typeface="楷体_GB2312"/>
                <a:ea typeface="楷体_GB2312"/>
                <a:cs typeface="楷体_GB2312"/>
                <a:sym typeface="楷体_GB2312"/>
              </a:rPr>
              <a:t>：英</a:t>
            </a:r>
            <a:r>
              <a:t>—[</a:t>
            </a:r>
            <a:r>
              <a:rPr b="1" sz="2400">
                <a:solidFill>
                  <a:srgbClr val="0C0C0C"/>
                </a:solidFill>
              </a:rPr>
              <a:t>ɔ</a:t>
            </a:r>
            <a:r>
              <a:t>]   </a:t>
            </a:r>
            <a:r>
              <a:rPr>
                <a:latin typeface="楷体_GB2312"/>
                <a:ea typeface="楷体_GB2312"/>
                <a:cs typeface="楷体_GB2312"/>
                <a:sym typeface="楷体_GB2312"/>
              </a:rPr>
              <a:t>美</a:t>
            </a:r>
            <a:r>
              <a:t>—[a]</a:t>
            </a:r>
          </a:p>
          <a:p>
            <a:pPr>
              <a:spcBef>
                <a:spcPts val="1600"/>
              </a:spcBef>
              <a:defRPr sz="2800">
                <a:solidFill>
                  <a:srgbClr val="000000"/>
                </a:solidFill>
                <a:latin typeface="Times New Roman"/>
                <a:ea typeface="Times New Roman"/>
                <a:cs typeface="Times New Roman"/>
                <a:sym typeface="Times New Roman"/>
              </a:defRPr>
            </a:pPr>
            <a:r>
              <a:t>      </a:t>
            </a:r>
            <a:r>
              <a:rPr sz="2400"/>
              <a:t>box   crop   hot   ironic   polish   spot</a:t>
            </a:r>
            <a:r>
              <a:t> </a:t>
            </a:r>
          </a:p>
        </p:txBody>
      </p:sp>
      <p:pic>
        <p:nvPicPr>
          <p:cNvPr id="419" name="绿叶.png">
            <a:hlinkClick r:id="rId2" invalidUrl="" action="" tgtFrame="" tooltip="" history="1" highlightClick="0" endSnd="0"/>
          </p:cNvPr>
          <p:cNvPicPr>
            <a:picLocks noChangeAspect="1"/>
          </p:cNvPicPr>
          <p:nvPr/>
        </p:nvPicPr>
        <p:blipFill>
          <a:blip r:embed="rId3">
            <a:extLst/>
          </a:blip>
          <a:stretch>
            <a:fillRect/>
          </a:stretch>
        </p:blipFill>
        <p:spPr>
          <a:xfrm>
            <a:off x="457200" y="4768850"/>
            <a:ext cx="533400" cy="533400"/>
          </a:xfrm>
          <a:prstGeom prst="rect">
            <a:avLst/>
          </a:prstGeom>
          <a:ln w="12700">
            <a:miter lim="400000"/>
          </a:ln>
        </p:spPr>
      </p:pic>
      <p:sp>
        <p:nvSpPr>
          <p:cNvPr id="420" name="Shape 420"/>
          <p:cNvSpPr/>
          <p:nvPr/>
        </p:nvSpPr>
        <p:spPr>
          <a:xfrm>
            <a:off x="914400" y="4783137"/>
            <a:ext cx="8229600" cy="12192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600"/>
              </a:spcBef>
              <a:defRPr sz="2800">
                <a:solidFill>
                  <a:srgbClr val="000000"/>
                </a:solidFill>
                <a:latin typeface="Times New Roman"/>
                <a:ea typeface="Times New Roman"/>
                <a:cs typeface="Times New Roman"/>
                <a:sym typeface="Times New Roman"/>
              </a:defRPr>
            </a:pPr>
            <a:r>
              <a:t>r</a:t>
            </a:r>
            <a:r>
              <a:rPr>
                <a:latin typeface="楷体_GB2312"/>
                <a:ea typeface="楷体_GB2312"/>
                <a:cs typeface="楷体_GB2312"/>
                <a:sym typeface="楷体_GB2312"/>
              </a:rPr>
              <a:t>：英</a:t>
            </a:r>
            <a:r>
              <a:t>—</a:t>
            </a:r>
            <a:r>
              <a:rPr>
                <a:latin typeface="楷体_GB2312"/>
                <a:ea typeface="楷体_GB2312"/>
                <a:cs typeface="楷体_GB2312"/>
                <a:sym typeface="楷体_GB2312"/>
              </a:rPr>
              <a:t>不卷   美</a:t>
            </a:r>
            <a:r>
              <a:t>—</a:t>
            </a:r>
            <a:r>
              <a:rPr>
                <a:latin typeface="楷体_GB2312"/>
                <a:ea typeface="楷体_GB2312"/>
                <a:cs typeface="楷体_GB2312"/>
                <a:sym typeface="楷体_GB2312"/>
              </a:rPr>
              <a:t>卷舌</a:t>
            </a:r>
          </a:p>
          <a:p>
            <a:pPr>
              <a:spcBef>
                <a:spcPts val="1600"/>
              </a:spcBef>
              <a:defRPr sz="2800">
                <a:solidFill>
                  <a:srgbClr val="000000"/>
                </a:solidFill>
                <a:latin typeface="Times New Roman"/>
                <a:ea typeface="Times New Roman"/>
                <a:cs typeface="Times New Roman"/>
                <a:sym typeface="Times New Roman"/>
              </a:defRPr>
            </a:pPr>
            <a:r>
              <a:t>      </a:t>
            </a:r>
            <a:r>
              <a:rPr sz="2400"/>
              <a:t>car </a:t>
            </a:r>
            <a:r>
              <a:rPr sz="2000"/>
              <a:t>[ka:] [kar]</a:t>
            </a:r>
            <a:r>
              <a:rPr sz="2400"/>
              <a:t>   party </a:t>
            </a:r>
            <a:r>
              <a:rPr sz="2000"/>
              <a:t>['pa:ti] ['parti]</a:t>
            </a:r>
            <a:r>
              <a:rPr sz="2400"/>
              <a:t>  dirty </a:t>
            </a:r>
            <a:r>
              <a:rPr sz="2000"/>
              <a:t>[ 'd</a:t>
            </a:r>
            <a:r>
              <a:rPr b="1" sz="1800"/>
              <a:t>ə</a:t>
            </a:r>
            <a:r>
              <a:rPr sz="2000"/>
              <a:t>:ti ]</a:t>
            </a:r>
            <a:r>
              <a:rPr sz="2000"/>
              <a:t> ['d</a:t>
            </a:r>
            <a:r>
              <a:rPr b="1" sz="1800"/>
              <a:t>ə</a:t>
            </a:r>
            <a:r>
              <a:rPr sz="2000"/>
              <a:t>rti] </a:t>
            </a:r>
          </a:p>
        </p:txBody>
      </p:sp>
      <p:sp>
        <p:nvSpPr>
          <p:cNvPr id="421" name="Shape 421"/>
          <p:cNvSpPr/>
          <p:nvPr/>
        </p:nvSpPr>
        <p:spPr>
          <a:xfrm>
            <a:off x="444499" y="1882040"/>
            <a:ext cx="5841069" cy="65329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800">
                <a:solidFill>
                  <a:srgbClr val="000000"/>
                </a:solidFill>
                <a:latin typeface="Times New Roman"/>
                <a:ea typeface="Times New Roman"/>
                <a:cs typeface="Times New Roman"/>
                <a:sym typeface="Times New Roman"/>
              </a:defRPr>
            </a:pPr>
            <a:r>
              <a:t>4.3.2  </a:t>
            </a:r>
            <a:r>
              <a:rPr>
                <a:latin typeface="楷体_GB2312"/>
                <a:ea typeface="楷体_GB2312"/>
                <a:cs typeface="楷体_GB2312"/>
                <a:sym typeface="楷体_GB2312"/>
              </a:rPr>
              <a:t>以</a:t>
            </a:r>
            <a:r>
              <a:t>-ary</a:t>
            </a:r>
            <a:r>
              <a:rPr>
                <a:latin typeface="楷体_GB2312"/>
                <a:ea typeface="楷体_GB2312"/>
                <a:cs typeface="楷体_GB2312"/>
                <a:sym typeface="楷体_GB2312"/>
              </a:rPr>
              <a:t>或</a:t>
            </a:r>
            <a:r>
              <a:t>-ory</a:t>
            </a:r>
            <a:r>
              <a:rPr>
                <a:latin typeface="楷体_GB2312"/>
                <a:ea typeface="楷体_GB2312"/>
                <a:cs typeface="楷体_GB2312"/>
                <a:sym typeface="楷体_GB2312"/>
              </a:rPr>
              <a:t>结尾的多音节词中</a:t>
            </a:r>
            <a:r>
              <a:rPr sz="3600">
                <a:latin typeface="楷体_GB2312"/>
                <a:ea typeface="楷体_GB2312"/>
                <a:cs typeface="楷体_GB2312"/>
                <a:sym typeface="楷体_GB2312"/>
              </a:rPr>
              <a:t> </a:t>
            </a:r>
          </a:p>
        </p:txBody>
      </p:sp>
      <p:sp>
        <p:nvSpPr>
          <p:cNvPr id="422" name="Shape 422"/>
          <p:cNvSpPr/>
          <p:nvPr/>
        </p:nvSpPr>
        <p:spPr>
          <a:xfrm>
            <a:off x="519112" y="2659438"/>
            <a:ext cx="4794410" cy="65329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800">
                <a:solidFill>
                  <a:srgbClr val="000000"/>
                </a:solidFill>
                <a:latin typeface="Times New Roman"/>
                <a:ea typeface="Times New Roman"/>
                <a:cs typeface="Times New Roman"/>
                <a:sym typeface="Times New Roman"/>
              </a:defRPr>
            </a:pPr>
            <a:r>
              <a:t>4.3.3  </a:t>
            </a:r>
            <a:r>
              <a:rPr>
                <a:latin typeface="楷体_GB2312"/>
                <a:ea typeface="楷体_GB2312"/>
                <a:cs typeface="楷体_GB2312"/>
                <a:sym typeface="楷体_GB2312"/>
              </a:rPr>
              <a:t>以</a:t>
            </a:r>
            <a:r>
              <a:t>-ile</a:t>
            </a:r>
            <a:r>
              <a:rPr>
                <a:latin typeface="楷体_GB2312"/>
                <a:ea typeface="楷体_GB2312"/>
                <a:cs typeface="楷体_GB2312"/>
                <a:sym typeface="楷体_GB2312"/>
              </a:rPr>
              <a:t>结尾的多音节词中</a:t>
            </a:r>
            <a:r>
              <a:rPr b="1" sz="3600">
                <a:latin typeface="楷体_GB2312"/>
                <a:ea typeface="楷体_GB2312"/>
                <a:cs typeface="楷体_GB2312"/>
                <a:sym typeface="楷体_GB2312"/>
              </a:rPr>
              <a:t> </a:t>
            </a:r>
          </a:p>
        </p:txBody>
      </p:sp>
      <p:sp>
        <p:nvSpPr>
          <p:cNvPr id="423" name="Shape 423"/>
          <p:cNvSpPr/>
          <p:nvPr/>
        </p:nvSpPr>
        <p:spPr>
          <a:xfrm>
            <a:off x="457200" y="4105275"/>
            <a:ext cx="1704340" cy="5994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800">
                <a:solidFill>
                  <a:srgbClr val="000000"/>
                </a:solidFill>
                <a:latin typeface="Times New Roman"/>
                <a:ea typeface="Times New Roman"/>
                <a:cs typeface="Times New Roman"/>
                <a:sym typeface="Times New Roman"/>
              </a:defRPr>
            </a:pPr>
            <a:r>
              <a:t>4.3.4  </a:t>
            </a:r>
            <a:r>
              <a:rPr>
                <a:latin typeface="楷体_GB2312"/>
                <a:ea typeface="楷体_GB2312"/>
                <a:cs typeface="楷体_GB2312"/>
                <a:sym typeface="楷体_GB2312"/>
              </a:rPr>
              <a:t>其他</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 grpId="1" fill="hold">
                                  <p:stCondLst>
                                    <p:cond delay="0"/>
                                  </p:stCondLst>
                                  <p:iterate type="el" backwards="0">
                                    <p:tmAbs val="0"/>
                                  </p:iterate>
                                  <p:childTnLst>
                                    <p:set>
                                      <p:cBhvr>
                                        <p:cTn id="6" fill="hold">
                                          <p:stCondLst>
                                            <p:cond delay="0"/>
                                          </p:stCondLst>
                                        </p:cTn>
                                        <p:tgtEl>
                                          <p:spTgt spid="421"/>
                                        </p:tgtEl>
                                        <p:attrNameLst>
                                          <p:attrName>style.visibility</p:attrName>
                                        </p:attrNameLst>
                                      </p:cBhvr>
                                      <p:to>
                                        <p:strVal val="hidden"/>
                                      </p:to>
                                    </p:set>
                                  </p:childTnLst>
                                </p:cTn>
                              </p:par>
                            </p:childTnLst>
                          </p:cTn>
                        </p:par>
                        <p:par>
                          <p:cTn id="7" fill="hold">
                            <p:stCondLst>
                              <p:cond delay="0"/>
                            </p:stCondLst>
                            <p:childTnLst>
                              <p:par>
                                <p:cTn id="8" presetClass="exit" nodeType="afterEffect" presetSubtype="0" presetID="1" grpId="2" fill="hold">
                                  <p:stCondLst>
                                    <p:cond delay="0"/>
                                  </p:stCondLst>
                                  <p:iterate type="el" backwards="0">
                                    <p:tmAbs val="0"/>
                                  </p:iterate>
                                  <p:childTnLst>
                                    <p:set>
                                      <p:cBhvr>
                                        <p:cTn id="9" fill="hold">
                                          <p:stCondLst>
                                            <p:cond delay="0"/>
                                          </p:stCondLst>
                                        </p:cTn>
                                        <p:tgtEl>
                                          <p:spTgt spid="422"/>
                                        </p:tgtEl>
                                        <p:attrNameLst>
                                          <p:attrName>style.visibility</p:attrName>
                                        </p:attrNameLst>
                                      </p:cBhvr>
                                      <p:to>
                                        <p:strVal val="hidden"/>
                                      </p:to>
                                    </p:set>
                                  </p:childTnLst>
                                </p:cTn>
                              </p:par>
                            </p:childTnLst>
                          </p:cTn>
                        </p:par>
                        <p:par>
                          <p:cTn id="10" fill="hold">
                            <p:stCondLst>
                              <p:cond delay="0"/>
                            </p:stCondLst>
                            <p:childTnLst>
                              <p:par>
                                <p:cTn id="11" presetClass="exit" nodeType="afterEffect" presetSubtype="0" presetID="1" grpId="3" fill="hold">
                                  <p:stCondLst>
                                    <p:cond delay="0"/>
                                  </p:stCondLst>
                                  <p:iterate type="el" backwards="0">
                                    <p:tmAbs val="0"/>
                                  </p:iterate>
                                  <p:childTnLst>
                                    <p:set>
                                      <p:cBhvr>
                                        <p:cTn id="12" fill="hold">
                                          <p:stCondLst>
                                            <p:cond delay="0"/>
                                          </p:stCondLst>
                                        </p:cTn>
                                        <p:tgtEl>
                                          <p:spTgt spid="42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4" fill="hold">
                                  <p:stCondLst>
                                    <p:cond delay="0"/>
                                  </p:stCondLst>
                                  <p:iterate type="el" backwards="0">
                                    <p:tmAbs val="0"/>
                                  </p:iterate>
                                  <p:childTnLst>
                                    <p:set>
                                      <p:cBhvr>
                                        <p:cTn id="16" fill="hold"/>
                                        <p:tgtEl>
                                          <p:spTgt spid="416"/>
                                        </p:tgtEl>
                                        <p:attrNameLst>
                                          <p:attrName>style.visibility</p:attrName>
                                        </p:attrNameLst>
                                      </p:cBhvr>
                                      <p:to>
                                        <p:strVal val="visible"/>
                                      </p:to>
                                    </p:set>
                                    <p:anim calcmode="lin" valueType="num">
                                      <p:cBhvr>
                                        <p:cTn id="17" dur="1000" fill="hold"/>
                                        <p:tgtEl>
                                          <p:spTgt spid="416"/>
                                        </p:tgtEl>
                                        <p:attrNameLst>
                                          <p:attrName>ppt_x</p:attrName>
                                        </p:attrNameLst>
                                      </p:cBhvr>
                                      <p:tavLst>
                                        <p:tav tm="0">
                                          <p:val>
                                            <p:strVal val="#ppt_x"/>
                                          </p:val>
                                        </p:tav>
                                        <p:tav tm="100000">
                                          <p:val>
                                            <p:strVal val="#ppt_x"/>
                                          </p:val>
                                        </p:tav>
                                      </p:tavLst>
                                    </p:anim>
                                    <p:anim calcmode="lin" valueType="num">
                                      <p:cBhvr>
                                        <p:cTn id="18" dur="1000" fill="hold"/>
                                        <p:tgtEl>
                                          <p:spTgt spid="416"/>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Class="entr" nodeType="afterEffect" presetSubtype="0" presetID="1" grpId="5" fill="hold">
                                  <p:stCondLst>
                                    <p:cond delay="0"/>
                                  </p:stCondLst>
                                  <p:iterate type="el" backwards="0">
                                    <p:tmAbs val="0"/>
                                  </p:iterate>
                                  <p:childTnLst>
                                    <p:set>
                                      <p:cBhvr>
                                        <p:cTn id="21" fill="hold"/>
                                        <p:tgtEl>
                                          <p:spTgt spid="41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4" presetID="2" grpId="6" fill="hold">
                                  <p:stCondLst>
                                    <p:cond delay="0"/>
                                  </p:stCondLst>
                                  <p:iterate type="el" backwards="0">
                                    <p:tmAbs val="0"/>
                                  </p:iterate>
                                  <p:childTnLst>
                                    <p:set>
                                      <p:cBhvr>
                                        <p:cTn id="25" fill="hold"/>
                                        <p:tgtEl>
                                          <p:spTgt spid="418"/>
                                        </p:tgtEl>
                                        <p:attrNameLst>
                                          <p:attrName>style.visibility</p:attrName>
                                        </p:attrNameLst>
                                      </p:cBhvr>
                                      <p:to>
                                        <p:strVal val="visible"/>
                                      </p:to>
                                    </p:set>
                                    <p:anim calcmode="lin" valueType="num">
                                      <p:cBhvr>
                                        <p:cTn id="26" dur="1000" fill="hold"/>
                                        <p:tgtEl>
                                          <p:spTgt spid="418"/>
                                        </p:tgtEl>
                                        <p:attrNameLst>
                                          <p:attrName>ppt_x</p:attrName>
                                        </p:attrNameLst>
                                      </p:cBhvr>
                                      <p:tavLst>
                                        <p:tav tm="0">
                                          <p:val>
                                            <p:strVal val="#ppt_x"/>
                                          </p:val>
                                        </p:tav>
                                        <p:tav tm="100000">
                                          <p:val>
                                            <p:strVal val="#ppt_x"/>
                                          </p:val>
                                        </p:tav>
                                      </p:tavLst>
                                    </p:anim>
                                    <p:anim calcmode="lin" valueType="num">
                                      <p:cBhvr>
                                        <p:cTn id="27" dur="1000" fill="hold"/>
                                        <p:tgtEl>
                                          <p:spTgt spid="418"/>
                                        </p:tgtEl>
                                        <p:attrNameLst>
                                          <p:attrName>ppt_y</p:attrName>
                                        </p:attrNameLst>
                                      </p:cBhvr>
                                      <p:tavLst>
                                        <p:tav tm="0">
                                          <p:val>
                                            <p:strVal val="1+#ppt_h/2"/>
                                          </p:val>
                                        </p:tav>
                                        <p:tav tm="100000">
                                          <p:val>
                                            <p:strVal val="#ppt_y"/>
                                          </p:val>
                                        </p:tav>
                                      </p:tavLst>
                                    </p:anim>
                                  </p:childTnLst>
                                </p:cTn>
                              </p:par>
                            </p:childTnLst>
                          </p:cTn>
                        </p:par>
                        <p:par>
                          <p:cTn id="28" fill="hold">
                            <p:stCondLst>
                              <p:cond delay="1000"/>
                            </p:stCondLst>
                            <p:childTnLst>
                              <p:par>
                                <p:cTn id="29" presetClass="entr" nodeType="afterEffect" presetSubtype="0" presetID="1" grpId="7" fill="hold">
                                  <p:stCondLst>
                                    <p:cond delay="0"/>
                                  </p:stCondLst>
                                  <p:iterate type="el" backwards="0">
                                    <p:tmAbs val="0"/>
                                  </p:iterate>
                                  <p:childTnLst>
                                    <p:set>
                                      <p:cBhvr>
                                        <p:cTn id="30" fill="hold"/>
                                        <p:tgtEl>
                                          <p:spTgt spid="4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8" fill="hold">
                                  <p:stCondLst>
                                    <p:cond delay="0"/>
                                  </p:stCondLst>
                                  <p:iterate type="el" backwards="0">
                                    <p:tmAbs val="0"/>
                                  </p:iterate>
                                  <p:childTnLst>
                                    <p:set>
                                      <p:cBhvr>
                                        <p:cTn id="34" fill="hold"/>
                                        <p:tgtEl>
                                          <p:spTgt spid="420"/>
                                        </p:tgtEl>
                                        <p:attrNameLst>
                                          <p:attrName>style.visibility</p:attrName>
                                        </p:attrNameLst>
                                      </p:cBhvr>
                                      <p:to>
                                        <p:strVal val="visible"/>
                                      </p:to>
                                    </p:set>
                                    <p:anim calcmode="lin" valueType="num">
                                      <p:cBhvr>
                                        <p:cTn id="35" dur="1000" fill="hold"/>
                                        <p:tgtEl>
                                          <p:spTgt spid="420"/>
                                        </p:tgtEl>
                                        <p:attrNameLst>
                                          <p:attrName>ppt_x</p:attrName>
                                        </p:attrNameLst>
                                      </p:cBhvr>
                                      <p:tavLst>
                                        <p:tav tm="0">
                                          <p:val>
                                            <p:strVal val="#ppt_x"/>
                                          </p:val>
                                        </p:tav>
                                        <p:tav tm="100000">
                                          <p:val>
                                            <p:strVal val="#ppt_x"/>
                                          </p:val>
                                        </p:tav>
                                      </p:tavLst>
                                    </p:anim>
                                    <p:anim calcmode="lin" valueType="num">
                                      <p:cBhvr>
                                        <p:cTn id="36" dur="1000" fill="hold"/>
                                        <p:tgtEl>
                                          <p:spTgt spid="420"/>
                                        </p:tgtEl>
                                        <p:attrNameLst>
                                          <p:attrName>ppt_y</p:attrName>
                                        </p:attrNameLst>
                                      </p:cBhvr>
                                      <p:tavLst>
                                        <p:tav tm="0">
                                          <p:val>
                                            <p:strVal val="1+#ppt_h/2"/>
                                          </p:val>
                                        </p:tav>
                                        <p:tav tm="100000">
                                          <p:val>
                                            <p:strVal val="#ppt_y"/>
                                          </p:val>
                                        </p:tav>
                                      </p:tavLst>
                                    </p:anim>
                                  </p:childTnLst>
                                </p:cTn>
                              </p:par>
                            </p:childTnLst>
                          </p:cTn>
                        </p:par>
                        <p:par>
                          <p:cTn id="37" fill="hold">
                            <p:stCondLst>
                              <p:cond delay="1000"/>
                            </p:stCondLst>
                            <p:childTnLst>
                              <p:par>
                                <p:cTn id="38" presetClass="entr" nodeType="afterEffect" presetSubtype="0" presetID="1" grpId="9" fill="hold">
                                  <p:stCondLst>
                                    <p:cond delay="0"/>
                                  </p:stCondLst>
                                  <p:iterate type="el" backwards="0">
                                    <p:tmAbs val="0"/>
                                  </p:iterate>
                                  <p:childTnLst>
                                    <p:set>
                                      <p:cBhvr>
                                        <p:cTn id="39" fill="hold"/>
                                        <p:tgtEl>
                                          <p:spTgt spid="41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21" grpId="1"/>
      <p:bldP build="whole" bldLvl="1" animBg="1" rev="0" advAuto="0" spid="417" grpId="7"/>
      <p:bldP build="whole" bldLvl="1" animBg="1" rev="0" advAuto="0" spid="416" grpId="4"/>
      <p:bldP build="whole" bldLvl="1" animBg="1" rev="0" advAuto="0" spid="423" grpId="3"/>
      <p:bldP build="whole" bldLvl="1" animBg="1" rev="0" advAuto="0" spid="422" grpId="2"/>
      <p:bldP build="whole" bldLvl="1" animBg="1" rev="0" advAuto="0" spid="418" grpId="6"/>
      <p:bldP build="whole" bldLvl="1" animBg="1" rev="0" advAuto="0" spid="420" grpId="8"/>
      <p:bldP build="whole" bldLvl="1" animBg="1" rev="0" advAuto="0" spid="413" grpId="5"/>
      <p:bldP build="whole" bldLvl="1" animBg="1" rev="0" advAuto="0" spid="419" grpId="9"/>
    </p:bldLst>
  </p:timing>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25" name="绿叶.png">
            <a:hlinkClick r:id="rId2" invalidUrl="" action="" tgtFrame="" tooltip="" history="1" highlightClick="0" endSnd="0"/>
          </p:cNvPr>
          <p:cNvPicPr>
            <a:picLocks noChangeAspect="1"/>
          </p:cNvPicPr>
          <p:nvPr/>
        </p:nvPicPr>
        <p:blipFill>
          <a:blip r:embed="rId3">
            <a:extLst/>
          </a:blip>
          <a:stretch>
            <a:fillRect/>
          </a:stretch>
        </p:blipFill>
        <p:spPr>
          <a:xfrm>
            <a:off x="7848600" y="3505200"/>
            <a:ext cx="533400" cy="533400"/>
          </a:xfrm>
          <a:prstGeom prst="rect">
            <a:avLst/>
          </a:prstGeom>
          <a:ln w="12700">
            <a:miter lim="400000"/>
          </a:ln>
        </p:spPr>
      </p:pic>
      <p:sp>
        <p:nvSpPr>
          <p:cNvPr id="426" name="Shape 426"/>
          <p:cNvSpPr/>
          <p:nvPr/>
        </p:nvSpPr>
        <p:spPr>
          <a:xfrm>
            <a:off x="381000" y="533400"/>
            <a:ext cx="5939865" cy="65329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2800">
                <a:solidFill>
                  <a:srgbClr val="000000"/>
                </a:solidFill>
                <a:latin typeface="Times New Roman"/>
                <a:ea typeface="Times New Roman"/>
                <a:cs typeface="Times New Roman"/>
                <a:sym typeface="Times New Roman"/>
              </a:defRPr>
            </a:pPr>
            <a:r>
              <a:t>4.3.2  </a:t>
            </a:r>
            <a:r>
              <a:rPr>
                <a:latin typeface="楷体_GB2312"/>
                <a:ea typeface="楷体_GB2312"/>
                <a:cs typeface="楷体_GB2312"/>
                <a:sym typeface="楷体_GB2312"/>
              </a:rPr>
              <a:t>以</a:t>
            </a:r>
            <a:r>
              <a:t>-ary</a:t>
            </a:r>
            <a:r>
              <a:rPr>
                <a:latin typeface="楷体_GB2312"/>
                <a:ea typeface="楷体_GB2312"/>
                <a:cs typeface="楷体_GB2312"/>
                <a:sym typeface="楷体_GB2312"/>
              </a:rPr>
              <a:t>或</a:t>
            </a:r>
            <a:r>
              <a:t>-ory</a:t>
            </a:r>
            <a:r>
              <a:rPr>
                <a:latin typeface="楷体_GB2312"/>
                <a:ea typeface="楷体_GB2312"/>
                <a:cs typeface="楷体_GB2312"/>
                <a:sym typeface="楷体_GB2312"/>
              </a:rPr>
              <a:t>结尾的多音节词中</a:t>
            </a:r>
            <a:r>
              <a:rPr sz="3600">
                <a:latin typeface="楷体_GB2312"/>
                <a:ea typeface="楷体_GB2312"/>
                <a:cs typeface="楷体_GB2312"/>
                <a:sym typeface="楷体_GB2312"/>
              </a:rPr>
              <a:t> </a:t>
            </a:r>
          </a:p>
        </p:txBody>
      </p:sp>
      <p:sp>
        <p:nvSpPr>
          <p:cNvPr id="427" name="Shape 427"/>
          <p:cNvSpPr/>
          <p:nvPr/>
        </p:nvSpPr>
        <p:spPr>
          <a:xfrm>
            <a:off x="457200" y="1524000"/>
            <a:ext cx="7315200" cy="174039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英：通常将</a:t>
            </a:r>
            <a:r>
              <a:t>a</a:t>
            </a:r>
            <a:r>
              <a:rPr>
                <a:latin typeface="楷体_GB2312"/>
                <a:ea typeface="楷体_GB2312"/>
                <a:cs typeface="楷体_GB2312"/>
                <a:sym typeface="楷体_GB2312"/>
              </a:rPr>
              <a:t>或</a:t>
            </a:r>
            <a:r>
              <a:t>o</a:t>
            </a:r>
            <a:r>
              <a:rPr b="1">
                <a:latin typeface="楷体_GB2312"/>
                <a:ea typeface="楷体_GB2312"/>
                <a:cs typeface="楷体_GB2312"/>
                <a:sym typeface="楷体_GB2312"/>
              </a:rPr>
              <a:t>弱读</a:t>
            </a:r>
            <a:endParaRPr b="1"/>
          </a:p>
          <a:p>
            <a:pPr>
              <a:spcBef>
                <a:spcPts val="1400"/>
              </a:spcBef>
              <a:defRPr sz="24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美：不仅</a:t>
            </a:r>
            <a:r>
              <a:rPr b="1">
                <a:latin typeface="楷体_GB2312"/>
                <a:ea typeface="楷体_GB2312"/>
                <a:cs typeface="楷体_GB2312"/>
                <a:sym typeface="楷体_GB2312"/>
              </a:rPr>
              <a:t>不弱读</a:t>
            </a:r>
            <a:r>
              <a:rPr>
                <a:latin typeface="楷体_GB2312"/>
                <a:ea typeface="楷体_GB2312"/>
                <a:cs typeface="楷体_GB2312"/>
                <a:sym typeface="楷体_GB2312"/>
              </a:rPr>
              <a:t>，还要将</a:t>
            </a:r>
            <a:r>
              <a:t>a</a:t>
            </a:r>
            <a:r>
              <a:rPr>
                <a:latin typeface="楷体_GB2312"/>
                <a:ea typeface="楷体_GB2312"/>
                <a:cs typeface="楷体_GB2312"/>
                <a:sym typeface="楷体_GB2312"/>
              </a:rPr>
              <a:t>或</a:t>
            </a:r>
            <a:r>
              <a:t>o</a:t>
            </a:r>
            <a:r>
              <a:rPr>
                <a:latin typeface="楷体_GB2312"/>
                <a:ea typeface="楷体_GB2312"/>
                <a:cs typeface="楷体_GB2312"/>
                <a:sym typeface="楷体_GB2312"/>
              </a:rPr>
              <a:t>所在的音节加上</a:t>
            </a:r>
            <a:r>
              <a:rPr b="1">
                <a:latin typeface="楷体_GB2312"/>
                <a:ea typeface="楷体_GB2312"/>
                <a:cs typeface="楷体_GB2312"/>
                <a:sym typeface="楷体_GB2312"/>
              </a:rPr>
              <a:t>次重音</a:t>
            </a:r>
            <a:endParaRPr b="1"/>
          </a:p>
          <a:p>
            <a:pPr>
              <a:spcBef>
                <a:spcPts val="1400"/>
              </a:spcBef>
              <a:defRPr sz="2400">
                <a:solidFill>
                  <a:srgbClr val="800000"/>
                </a:solidFill>
                <a:latin typeface="Times New Roman"/>
                <a:ea typeface="Times New Roman"/>
                <a:cs typeface="Times New Roman"/>
                <a:sym typeface="Times New Roman"/>
              </a:defRPr>
            </a:pPr>
            <a:r>
              <a:rPr>
                <a:latin typeface="楷体_GB2312"/>
                <a:ea typeface="楷体_GB2312"/>
                <a:cs typeface="楷体_GB2312"/>
                <a:sym typeface="楷体_GB2312"/>
              </a:rPr>
              <a:t>不仅读音有差异，节奏也显然不同</a:t>
            </a:r>
          </a:p>
        </p:txBody>
      </p:sp>
      <p:sp>
        <p:nvSpPr>
          <p:cNvPr id="428" name="Shape 428"/>
          <p:cNvSpPr/>
          <p:nvPr/>
        </p:nvSpPr>
        <p:spPr>
          <a:xfrm>
            <a:off x="609600" y="3276600"/>
            <a:ext cx="6781800" cy="26461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40000"/>
              </a:lnSpc>
              <a:spcBef>
                <a:spcPts val="1900"/>
              </a:spcBef>
              <a:defRPr sz="3200">
                <a:solidFill>
                  <a:srgbClr val="000000"/>
                </a:solidFill>
                <a:latin typeface="楷体_GB2312"/>
                <a:ea typeface="楷体_GB2312"/>
                <a:cs typeface="楷体_GB2312"/>
                <a:sym typeface="楷体_GB2312"/>
              </a:defRPr>
            </a:pPr>
            <a:r>
              <a:t>           英        美 </a:t>
            </a:r>
            <a:br/>
            <a:r>
              <a:rPr sz="2400">
                <a:latin typeface="Times New Roman"/>
                <a:ea typeface="Times New Roman"/>
                <a:cs typeface="Times New Roman"/>
                <a:sym typeface="Times New Roman"/>
              </a:rPr>
              <a:t>laboratory       [l</a:t>
            </a:r>
            <a:r>
              <a:rPr sz="2400">
                <a:latin typeface="Times New Roman"/>
                <a:ea typeface="Times New Roman"/>
                <a:cs typeface="Times New Roman"/>
                <a:sym typeface="Times New Roman"/>
              </a:rPr>
              <a:t>ə</a:t>
            </a:r>
            <a:r>
              <a:rPr sz="2400">
                <a:latin typeface="Times New Roman"/>
                <a:ea typeface="Times New Roman"/>
                <a:cs typeface="Times New Roman"/>
                <a:sym typeface="Times New Roman"/>
              </a:rPr>
              <a:t>'b</a:t>
            </a:r>
            <a:r>
              <a:rPr sz="2400">
                <a:latin typeface="Times New Roman"/>
                <a:ea typeface="Times New Roman"/>
                <a:cs typeface="Times New Roman"/>
                <a:sym typeface="Times New Roman"/>
              </a:rPr>
              <a:t>ɔ</a:t>
            </a:r>
            <a:r>
              <a:rPr sz="2400">
                <a:latin typeface="Times New Roman"/>
                <a:ea typeface="Times New Roman"/>
                <a:cs typeface="Times New Roman"/>
                <a:sym typeface="Times New Roman"/>
              </a:rPr>
              <a:t>:r</a:t>
            </a:r>
            <a:r>
              <a:rPr sz="2400">
                <a:latin typeface="Times New Roman"/>
                <a:ea typeface="Times New Roman"/>
                <a:cs typeface="Times New Roman"/>
                <a:sym typeface="Times New Roman"/>
              </a:rPr>
              <a:t>ə</a:t>
            </a:r>
            <a:r>
              <a:rPr sz="2400">
                <a:solidFill>
                  <a:srgbClr val="800000"/>
                </a:solidFill>
                <a:latin typeface="Times New Roman"/>
                <a:ea typeface="Times New Roman"/>
                <a:cs typeface="Times New Roman"/>
                <a:sym typeface="Times New Roman"/>
              </a:rPr>
              <a:t>tri</a:t>
            </a:r>
            <a:r>
              <a:rPr sz="2400">
                <a:latin typeface="Times New Roman"/>
                <a:ea typeface="Times New Roman"/>
                <a:cs typeface="Times New Roman"/>
                <a:sym typeface="Times New Roman"/>
              </a:rPr>
              <a:t>]        ['læbr</a:t>
            </a:r>
            <a:r>
              <a:rPr sz="2400">
                <a:latin typeface="Times New Roman"/>
                <a:ea typeface="Times New Roman"/>
                <a:cs typeface="Times New Roman"/>
                <a:sym typeface="Times New Roman"/>
              </a:rPr>
              <a:t>ə</a:t>
            </a:r>
            <a:r>
              <a:rPr sz="2400">
                <a:solidFill>
                  <a:srgbClr val="800000"/>
                </a:solidFill>
                <a:latin typeface="Times New Roman"/>
                <a:ea typeface="Times New Roman"/>
                <a:cs typeface="Times New Roman"/>
                <a:sym typeface="Times New Roman"/>
              </a:rPr>
              <a:t>,tori</a:t>
            </a:r>
            <a:r>
              <a:rPr sz="2400">
                <a:latin typeface="Times New Roman"/>
                <a:ea typeface="Times New Roman"/>
                <a:cs typeface="Times New Roman"/>
                <a:sym typeface="Times New Roman"/>
              </a:rPr>
              <a:t>] </a:t>
            </a:r>
            <a:br>
              <a:rPr sz="2400">
                <a:latin typeface="Times New Roman"/>
                <a:ea typeface="Times New Roman"/>
                <a:cs typeface="Times New Roman"/>
                <a:sym typeface="Times New Roman"/>
              </a:rPr>
            </a:br>
            <a:r>
              <a:rPr sz="2400">
                <a:latin typeface="Times New Roman"/>
                <a:ea typeface="Times New Roman"/>
                <a:cs typeface="Times New Roman"/>
                <a:sym typeface="Times New Roman"/>
              </a:rPr>
              <a:t>necessarily      ['nesi</a:t>
            </a:r>
            <a:r>
              <a:rPr sz="2400">
                <a:solidFill>
                  <a:srgbClr val="800000"/>
                </a:solidFill>
                <a:latin typeface="Times New Roman"/>
                <a:ea typeface="Times New Roman"/>
                <a:cs typeface="Times New Roman"/>
                <a:sym typeface="Times New Roman"/>
              </a:rPr>
              <a:t>s</a:t>
            </a:r>
            <a:r>
              <a:rPr sz="2400">
                <a:solidFill>
                  <a:srgbClr val="800000"/>
                </a:solidFill>
                <a:latin typeface="Times New Roman"/>
                <a:ea typeface="Times New Roman"/>
                <a:cs typeface="Times New Roman"/>
                <a:sym typeface="Times New Roman"/>
              </a:rPr>
              <a:t>ə</a:t>
            </a:r>
            <a:r>
              <a:rPr sz="2400">
                <a:solidFill>
                  <a:srgbClr val="800000"/>
                </a:solidFill>
                <a:latin typeface="Times New Roman"/>
                <a:ea typeface="Times New Roman"/>
                <a:cs typeface="Times New Roman"/>
                <a:sym typeface="Times New Roman"/>
              </a:rPr>
              <a:t>ri</a:t>
            </a:r>
            <a:r>
              <a:rPr sz="2400">
                <a:latin typeface="Times New Roman"/>
                <a:ea typeface="Times New Roman"/>
                <a:cs typeface="Times New Roman"/>
                <a:sym typeface="Times New Roman"/>
              </a:rPr>
              <a:t>li]        [,nesi</a:t>
            </a:r>
            <a:r>
              <a:rPr sz="2400">
                <a:solidFill>
                  <a:srgbClr val="800000"/>
                </a:solidFill>
                <a:latin typeface="Times New Roman"/>
                <a:ea typeface="Times New Roman"/>
                <a:cs typeface="Times New Roman"/>
                <a:sym typeface="Times New Roman"/>
              </a:rPr>
              <a:t>'seri</a:t>
            </a:r>
            <a:r>
              <a:rPr sz="2400">
                <a:latin typeface="Times New Roman"/>
                <a:ea typeface="Times New Roman"/>
                <a:cs typeface="Times New Roman"/>
                <a:sym typeface="Times New Roman"/>
              </a:rPr>
              <a:t>li] </a:t>
            </a:r>
            <a:br>
              <a:rPr sz="2400">
                <a:latin typeface="Times New Roman"/>
                <a:ea typeface="Times New Roman"/>
                <a:cs typeface="Times New Roman"/>
                <a:sym typeface="Times New Roman"/>
              </a:rPr>
            </a:br>
            <a:r>
              <a:rPr sz="2400">
                <a:latin typeface="Times New Roman"/>
                <a:ea typeface="Times New Roman"/>
                <a:cs typeface="Times New Roman"/>
                <a:sym typeface="Times New Roman"/>
              </a:rPr>
              <a:t>preparatory     [pri'pær</a:t>
            </a:r>
            <a:r>
              <a:rPr sz="2400">
                <a:latin typeface="Times New Roman"/>
                <a:ea typeface="Times New Roman"/>
                <a:cs typeface="Times New Roman"/>
                <a:sym typeface="Times New Roman"/>
              </a:rPr>
              <a:t>ə</a:t>
            </a:r>
            <a:r>
              <a:rPr sz="2400">
                <a:solidFill>
                  <a:srgbClr val="800000"/>
                </a:solidFill>
                <a:latin typeface="Times New Roman"/>
                <a:ea typeface="Times New Roman"/>
                <a:cs typeface="Times New Roman"/>
                <a:sym typeface="Times New Roman"/>
              </a:rPr>
              <a:t>t</a:t>
            </a:r>
            <a:r>
              <a:rPr sz="2400">
                <a:solidFill>
                  <a:srgbClr val="800000"/>
                </a:solidFill>
                <a:latin typeface="Times New Roman"/>
                <a:ea typeface="Times New Roman"/>
                <a:cs typeface="Times New Roman"/>
                <a:sym typeface="Times New Roman"/>
              </a:rPr>
              <a:t>ə</a:t>
            </a:r>
            <a:r>
              <a:rPr sz="2400">
                <a:solidFill>
                  <a:srgbClr val="800000"/>
                </a:solidFill>
                <a:latin typeface="Times New Roman"/>
                <a:ea typeface="Times New Roman"/>
                <a:cs typeface="Times New Roman"/>
                <a:sym typeface="Times New Roman"/>
              </a:rPr>
              <a:t>ri</a:t>
            </a:r>
            <a:r>
              <a:rPr sz="2400">
                <a:latin typeface="Times New Roman"/>
                <a:ea typeface="Times New Roman"/>
                <a:cs typeface="Times New Roman"/>
                <a:sym typeface="Times New Roman"/>
              </a:rPr>
              <a:t>]     [pri'pær</a:t>
            </a:r>
            <a:r>
              <a:rPr sz="2400">
                <a:latin typeface="Times New Roman"/>
                <a:ea typeface="Times New Roman"/>
                <a:cs typeface="Times New Roman"/>
                <a:sym typeface="Times New Roman"/>
              </a:rPr>
              <a:t>ə</a:t>
            </a:r>
            <a:r>
              <a:rPr sz="2400">
                <a:solidFill>
                  <a:srgbClr val="800000"/>
                </a:solidFill>
                <a:latin typeface="Times New Roman"/>
                <a:ea typeface="Times New Roman"/>
                <a:cs typeface="Times New Roman"/>
                <a:sym typeface="Times New Roman"/>
              </a:rPr>
              <a:t>,tori</a:t>
            </a:r>
            <a:r>
              <a:rPr sz="2400">
                <a:latin typeface="Times New Roman"/>
                <a:ea typeface="Times New Roman"/>
                <a:cs typeface="Times New Roman"/>
                <a:sym typeface="Times New Roman"/>
              </a:rPr>
              <a:t>] </a:t>
            </a:r>
            <a:br>
              <a:rPr sz="2400">
                <a:latin typeface="Times New Roman"/>
                <a:ea typeface="Times New Roman"/>
                <a:cs typeface="Times New Roman"/>
                <a:sym typeface="Times New Roman"/>
              </a:rPr>
            </a:br>
            <a:r>
              <a:rPr sz="2400">
                <a:latin typeface="Times New Roman"/>
                <a:ea typeface="Times New Roman"/>
                <a:cs typeface="Times New Roman"/>
                <a:sym typeface="Times New Roman"/>
              </a:rPr>
              <a:t>secretary         ['sekr</a:t>
            </a:r>
            <a:r>
              <a:rPr sz="2400">
                <a:latin typeface="Times New Roman"/>
                <a:ea typeface="Times New Roman"/>
                <a:cs typeface="Times New Roman"/>
                <a:sym typeface="Times New Roman"/>
              </a:rPr>
              <a:t>ə</a:t>
            </a:r>
            <a:r>
              <a:rPr sz="2400">
                <a:solidFill>
                  <a:srgbClr val="800000"/>
                </a:solidFill>
                <a:latin typeface="Times New Roman"/>
                <a:ea typeface="Times New Roman"/>
                <a:cs typeface="Times New Roman"/>
                <a:sym typeface="Times New Roman"/>
              </a:rPr>
              <a:t>tri</a:t>
            </a:r>
            <a:r>
              <a:rPr sz="2400">
                <a:latin typeface="Times New Roman"/>
                <a:ea typeface="Times New Roman"/>
                <a:cs typeface="Times New Roman"/>
                <a:sym typeface="Times New Roman"/>
              </a:rPr>
              <a:t>]           ['sekr</a:t>
            </a:r>
            <a:r>
              <a:rPr sz="2400">
                <a:latin typeface="Times New Roman"/>
                <a:ea typeface="Times New Roman"/>
                <a:cs typeface="Times New Roman"/>
                <a:sym typeface="Times New Roman"/>
              </a:rPr>
              <a:t>ə</a:t>
            </a:r>
            <a:r>
              <a:rPr sz="2400">
                <a:solidFill>
                  <a:srgbClr val="800000"/>
                </a:solidFill>
                <a:latin typeface="Times New Roman"/>
                <a:ea typeface="Times New Roman"/>
                <a:cs typeface="Times New Roman"/>
                <a:sym typeface="Times New Roman"/>
              </a:rPr>
              <a:t>,tori</a:t>
            </a:r>
            <a:r>
              <a:rPr sz="2400">
                <a:latin typeface="Times New Roman"/>
                <a:ea typeface="Times New Roman"/>
                <a:cs typeface="Times New Roman"/>
                <a:sym typeface="Times New Roman"/>
              </a:rPr>
              <a:t>]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3" grpId="1" fill="hold">
                                  <p:stCondLst>
                                    <p:cond delay="0"/>
                                  </p:stCondLst>
                                  <p:iterate type="el" backwards="0">
                                    <p:tmAbs val="0"/>
                                  </p:iterate>
                                  <p:childTnLst>
                                    <p:set>
                                      <p:cBhvr>
                                        <p:cTn id="6" fill="hold"/>
                                        <p:tgtEl>
                                          <p:spTgt spid="427"/>
                                        </p:tgtEl>
                                        <p:attrNameLst>
                                          <p:attrName>style.visibility</p:attrName>
                                        </p:attrNameLst>
                                      </p:cBhvr>
                                      <p:to>
                                        <p:strVal val="visible"/>
                                      </p:to>
                                    </p:set>
                                    <p:animEffect filter="blinds(horizontal)" transition="in">
                                      <p:cBhvr>
                                        <p:cTn id="7" dur="500"/>
                                        <p:tgtEl>
                                          <p:spTgt spid="42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0" presetID="3" grpId="2" fill="hold">
                                  <p:stCondLst>
                                    <p:cond delay="0"/>
                                  </p:stCondLst>
                                  <p:iterate type="el" backwards="0">
                                    <p:tmAbs val="0"/>
                                  </p:iterate>
                                  <p:childTnLst>
                                    <p:set>
                                      <p:cBhvr>
                                        <p:cTn id="11" fill="hold"/>
                                        <p:tgtEl>
                                          <p:spTgt spid="428"/>
                                        </p:tgtEl>
                                        <p:attrNameLst>
                                          <p:attrName>style.visibility</p:attrName>
                                        </p:attrNameLst>
                                      </p:cBhvr>
                                      <p:to>
                                        <p:strVal val="visible"/>
                                      </p:to>
                                    </p:set>
                                    <p:animEffect filter="blinds(horizontal)" transition="in">
                                      <p:cBhvr>
                                        <p:cTn id="12" dur="500"/>
                                        <p:tgtEl>
                                          <p:spTgt spid="4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27" grpId="1"/>
      <p:bldP build="whole" bldLvl="1" animBg="1" rev="0" advAuto="0" spid="428" grpId="2"/>
    </p:bldLst>
  </p:timing>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30" name="绿叶.png">
            <a:hlinkClick r:id="rId2" invalidUrl="" action="" tgtFrame="" tooltip="" history="1" highlightClick="0" endSnd="0"/>
          </p:cNvPr>
          <p:cNvPicPr>
            <a:picLocks noChangeAspect="1"/>
          </p:cNvPicPr>
          <p:nvPr/>
        </p:nvPicPr>
        <p:blipFill>
          <a:blip r:embed="rId3">
            <a:extLst/>
          </a:blip>
          <a:stretch>
            <a:fillRect/>
          </a:stretch>
        </p:blipFill>
        <p:spPr>
          <a:xfrm>
            <a:off x="7848600" y="3505200"/>
            <a:ext cx="533400" cy="533400"/>
          </a:xfrm>
          <a:prstGeom prst="rect">
            <a:avLst/>
          </a:prstGeom>
          <a:ln w="12700">
            <a:miter lim="400000"/>
          </a:ln>
        </p:spPr>
      </p:pic>
      <p:sp>
        <p:nvSpPr>
          <p:cNvPr id="431" name="Shape 431"/>
          <p:cNvSpPr/>
          <p:nvPr/>
        </p:nvSpPr>
        <p:spPr>
          <a:xfrm>
            <a:off x="419099" y="544512"/>
            <a:ext cx="5446302" cy="67057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3200">
                <a:solidFill>
                  <a:srgbClr val="000000"/>
                </a:solidFill>
                <a:latin typeface="Times New Roman"/>
                <a:ea typeface="Times New Roman"/>
                <a:cs typeface="Times New Roman"/>
                <a:sym typeface="Times New Roman"/>
              </a:defRPr>
            </a:pPr>
            <a:r>
              <a:t>4.3.3  </a:t>
            </a:r>
            <a:r>
              <a:rPr>
                <a:latin typeface="楷体_GB2312"/>
                <a:ea typeface="楷体_GB2312"/>
                <a:cs typeface="楷体_GB2312"/>
                <a:sym typeface="楷体_GB2312"/>
              </a:rPr>
              <a:t>以</a:t>
            </a:r>
            <a:r>
              <a:t>-</a:t>
            </a:r>
            <a:r>
              <a:rPr>
                <a:solidFill>
                  <a:srgbClr val="800000"/>
                </a:solidFill>
              </a:rPr>
              <a:t>i</a:t>
            </a:r>
            <a:r>
              <a:t>le</a:t>
            </a:r>
            <a:r>
              <a:rPr>
                <a:latin typeface="楷体_GB2312"/>
                <a:ea typeface="楷体_GB2312"/>
                <a:cs typeface="楷体_GB2312"/>
                <a:sym typeface="楷体_GB2312"/>
              </a:rPr>
              <a:t>结尾的多音节词中</a:t>
            </a:r>
            <a:r>
              <a:rPr sz="3600">
                <a:latin typeface="楷体_GB2312"/>
                <a:ea typeface="楷体_GB2312"/>
                <a:cs typeface="楷体_GB2312"/>
                <a:sym typeface="楷体_GB2312"/>
              </a:rPr>
              <a:t> </a:t>
            </a:r>
          </a:p>
        </p:txBody>
      </p:sp>
      <p:sp>
        <p:nvSpPr>
          <p:cNvPr id="432" name="Shape 432"/>
          <p:cNvSpPr/>
          <p:nvPr/>
        </p:nvSpPr>
        <p:spPr>
          <a:xfrm>
            <a:off x="381000" y="1676400"/>
            <a:ext cx="7315200" cy="13359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600"/>
              </a:spcBef>
              <a:defRPr sz="28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英：将尾音节中的字母</a:t>
            </a:r>
            <a:r>
              <a:t>i</a:t>
            </a:r>
            <a:r>
              <a:rPr>
                <a:latin typeface="楷体_GB2312"/>
                <a:ea typeface="楷体_GB2312"/>
                <a:cs typeface="楷体_GB2312"/>
                <a:sym typeface="楷体_GB2312"/>
              </a:rPr>
              <a:t>读作长音</a:t>
            </a:r>
            <a:r>
              <a:t>[ai]  </a:t>
            </a:r>
            <a:endParaRPr b="1"/>
          </a:p>
          <a:p>
            <a:pPr>
              <a:spcBef>
                <a:spcPts val="1600"/>
              </a:spcBef>
              <a:defRPr sz="28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美：弱读作</a:t>
            </a:r>
            <a:r>
              <a:t>[</a:t>
            </a:r>
            <a:r>
              <a:t>ə</a:t>
            </a:r>
            <a:r>
              <a:t>]</a:t>
            </a:r>
          </a:p>
        </p:txBody>
      </p:sp>
      <p:sp>
        <p:nvSpPr>
          <p:cNvPr id="433" name="Shape 433"/>
          <p:cNvSpPr/>
          <p:nvPr/>
        </p:nvSpPr>
        <p:spPr>
          <a:xfrm>
            <a:off x="914400" y="2847975"/>
            <a:ext cx="6781800" cy="174947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30000"/>
              </a:lnSpc>
              <a:spcBef>
                <a:spcPts val="1900"/>
              </a:spcBef>
              <a:defRPr sz="3200">
                <a:solidFill>
                  <a:srgbClr val="000000"/>
                </a:solidFill>
                <a:latin typeface="楷体_GB2312"/>
                <a:ea typeface="楷体_GB2312"/>
                <a:cs typeface="楷体_GB2312"/>
                <a:sym typeface="楷体_GB2312"/>
              </a:defRPr>
            </a:pPr>
            <a:r>
              <a:t>        英      美 </a:t>
            </a:r>
            <a:br/>
            <a:r>
              <a:rPr sz="2400">
                <a:latin typeface="Times New Roman"/>
                <a:ea typeface="Times New Roman"/>
                <a:cs typeface="Times New Roman"/>
                <a:sym typeface="Times New Roman"/>
              </a:rPr>
              <a:t>docile        ['dous</a:t>
            </a:r>
            <a:r>
              <a:rPr sz="2400">
                <a:solidFill>
                  <a:srgbClr val="800000"/>
                </a:solidFill>
                <a:latin typeface="Times New Roman"/>
                <a:ea typeface="Times New Roman"/>
                <a:cs typeface="Times New Roman"/>
                <a:sym typeface="Times New Roman"/>
              </a:rPr>
              <a:t>ai</a:t>
            </a:r>
            <a:r>
              <a:rPr sz="2400">
                <a:latin typeface="Times New Roman"/>
                <a:ea typeface="Times New Roman"/>
                <a:cs typeface="Times New Roman"/>
                <a:sym typeface="Times New Roman"/>
              </a:rPr>
              <a:t>l]         ['das</a:t>
            </a:r>
            <a:r>
              <a:rPr sz="2800">
                <a:solidFill>
                  <a:srgbClr val="800000"/>
                </a:solidFill>
                <a:latin typeface="Times New Roman"/>
                <a:ea typeface="Times New Roman"/>
                <a:cs typeface="Times New Roman"/>
                <a:sym typeface="Times New Roman"/>
              </a:rPr>
              <a:t>ə</a:t>
            </a:r>
            <a:r>
              <a:rPr sz="2400">
                <a:latin typeface="Times New Roman"/>
                <a:ea typeface="Times New Roman"/>
                <a:cs typeface="Times New Roman"/>
                <a:sym typeface="Times New Roman"/>
              </a:rPr>
              <a:t>l] </a:t>
            </a:r>
            <a:br>
              <a:rPr sz="2400">
                <a:latin typeface="Times New Roman"/>
                <a:ea typeface="Times New Roman"/>
                <a:cs typeface="Times New Roman"/>
                <a:sym typeface="Times New Roman"/>
              </a:rPr>
            </a:br>
            <a:r>
              <a:rPr sz="2400">
                <a:latin typeface="Times New Roman"/>
                <a:ea typeface="Times New Roman"/>
                <a:cs typeface="Times New Roman"/>
                <a:sym typeface="Times New Roman"/>
              </a:rPr>
              <a:t>missile      ['mis</a:t>
            </a:r>
            <a:r>
              <a:rPr sz="2400">
                <a:solidFill>
                  <a:srgbClr val="800000"/>
                </a:solidFill>
                <a:latin typeface="Times New Roman"/>
                <a:ea typeface="Times New Roman"/>
                <a:cs typeface="Times New Roman"/>
                <a:sym typeface="Times New Roman"/>
              </a:rPr>
              <a:t>ail</a:t>
            </a:r>
            <a:r>
              <a:rPr sz="2400">
                <a:latin typeface="Times New Roman"/>
                <a:ea typeface="Times New Roman"/>
                <a:cs typeface="Times New Roman"/>
                <a:sym typeface="Times New Roman"/>
              </a:rPr>
              <a:t>]          ['mis</a:t>
            </a:r>
            <a:r>
              <a:rPr sz="2800">
                <a:solidFill>
                  <a:srgbClr val="800000"/>
                </a:solidFill>
                <a:latin typeface="Times New Roman"/>
                <a:ea typeface="Times New Roman"/>
                <a:cs typeface="Times New Roman"/>
                <a:sym typeface="Times New Roman"/>
              </a:rPr>
              <a:t>ə</a:t>
            </a:r>
            <a:r>
              <a:rPr sz="2400">
                <a:solidFill>
                  <a:srgbClr val="800000"/>
                </a:solidFill>
                <a:latin typeface="Times New Roman"/>
                <a:ea typeface="Times New Roman"/>
                <a:cs typeface="Times New Roman"/>
                <a:sym typeface="Times New Roman"/>
              </a:rPr>
              <a:t>l</a:t>
            </a:r>
            <a:r>
              <a:rPr sz="2400">
                <a:latin typeface="Times New Roman"/>
                <a:ea typeface="Times New Roman"/>
                <a:cs typeface="Times New Roman"/>
                <a:sym typeface="Times New Roman"/>
              </a:rPr>
              <a:t>] </a:t>
            </a:r>
          </a:p>
        </p:txBody>
      </p:sp>
      <p:sp>
        <p:nvSpPr>
          <p:cNvPr id="434" name="Shape 434"/>
          <p:cNvSpPr/>
          <p:nvPr/>
        </p:nvSpPr>
        <p:spPr>
          <a:xfrm>
            <a:off x="914400" y="4600575"/>
            <a:ext cx="6858000" cy="152053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40000"/>
              </a:lnSpc>
              <a:spcBef>
                <a:spcPts val="1600"/>
              </a:spcBef>
              <a:defRPr sz="2400">
                <a:solidFill>
                  <a:srgbClr val="000000"/>
                </a:solidFill>
                <a:latin typeface="Times New Roman"/>
                <a:ea typeface="Times New Roman"/>
                <a:cs typeface="Times New Roman"/>
                <a:sym typeface="Times New Roman"/>
              </a:defRPr>
            </a:pPr>
            <a:r>
              <a:t>fragile       ['fræd</a:t>
            </a:r>
            <a:r>
              <a:t>ʒ</a:t>
            </a:r>
            <a:r>
              <a:rPr>
                <a:solidFill>
                  <a:srgbClr val="800000"/>
                </a:solidFill>
              </a:rPr>
              <a:t>ail</a:t>
            </a:r>
            <a:r>
              <a:t>]       ['fræd</a:t>
            </a:r>
            <a:r>
              <a:t>ʒ</a:t>
            </a:r>
            <a:r>
              <a:rPr sz="2800">
                <a:solidFill>
                  <a:srgbClr val="800000"/>
                </a:solidFill>
              </a:rPr>
              <a:t>ə</a:t>
            </a:r>
            <a:r>
              <a:rPr>
                <a:solidFill>
                  <a:srgbClr val="800000"/>
                </a:solidFill>
              </a:rPr>
              <a:t>l</a:t>
            </a:r>
            <a:r>
              <a:t>] </a:t>
            </a:r>
            <a:br/>
            <a:r>
              <a:t>hostile       ['hos</a:t>
            </a:r>
            <a:r>
              <a:rPr>
                <a:solidFill>
                  <a:srgbClr val="800000"/>
                </a:solidFill>
              </a:rPr>
              <a:t>tail</a:t>
            </a:r>
            <a:r>
              <a:t>]         ['has</a:t>
            </a:r>
            <a:r>
              <a:rPr>
                <a:solidFill>
                  <a:srgbClr val="800000"/>
                </a:solidFill>
              </a:rPr>
              <a:t>tl</a:t>
            </a:r>
            <a:r>
              <a:t>] </a:t>
            </a:r>
            <a:br/>
            <a:r>
              <a:t>fertile        ['f</a:t>
            </a:r>
            <a:r>
              <a:rPr sz="2800"/>
              <a:t>ə</a:t>
            </a:r>
            <a:r>
              <a:rPr>
                <a:solidFill>
                  <a:srgbClr val="800000"/>
                </a:solidFill>
              </a:rPr>
              <a:t>tail</a:t>
            </a:r>
            <a:r>
              <a:t>]            ['f</a:t>
            </a:r>
            <a:r>
              <a:rPr sz="2800"/>
              <a:t>ə</a:t>
            </a:r>
            <a:r>
              <a:t>r</a:t>
            </a:r>
            <a:r>
              <a:rPr>
                <a:solidFill>
                  <a:srgbClr val="800000"/>
                </a:solidFill>
              </a:rPr>
              <a:t>tl</a:t>
            </a:r>
            <a:r>
              <a:t>]</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2" presetID="23" grpId="1" fill="hold">
                                  <p:stCondLst>
                                    <p:cond delay="0"/>
                                  </p:stCondLst>
                                  <p:iterate type="el" backwards="0">
                                    <p:tmAbs val="0"/>
                                  </p:iterate>
                                  <p:childTnLst>
                                    <p:set>
                                      <p:cBhvr>
                                        <p:cTn id="6" fill="hold"/>
                                        <p:tgtEl>
                                          <p:spTgt spid="432"/>
                                        </p:tgtEl>
                                        <p:attrNameLst>
                                          <p:attrName>style.visibility</p:attrName>
                                        </p:attrNameLst>
                                      </p:cBhvr>
                                      <p:to>
                                        <p:strVal val="visible"/>
                                      </p:to>
                                    </p:set>
                                    <p:anim calcmode="lin" valueType="num">
                                      <p:cBhvr>
                                        <p:cTn id="7" dur="1000" fill="hold"/>
                                        <p:tgtEl>
                                          <p:spTgt spid="432"/>
                                        </p:tgtEl>
                                        <p:attrNameLst>
                                          <p:attrName>ppt_w</p:attrName>
                                        </p:attrNameLst>
                                      </p:cBhvr>
                                      <p:tavLst>
                                        <p:tav tm="0">
                                          <p:val>
                                            <p:strVal val="4*#ppt_w"/>
                                          </p:val>
                                        </p:tav>
                                        <p:tav tm="100000">
                                          <p:val>
                                            <p:strVal val="#ppt_w"/>
                                          </p:val>
                                        </p:tav>
                                      </p:tavLst>
                                    </p:anim>
                                    <p:anim calcmode="lin" valueType="num">
                                      <p:cBhvr>
                                        <p:cTn id="8" dur="1000" fill="hold"/>
                                        <p:tgtEl>
                                          <p:spTgt spid="432"/>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0" presetID="3" grpId="2" fill="hold">
                                  <p:stCondLst>
                                    <p:cond delay="0"/>
                                  </p:stCondLst>
                                  <p:iterate type="el" backwards="0">
                                    <p:tmAbs val="0"/>
                                  </p:iterate>
                                  <p:childTnLst>
                                    <p:set>
                                      <p:cBhvr>
                                        <p:cTn id="12" fill="hold"/>
                                        <p:tgtEl>
                                          <p:spTgt spid="433"/>
                                        </p:tgtEl>
                                        <p:attrNameLst>
                                          <p:attrName>style.visibility</p:attrName>
                                        </p:attrNameLst>
                                      </p:cBhvr>
                                      <p:to>
                                        <p:strVal val="visible"/>
                                      </p:to>
                                    </p:set>
                                    <p:animEffect filter="blinds(horizontal)" transition="in">
                                      <p:cBhvr>
                                        <p:cTn id="13" dur="500"/>
                                        <p:tgtEl>
                                          <p:spTgt spid="433"/>
                                        </p:tgtEl>
                                      </p:cBhvr>
                                    </p:animEffect>
                                  </p:childTnLst>
                                </p:cTn>
                              </p:par>
                            </p:childTnLst>
                          </p:cTn>
                        </p:par>
                        <p:par>
                          <p:cTn id="14" fill="hold">
                            <p:stCondLst>
                              <p:cond delay="500"/>
                            </p:stCondLst>
                            <p:childTnLst>
                              <p:par>
                                <p:cTn id="15" presetClass="entr" nodeType="afterEffect" presetSubtype="10" presetID="3" grpId="3" fill="hold">
                                  <p:stCondLst>
                                    <p:cond delay="0"/>
                                  </p:stCondLst>
                                  <p:iterate type="el" backwards="0">
                                    <p:tmAbs val="0"/>
                                  </p:iterate>
                                  <p:childTnLst>
                                    <p:set>
                                      <p:cBhvr>
                                        <p:cTn id="16" fill="hold"/>
                                        <p:tgtEl>
                                          <p:spTgt spid="434"/>
                                        </p:tgtEl>
                                        <p:attrNameLst>
                                          <p:attrName>style.visibility</p:attrName>
                                        </p:attrNameLst>
                                      </p:cBhvr>
                                      <p:to>
                                        <p:strVal val="visible"/>
                                      </p:to>
                                    </p:set>
                                    <p:animEffect filter="blinds(horizontal)" transition="in">
                                      <p:cBhvr>
                                        <p:cTn id="17" dur="500"/>
                                        <p:tgtEl>
                                          <p:spTgt spid="4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32" grpId="1"/>
      <p:bldP build="whole" bldLvl="1" animBg="1" rev="0" advAuto="0" spid="434" grpId="3"/>
      <p:bldP build="whole" bldLvl="1" animBg="1" rev="0" advAuto="0" spid="433" grpId="2"/>
    </p:bldLst>
  </p:timing>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36" name="绿叶.png">
            <a:hlinkClick r:id="rId2" invalidUrl="" action="ppaction://hlinksldjump" tgtFrame="" tooltip="" history="1" highlightClick="0" endSnd="0"/>
          </p:cNvPr>
          <p:cNvPicPr>
            <a:picLocks noChangeAspect="1"/>
          </p:cNvPicPr>
          <p:nvPr/>
        </p:nvPicPr>
        <p:blipFill>
          <a:blip r:embed="rId3">
            <a:extLst/>
          </a:blip>
          <a:stretch>
            <a:fillRect/>
          </a:stretch>
        </p:blipFill>
        <p:spPr>
          <a:xfrm>
            <a:off x="7848600" y="3505200"/>
            <a:ext cx="533400" cy="533400"/>
          </a:xfrm>
          <a:prstGeom prst="rect">
            <a:avLst/>
          </a:prstGeom>
          <a:ln w="12700">
            <a:miter lim="400000"/>
          </a:ln>
        </p:spPr>
      </p:pic>
      <p:sp>
        <p:nvSpPr>
          <p:cNvPr id="437" name="Shape 437"/>
          <p:cNvSpPr/>
          <p:nvPr/>
        </p:nvSpPr>
        <p:spPr>
          <a:xfrm>
            <a:off x="533400" y="577850"/>
            <a:ext cx="2161540" cy="7264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3600">
                <a:solidFill>
                  <a:srgbClr val="000000"/>
                </a:solidFill>
                <a:latin typeface="Times New Roman"/>
                <a:ea typeface="Times New Roman"/>
                <a:cs typeface="Times New Roman"/>
                <a:sym typeface="Times New Roman"/>
              </a:defRPr>
            </a:pPr>
            <a:r>
              <a:t>4.3.4  </a:t>
            </a:r>
            <a:r>
              <a:rPr>
                <a:latin typeface="楷体_GB2312"/>
                <a:ea typeface="楷体_GB2312"/>
                <a:cs typeface="楷体_GB2312"/>
                <a:sym typeface="楷体_GB2312"/>
              </a:rPr>
              <a:t>其他</a:t>
            </a:r>
          </a:p>
        </p:txBody>
      </p:sp>
      <p:sp>
        <p:nvSpPr>
          <p:cNvPr id="438" name="Shape 438"/>
          <p:cNvSpPr/>
          <p:nvPr/>
        </p:nvSpPr>
        <p:spPr>
          <a:xfrm>
            <a:off x="533400" y="1470025"/>
            <a:ext cx="6858000" cy="448470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30000"/>
              </a:lnSpc>
              <a:spcBef>
                <a:spcPts val="1900"/>
              </a:spcBef>
              <a:defRPr sz="2800">
                <a:solidFill>
                  <a:srgbClr val="000000"/>
                </a:solidFill>
                <a:latin typeface="楷体_GB2312"/>
                <a:ea typeface="楷体_GB2312"/>
                <a:cs typeface="楷体_GB2312"/>
                <a:sym typeface="楷体_GB2312"/>
              </a:defRPr>
            </a:pPr>
            <a:r>
              <a:t>           </a:t>
            </a:r>
            <a:r>
              <a:rPr sz="3200"/>
              <a:t>英       美</a:t>
            </a:r>
            <a:endParaRPr sz="3200"/>
          </a:p>
          <a:p>
            <a:pPr>
              <a:lnSpc>
                <a:spcPct val="130000"/>
              </a:lnSpc>
              <a:spcBef>
                <a:spcPts val="1600"/>
              </a:spcBef>
              <a:defRPr sz="2800">
                <a:solidFill>
                  <a:srgbClr val="000000"/>
                </a:solidFill>
                <a:latin typeface="Times New Roman"/>
                <a:ea typeface="Times New Roman"/>
                <a:cs typeface="Times New Roman"/>
                <a:sym typeface="Times New Roman"/>
              </a:defRPr>
            </a:pPr>
            <a:r>
              <a:t>either          ['</a:t>
            </a:r>
            <a:r>
              <a:rPr sz="2400"/>
              <a:t>ai</a:t>
            </a:r>
            <a:r>
              <a:rPr b="1" sz="2400"/>
              <a:t>ð</a:t>
            </a:r>
            <a:r>
              <a:t>ə</a:t>
            </a:r>
            <a:r>
              <a:t>]           ['i:ð</a:t>
            </a:r>
            <a:r>
              <a:t>ə</a:t>
            </a:r>
            <a:r>
              <a:t>r] </a:t>
            </a:r>
            <a:br/>
            <a:r>
              <a:t>neither        ['naið</a:t>
            </a:r>
            <a:r>
              <a:t>ə</a:t>
            </a:r>
            <a:r>
              <a:t>]         ['ni:ð</a:t>
            </a:r>
            <a:r>
              <a:t>ə</a:t>
            </a:r>
            <a:r>
              <a:t>r] </a:t>
            </a:r>
          </a:p>
          <a:p>
            <a:pPr>
              <a:lnSpc>
                <a:spcPct val="130000"/>
              </a:lnSpc>
              <a:spcBef>
                <a:spcPts val="1600"/>
              </a:spcBef>
              <a:defRPr sz="2800">
                <a:solidFill>
                  <a:srgbClr val="000000"/>
                </a:solidFill>
                <a:latin typeface="Times New Roman"/>
                <a:ea typeface="Times New Roman"/>
                <a:cs typeface="Times New Roman"/>
                <a:sym typeface="Times New Roman"/>
              </a:defRPr>
            </a:pPr>
            <a:r>
              <a:t>figure         ['fig</a:t>
            </a:r>
            <a:r>
              <a:t>ə</a:t>
            </a:r>
            <a:r>
              <a:t>]            ['figj</a:t>
            </a:r>
            <a:r>
              <a:t>ə</a:t>
            </a:r>
            <a:r>
              <a:t>r] </a:t>
            </a:r>
            <a:br/>
            <a:r>
              <a:t>issue          ['isju:]            ['iʃu:] </a:t>
            </a:r>
            <a:br/>
            <a:r>
              <a:t>leisure       ['leʒ</a:t>
            </a:r>
            <a:r>
              <a:t>ə</a:t>
            </a:r>
            <a:r>
              <a:t>]            ['li:ʒ</a:t>
            </a:r>
            <a:r>
              <a:t>ə</a:t>
            </a:r>
            <a:r>
              <a:t>r]</a:t>
            </a:r>
          </a:p>
          <a:p>
            <a:pPr>
              <a:lnSpc>
                <a:spcPct val="130000"/>
              </a:lnSpc>
              <a:spcBef>
                <a:spcPts val="1600"/>
              </a:spcBef>
              <a:defRPr sz="2800">
                <a:solidFill>
                  <a:srgbClr val="000000"/>
                </a:solidFill>
                <a:latin typeface="Times New Roman"/>
                <a:ea typeface="Times New Roman"/>
                <a:cs typeface="Times New Roman"/>
                <a:sym typeface="Times New Roman"/>
              </a:defRPr>
            </a:pPr>
            <a:r>
              <a:t>schedule    ['</a:t>
            </a:r>
            <a:r>
              <a:t>ʃ</a:t>
            </a:r>
            <a:r>
              <a:t>edju:l]        ['sked</a:t>
            </a:r>
            <a:r>
              <a:t>ʒə</a:t>
            </a:r>
            <a:r>
              <a:t>l]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4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ID="9" grpId="2" fill="hold">
                                  <p:stCondLst>
                                    <p:cond delay="0"/>
                                  </p:stCondLst>
                                  <p:iterate type="el" backwards="0">
                                    <p:tmAbs val="0"/>
                                  </p:iterate>
                                  <p:childTnLst>
                                    <p:set>
                                      <p:cBhvr>
                                        <p:cTn id="10" fill="hold"/>
                                        <p:tgtEl>
                                          <p:spTgt spid="438"/>
                                        </p:tgtEl>
                                        <p:attrNameLst>
                                          <p:attrName>style.visibility</p:attrName>
                                        </p:attrNameLst>
                                      </p:cBhvr>
                                      <p:to>
                                        <p:strVal val="visible"/>
                                      </p:to>
                                    </p:set>
                                    <p:animEffect filter="dissolve" transition="in">
                                      <p:cBhvr>
                                        <p:cTn id="11" dur="500"/>
                                        <p:tgtEl>
                                          <p:spTgt spid="4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36" grpId="1"/>
      <p:bldP build="whole" bldLvl="1" animBg="1" rev="0" advAuto="0" spid="438" grpId="2"/>
    </p:bldLst>
  </p:timing>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40" name="绿叶.png">
            <a:hlinkClick r:id="rId2" invalidUrl="" action="" tgtFrame="" tooltip="" history="1" highlightClick="0" endSnd="0"/>
          </p:cNvPr>
          <p:cNvPicPr>
            <a:picLocks noChangeAspect="1"/>
          </p:cNvPicPr>
          <p:nvPr/>
        </p:nvPicPr>
        <p:blipFill>
          <a:blip r:embed="rId3">
            <a:extLst/>
          </a:blip>
          <a:stretch>
            <a:fillRect/>
          </a:stretch>
        </p:blipFill>
        <p:spPr>
          <a:xfrm>
            <a:off x="7848600" y="3505200"/>
            <a:ext cx="533400" cy="533400"/>
          </a:xfrm>
          <a:prstGeom prst="rect">
            <a:avLst/>
          </a:prstGeom>
          <a:ln w="12700">
            <a:miter lim="400000"/>
          </a:ln>
        </p:spPr>
      </p:pic>
      <p:sp>
        <p:nvSpPr>
          <p:cNvPr id="441" name="Shape 441"/>
          <p:cNvSpPr/>
          <p:nvPr/>
        </p:nvSpPr>
        <p:spPr>
          <a:xfrm>
            <a:off x="1111250" y="76200"/>
            <a:ext cx="4980941" cy="9423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4800">
                <a:solidFill>
                  <a:srgbClr val="000000"/>
                </a:solidFill>
                <a:latin typeface="楷体_GB2312"/>
                <a:ea typeface="楷体_GB2312"/>
                <a:cs typeface="楷体_GB2312"/>
                <a:sym typeface="楷体_GB2312"/>
              </a:defRPr>
            </a:lvl1pPr>
          </a:lstStyle>
          <a:p>
            <a:pPr/>
            <a:r>
              <a:t>英语语音语调总结</a:t>
            </a:r>
          </a:p>
        </p:txBody>
      </p:sp>
      <p:sp>
        <p:nvSpPr>
          <p:cNvPr id="442" name="Shape 442"/>
          <p:cNvSpPr/>
          <p:nvPr/>
        </p:nvSpPr>
        <p:spPr>
          <a:xfrm>
            <a:off x="381000" y="914400"/>
            <a:ext cx="7010400" cy="47093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0000"/>
              </a:lnSpc>
              <a:spcBef>
                <a:spcPts val="1600"/>
              </a:spcBef>
              <a:defRPr b="1" sz="2800">
                <a:solidFill>
                  <a:srgbClr val="000000"/>
                </a:solidFill>
                <a:latin typeface="Times New Roman"/>
                <a:ea typeface="Times New Roman"/>
                <a:cs typeface="Times New Roman"/>
                <a:sym typeface="Times New Roman"/>
              </a:defRPr>
            </a:pPr>
            <a:r>
              <a:t>1 </a:t>
            </a:r>
            <a:r>
              <a:rPr>
                <a:latin typeface="楷体_GB2312"/>
                <a:ea typeface="楷体_GB2312"/>
                <a:cs typeface="楷体_GB2312"/>
                <a:sym typeface="楷体_GB2312"/>
              </a:rPr>
              <a:t>基本概念</a:t>
            </a:r>
          </a:p>
          <a:p>
            <a:pPr>
              <a:lnSpc>
                <a:spcPct val="110000"/>
              </a:lnSpc>
              <a:spcBef>
                <a:spcPts val="1000"/>
              </a:spcBef>
              <a:defRPr b="1" sz="2800">
                <a:solidFill>
                  <a:srgbClr val="000000"/>
                </a:solidFill>
                <a:latin typeface="Times New Roman"/>
                <a:ea typeface="Times New Roman"/>
                <a:cs typeface="Times New Roman"/>
                <a:sym typeface="Times New Roman"/>
              </a:defRPr>
            </a:pPr>
          </a:p>
          <a:p>
            <a:pPr>
              <a:lnSpc>
                <a:spcPct val="110000"/>
              </a:lnSpc>
              <a:spcBef>
                <a:spcPts val="1600"/>
              </a:spcBef>
              <a:defRPr b="1" sz="2800">
                <a:solidFill>
                  <a:srgbClr val="000000"/>
                </a:solidFill>
                <a:latin typeface="Times New Roman"/>
                <a:ea typeface="Times New Roman"/>
                <a:cs typeface="Times New Roman"/>
                <a:sym typeface="Times New Roman"/>
              </a:defRPr>
            </a:pPr>
            <a:r>
              <a:t>2 </a:t>
            </a:r>
            <a:r>
              <a:rPr>
                <a:latin typeface="楷体_GB2312"/>
                <a:ea typeface="楷体_GB2312"/>
                <a:cs typeface="楷体_GB2312"/>
                <a:sym typeface="楷体_GB2312"/>
              </a:rPr>
              <a:t>元音发音</a:t>
            </a:r>
          </a:p>
          <a:p>
            <a:pPr>
              <a:lnSpc>
                <a:spcPct val="110000"/>
              </a:lnSpc>
              <a:spcBef>
                <a:spcPts val="1000"/>
              </a:spcBef>
              <a:defRPr b="1" sz="2800">
                <a:solidFill>
                  <a:srgbClr val="000000"/>
                </a:solidFill>
                <a:latin typeface="Times New Roman"/>
                <a:ea typeface="Times New Roman"/>
                <a:cs typeface="Times New Roman"/>
                <a:sym typeface="Times New Roman"/>
              </a:defRPr>
            </a:pPr>
          </a:p>
          <a:p>
            <a:pPr>
              <a:lnSpc>
                <a:spcPct val="110000"/>
              </a:lnSpc>
              <a:spcBef>
                <a:spcPts val="1600"/>
              </a:spcBef>
              <a:defRPr b="1" sz="2800">
                <a:solidFill>
                  <a:srgbClr val="000000"/>
                </a:solidFill>
                <a:latin typeface="Times New Roman"/>
                <a:ea typeface="Times New Roman"/>
                <a:cs typeface="Times New Roman"/>
                <a:sym typeface="Times New Roman"/>
              </a:defRPr>
            </a:pPr>
            <a:r>
              <a:t>3 </a:t>
            </a:r>
            <a:r>
              <a:rPr>
                <a:latin typeface="楷体_GB2312"/>
                <a:ea typeface="楷体_GB2312"/>
                <a:cs typeface="楷体_GB2312"/>
                <a:sym typeface="楷体_GB2312"/>
              </a:rPr>
              <a:t>辅音发音</a:t>
            </a:r>
          </a:p>
          <a:p>
            <a:pPr>
              <a:lnSpc>
                <a:spcPct val="110000"/>
              </a:lnSpc>
              <a:spcBef>
                <a:spcPts val="1000"/>
              </a:spcBef>
              <a:defRPr b="1" sz="2800">
                <a:solidFill>
                  <a:srgbClr val="000000"/>
                </a:solidFill>
                <a:latin typeface="Times New Roman"/>
                <a:ea typeface="Times New Roman"/>
                <a:cs typeface="Times New Roman"/>
                <a:sym typeface="Times New Roman"/>
              </a:defRPr>
            </a:pPr>
          </a:p>
          <a:p>
            <a:pPr>
              <a:lnSpc>
                <a:spcPct val="110000"/>
              </a:lnSpc>
              <a:spcBef>
                <a:spcPts val="1600"/>
              </a:spcBef>
              <a:defRPr b="1" sz="2800">
                <a:solidFill>
                  <a:srgbClr val="000000"/>
                </a:solidFill>
                <a:latin typeface="Times New Roman"/>
                <a:ea typeface="Times New Roman"/>
                <a:cs typeface="Times New Roman"/>
                <a:sym typeface="Times New Roman"/>
              </a:defRPr>
            </a:pPr>
            <a:r>
              <a:t>4 </a:t>
            </a:r>
            <a:r>
              <a:rPr>
                <a:latin typeface="楷体_GB2312"/>
                <a:ea typeface="楷体_GB2312"/>
                <a:cs typeface="楷体_GB2312"/>
                <a:sym typeface="楷体_GB2312"/>
              </a:rPr>
              <a:t>发音小结</a:t>
            </a:r>
          </a:p>
        </p:txBody>
      </p:sp>
      <p:sp>
        <p:nvSpPr>
          <p:cNvPr id="443" name="Shape 443"/>
          <p:cNvSpPr/>
          <p:nvPr/>
        </p:nvSpPr>
        <p:spPr>
          <a:xfrm>
            <a:off x="533400" y="1447800"/>
            <a:ext cx="6705600" cy="9658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200"/>
              </a:spcBef>
              <a:defRPr sz="2000">
                <a:solidFill>
                  <a:srgbClr val="000000"/>
                </a:solidFill>
                <a:latin typeface="Times New Roman"/>
                <a:ea typeface="Times New Roman"/>
                <a:cs typeface="Times New Roman"/>
                <a:sym typeface="Times New Roman"/>
              </a:defRPr>
            </a:pPr>
            <a:r>
              <a:t>1.1 </a:t>
            </a:r>
            <a:r>
              <a:rPr>
                <a:latin typeface="楷体_GB2312"/>
                <a:ea typeface="楷体_GB2312"/>
                <a:cs typeface="楷体_GB2312"/>
                <a:sym typeface="楷体_GB2312"/>
              </a:rPr>
              <a:t>音标；音素；国际音标，</a:t>
            </a:r>
            <a:r>
              <a:t>KK</a:t>
            </a:r>
            <a:r>
              <a:rPr>
                <a:latin typeface="楷体_GB2312"/>
                <a:ea typeface="楷体_GB2312"/>
                <a:cs typeface="楷体_GB2312"/>
                <a:sym typeface="楷体_GB2312"/>
              </a:rPr>
              <a:t>音标，</a:t>
            </a:r>
            <a:r>
              <a:t>DJ</a:t>
            </a:r>
            <a:r>
              <a:rPr>
                <a:latin typeface="楷体_GB2312"/>
                <a:ea typeface="楷体_GB2312"/>
                <a:cs typeface="楷体_GB2312"/>
                <a:sym typeface="楷体_GB2312"/>
              </a:rPr>
              <a:t>音标</a:t>
            </a:r>
          </a:p>
          <a:p>
            <a:pPr>
              <a:spcBef>
                <a:spcPts val="1200"/>
              </a:spcBef>
              <a:defRPr sz="2000">
                <a:solidFill>
                  <a:srgbClr val="000000"/>
                </a:solidFill>
                <a:latin typeface="Times New Roman"/>
                <a:ea typeface="Times New Roman"/>
                <a:cs typeface="Times New Roman"/>
                <a:sym typeface="Times New Roman"/>
              </a:defRPr>
            </a:pPr>
            <a:r>
              <a:t>1.2 </a:t>
            </a:r>
            <a:r>
              <a:rPr>
                <a:latin typeface="楷体_GB2312"/>
                <a:ea typeface="楷体_GB2312"/>
                <a:cs typeface="楷体_GB2312"/>
                <a:sym typeface="楷体_GB2312"/>
              </a:rPr>
              <a:t>元音、辅音概览</a:t>
            </a:r>
          </a:p>
        </p:txBody>
      </p:sp>
      <p:sp>
        <p:nvSpPr>
          <p:cNvPr id="444" name="Shape 444"/>
          <p:cNvSpPr/>
          <p:nvPr/>
        </p:nvSpPr>
        <p:spPr>
          <a:xfrm>
            <a:off x="533400" y="2819400"/>
            <a:ext cx="6705600" cy="9658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200"/>
              </a:spcBef>
              <a:defRPr sz="2000">
                <a:solidFill>
                  <a:srgbClr val="000000"/>
                </a:solidFill>
                <a:latin typeface="Times New Roman"/>
                <a:ea typeface="Times New Roman"/>
                <a:cs typeface="Times New Roman"/>
                <a:sym typeface="Times New Roman"/>
              </a:defRPr>
            </a:pPr>
            <a:r>
              <a:t>2.1 </a:t>
            </a:r>
            <a:r>
              <a:rPr>
                <a:latin typeface="楷体_GB2312"/>
                <a:ea typeface="楷体_GB2312"/>
                <a:cs typeface="楷体_GB2312"/>
                <a:sym typeface="楷体_GB2312"/>
              </a:rPr>
              <a:t>单元音：长元音，短元音</a:t>
            </a:r>
          </a:p>
          <a:p>
            <a:pPr>
              <a:spcBef>
                <a:spcPts val="1200"/>
              </a:spcBef>
              <a:defRPr sz="2000">
                <a:solidFill>
                  <a:srgbClr val="000000"/>
                </a:solidFill>
                <a:latin typeface="Times New Roman"/>
                <a:ea typeface="Times New Roman"/>
                <a:cs typeface="Times New Roman"/>
                <a:sym typeface="Times New Roman"/>
              </a:defRPr>
            </a:pPr>
            <a:r>
              <a:t>2.2 </a:t>
            </a:r>
            <a:r>
              <a:rPr>
                <a:latin typeface="楷体_GB2312"/>
                <a:ea typeface="楷体_GB2312"/>
                <a:cs typeface="楷体_GB2312"/>
                <a:sym typeface="楷体_GB2312"/>
              </a:rPr>
              <a:t>双元音</a:t>
            </a:r>
          </a:p>
        </p:txBody>
      </p:sp>
      <p:sp>
        <p:nvSpPr>
          <p:cNvPr id="445" name="Shape 445"/>
          <p:cNvSpPr/>
          <p:nvPr/>
        </p:nvSpPr>
        <p:spPr>
          <a:xfrm>
            <a:off x="533400" y="4191000"/>
            <a:ext cx="7467600" cy="9658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200"/>
              </a:spcBef>
              <a:defRPr sz="2000">
                <a:solidFill>
                  <a:srgbClr val="000000"/>
                </a:solidFill>
                <a:latin typeface="Times New Roman"/>
                <a:ea typeface="Times New Roman"/>
                <a:cs typeface="Times New Roman"/>
                <a:sym typeface="Times New Roman"/>
              </a:defRPr>
            </a:pPr>
            <a:r>
              <a:t>3.1 </a:t>
            </a:r>
            <a:r>
              <a:rPr>
                <a:latin typeface="楷体_GB2312"/>
                <a:ea typeface="楷体_GB2312"/>
                <a:cs typeface="楷体_GB2312"/>
                <a:sym typeface="楷体_GB2312"/>
              </a:rPr>
              <a:t>辅音：爆破音，摩擦音，破擦音，鼻音，舌侧音，半元音</a:t>
            </a:r>
          </a:p>
          <a:p>
            <a:pPr>
              <a:spcBef>
                <a:spcPts val="1200"/>
              </a:spcBef>
              <a:defRPr sz="2000">
                <a:solidFill>
                  <a:srgbClr val="000000"/>
                </a:solidFill>
                <a:latin typeface="Times New Roman"/>
                <a:ea typeface="Times New Roman"/>
                <a:cs typeface="Times New Roman"/>
                <a:sym typeface="Times New Roman"/>
              </a:defRPr>
            </a:pPr>
            <a:r>
              <a:t>3.2 </a:t>
            </a:r>
            <a:r>
              <a:rPr>
                <a:latin typeface="楷体_GB2312"/>
                <a:ea typeface="楷体_GB2312"/>
                <a:cs typeface="楷体_GB2312"/>
                <a:sym typeface="楷体_GB2312"/>
              </a:rPr>
              <a:t>辅音连缀</a:t>
            </a:r>
          </a:p>
        </p:txBody>
      </p:sp>
      <p:sp>
        <p:nvSpPr>
          <p:cNvPr id="446" name="Shape 446"/>
          <p:cNvSpPr/>
          <p:nvPr/>
        </p:nvSpPr>
        <p:spPr>
          <a:xfrm>
            <a:off x="533400" y="5562600"/>
            <a:ext cx="6705600" cy="14846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200"/>
              </a:spcBef>
              <a:defRPr sz="2000">
                <a:solidFill>
                  <a:srgbClr val="000000"/>
                </a:solidFill>
                <a:latin typeface="Times New Roman"/>
                <a:ea typeface="Times New Roman"/>
                <a:cs typeface="Times New Roman"/>
                <a:sym typeface="Times New Roman"/>
              </a:defRPr>
            </a:pPr>
            <a:r>
              <a:t>4.1 </a:t>
            </a:r>
            <a:r>
              <a:rPr>
                <a:latin typeface="楷体_GB2312"/>
                <a:ea typeface="楷体_GB2312"/>
                <a:cs typeface="楷体_GB2312"/>
                <a:sym typeface="楷体_GB2312"/>
              </a:rPr>
              <a:t>失去爆破</a:t>
            </a:r>
            <a:r>
              <a:t>/</a:t>
            </a:r>
            <a:r>
              <a:rPr>
                <a:latin typeface="楷体_GB2312"/>
                <a:ea typeface="楷体_GB2312"/>
                <a:cs typeface="楷体_GB2312"/>
                <a:sym typeface="楷体_GB2312"/>
              </a:rPr>
              <a:t>不完全爆破</a:t>
            </a:r>
          </a:p>
          <a:p>
            <a:pPr>
              <a:spcBef>
                <a:spcPts val="1200"/>
              </a:spcBef>
              <a:defRPr sz="2000">
                <a:solidFill>
                  <a:srgbClr val="000000"/>
                </a:solidFill>
                <a:latin typeface="Times New Roman"/>
                <a:ea typeface="Times New Roman"/>
                <a:cs typeface="Times New Roman"/>
                <a:sym typeface="Times New Roman"/>
              </a:defRPr>
            </a:pPr>
            <a:r>
              <a:t>4.2 </a:t>
            </a:r>
            <a:r>
              <a:rPr>
                <a:latin typeface="楷体_GB2312"/>
                <a:ea typeface="楷体_GB2312"/>
                <a:cs typeface="楷体_GB2312"/>
                <a:sym typeface="楷体_GB2312"/>
              </a:rPr>
              <a:t>音节发音规律：单、双、多元音；开、闭音节</a:t>
            </a:r>
          </a:p>
          <a:p>
            <a:pPr>
              <a:spcBef>
                <a:spcPts val="1200"/>
              </a:spcBef>
              <a:defRPr sz="2000">
                <a:solidFill>
                  <a:srgbClr val="000000"/>
                </a:solidFill>
                <a:latin typeface="Times New Roman"/>
                <a:ea typeface="Times New Roman"/>
                <a:cs typeface="Times New Roman"/>
                <a:sym typeface="Times New Roman"/>
              </a:defRPr>
            </a:pPr>
            <a:r>
              <a:t>4.3 </a:t>
            </a:r>
            <a:r>
              <a:rPr>
                <a:latin typeface="楷体_GB2312"/>
                <a:ea typeface="楷体_GB2312"/>
                <a:cs typeface="楷体_GB2312"/>
                <a:sym typeface="楷体_GB2312"/>
              </a:rPr>
              <a:t>英美发音区别</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4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10" presetID="3" grpId="2" fill="hold">
                                  <p:stCondLst>
                                    <p:cond delay="0"/>
                                  </p:stCondLst>
                                  <p:iterate type="el" backwards="0">
                                    <p:tmAbs val="0"/>
                                  </p:iterate>
                                  <p:childTnLst>
                                    <p:set>
                                      <p:cBhvr>
                                        <p:cTn id="10" fill="hold"/>
                                        <p:tgtEl>
                                          <p:spTgt spid="443"/>
                                        </p:tgtEl>
                                        <p:attrNameLst>
                                          <p:attrName>style.visibility</p:attrName>
                                        </p:attrNameLst>
                                      </p:cBhvr>
                                      <p:to>
                                        <p:strVal val="visible"/>
                                      </p:to>
                                    </p:set>
                                    <p:animEffect filter="blinds(horizontal)" transition="in">
                                      <p:cBhvr>
                                        <p:cTn id="11" dur="500"/>
                                        <p:tgtEl>
                                          <p:spTgt spid="443"/>
                                        </p:tgtEl>
                                      </p:cBhvr>
                                    </p:animEffect>
                                  </p:childTnLst>
                                </p:cTn>
                              </p:par>
                            </p:childTnLst>
                          </p:cTn>
                        </p:par>
                      </p:childTnLst>
                    </p:cTn>
                  </p:par>
                  <p:par>
                    <p:cTn id="12" fill="hold">
                      <p:stCondLst>
                        <p:cond delay="indefinite"/>
                      </p:stCondLst>
                      <p:childTnLst>
                        <p:par>
                          <p:cTn id="13" fill="hold">
                            <p:stCondLst>
                              <p:cond delay="0"/>
                            </p:stCondLst>
                            <p:childTnLst>
                              <p:par>
                                <p:cTn id="14" presetClass="entr" nodeType="clickEffect" presetSubtype="10" presetID="3" grpId="3" fill="hold">
                                  <p:stCondLst>
                                    <p:cond delay="0"/>
                                  </p:stCondLst>
                                  <p:iterate type="el" backwards="0">
                                    <p:tmAbs val="0"/>
                                  </p:iterate>
                                  <p:childTnLst>
                                    <p:set>
                                      <p:cBhvr>
                                        <p:cTn id="15" fill="hold"/>
                                        <p:tgtEl>
                                          <p:spTgt spid="444"/>
                                        </p:tgtEl>
                                        <p:attrNameLst>
                                          <p:attrName>style.visibility</p:attrName>
                                        </p:attrNameLst>
                                      </p:cBhvr>
                                      <p:to>
                                        <p:strVal val="visible"/>
                                      </p:to>
                                    </p:set>
                                    <p:animEffect filter="blinds(horizontal)" transition="in">
                                      <p:cBhvr>
                                        <p:cTn id="16" dur="500"/>
                                        <p:tgtEl>
                                          <p:spTgt spid="444"/>
                                        </p:tgtEl>
                                      </p:cBhvr>
                                    </p:animEffec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10" presetID="3" grpId="4" fill="hold">
                                  <p:stCondLst>
                                    <p:cond delay="0"/>
                                  </p:stCondLst>
                                  <p:iterate type="el" backwards="0">
                                    <p:tmAbs val="0"/>
                                  </p:iterate>
                                  <p:childTnLst>
                                    <p:set>
                                      <p:cBhvr>
                                        <p:cTn id="20" fill="hold"/>
                                        <p:tgtEl>
                                          <p:spTgt spid="445"/>
                                        </p:tgtEl>
                                        <p:attrNameLst>
                                          <p:attrName>style.visibility</p:attrName>
                                        </p:attrNameLst>
                                      </p:cBhvr>
                                      <p:to>
                                        <p:strVal val="visible"/>
                                      </p:to>
                                    </p:set>
                                    <p:animEffect filter="blinds(horizontal)" transition="in">
                                      <p:cBhvr>
                                        <p:cTn id="21" dur="500"/>
                                        <p:tgtEl>
                                          <p:spTgt spid="445"/>
                                        </p:tgtEl>
                                      </p:cBhvr>
                                    </p:animEffec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10" presetID="3" grpId="5" fill="hold">
                                  <p:stCondLst>
                                    <p:cond delay="0"/>
                                  </p:stCondLst>
                                  <p:iterate type="el" backwards="0">
                                    <p:tmAbs val="0"/>
                                  </p:iterate>
                                  <p:childTnLst>
                                    <p:set>
                                      <p:cBhvr>
                                        <p:cTn id="25" fill="hold"/>
                                        <p:tgtEl>
                                          <p:spTgt spid="446"/>
                                        </p:tgtEl>
                                        <p:attrNameLst>
                                          <p:attrName>style.visibility</p:attrName>
                                        </p:attrNameLst>
                                      </p:cBhvr>
                                      <p:to>
                                        <p:strVal val="visible"/>
                                      </p:to>
                                    </p:set>
                                    <p:animEffect filter="blinds(horizontal)" transition="in">
                                      <p:cBhvr>
                                        <p:cTn id="26" dur="500"/>
                                        <p:tgtEl>
                                          <p:spTgt spid="4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46" grpId="5"/>
      <p:bldP build="whole" bldLvl="1" animBg="1" rev="0" advAuto="0" spid="443" grpId="2"/>
      <p:bldP build="whole" bldLvl="1" animBg="1" rev="0" advAuto="0" spid="440" grpId="1"/>
      <p:bldP build="whole" bldLvl="1" animBg="1" rev="0" advAuto="0" spid="445" grpId="4"/>
      <p:bldP build="whole" bldLvl="1" animBg="1" rev="0" advAuto="0" spid="444" grpId="3"/>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sp>
        <p:nvSpPr>
          <p:cNvPr id="126" name="Shape 126"/>
          <p:cNvSpPr/>
          <p:nvPr/>
        </p:nvSpPr>
        <p:spPr>
          <a:xfrm>
            <a:off x="395287" y="260350"/>
            <a:ext cx="4248151" cy="878840"/>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2600"/>
              </a:spcBef>
              <a:defRPr b="1" sz="4400">
                <a:solidFill>
                  <a:srgbClr val="FFFFFF"/>
                </a:solidFill>
                <a:latin typeface="Times New Roman"/>
                <a:ea typeface="Times New Roman"/>
                <a:cs typeface="Times New Roman"/>
                <a:sym typeface="Times New Roman"/>
              </a:defRPr>
            </a:pPr>
            <a:r>
              <a:t>1.2  </a:t>
            </a:r>
            <a:r>
              <a:rPr>
                <a:latin typeface="楷体_GB2312"/>
                <a:ea typeface="楷体_GB2312"/>
                <a:cs typeface="楷体_GB2312"/>
                <a:sym typeface="楷体_GB2312"/>
              </a:rPr>
              <a:t>元音、辅音</a:t>
            </a:r>
          </a:p>
        </p:txBody>
      </p:sp>
      <p:sp>
        <p:nvSpPr>
          <p:cNvPr id="127" name="Shape 127"/>
          <p:cNvSpPr/>
          <p:nvPr/>
        </p:nvSpPr>
        <p:spPr>
          <a:xfrm>
            <a:off x="323850" y="1557337"/>
            <a:ext cx="7847013" cy="1335907"/>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600"/>
              </a:spcBef>
              <a:defRPr sz="28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元音</a:t>
            </a:r>
            <a:r>
              <a:t>(</a:t>
            </a:r>
            <a:r>
              <a:rPr>
                <a:solidFill>
                  <a:srgbClr val="0C0C0C"/>
                </a:solidFill>
              </a:rPr>
              <a:t>Vowel</a:t>
            </a:r>
            <a:r>
              <a:t>):</a:t>
            </a:r>
            <a:r>
              <a:rPr>
                <a:latin typeface="楷体_GB2312"/>
                <a:ea typeface="楷体_GB2312"/>
                <a:cs typeface="楷体_GB2312"/>
                <a:sym typeface="楷体_GB2312"/>
              </a:rPr>
              <a:t>声带振动，气流通过口腔无阻</a:t>
            </a:r>
          </a:p>
          <a:p>
            <a:pPr>
              <a:spcBef>
                <a:spcPts val="1600"/>
              </a:spcBef>
              <a:defRPr sz="2800">
                <a:solidFill>
                  <a:srgbClr val="000000"/>
                </a:solidFill>
                <a:latin typeface="Times New Roman"/>
                <a:ea typeface="Times New Roman"/>
                <a:cs typeface="Times New Roman"/>
                <a:sym typeface="Times New Roman"/>
              </a:defRPr>
            </a:pPr>
            <a:r>
              <a:rPr>
                <a:latin typeface="楷体_GB2312"/>
                <a:ea typeface="楷体_GB2312"/>
                <a:cs typeface="楷体_GB2312"/>
                <a:sym typeface="楷体_GB2312"/>
              </a:rPr>
              <a:t>辅音</a:t>
            </a:r>
            <a:r>
              <a:t>(</a:t>
            </a:r>
            <a:r>
              <a:rPr>
                <a:solidFill>
                  <a:srgbClr val="0C0C0C"/>
                </a:solidFill>
              </a:rPr>
              <a:t>Consonant</a:t>
            </a:r>
            <a:r>
              <a:t>):</a:t>
            </a:r>
            <a:r>
              <a:rPr>
                <a:latin typeface="楷体_GB2312"/>
                <a:ea typeface="楷体_GB2312"/>
                <a:cs typeface="楷体_GB2312"/>
                <a:sym typeface="楷体_GB2312"/>
              </a:rPr>
              <a:t>气流通过口腔或鼻腔受阻</a:t>
            </a:r>
          </a:p>
        </p:txBody>
      </p:sp>
      <p:pic>
        <p:nvPicPr>
          <p:cNvPr id="128" name="ab45ff08bc6f29a2d4136540d52c0cad.jpg"/>
          <p:cNvPicPr>
            <a:picLocks noChangeAspect="1"/>
          </p:cNvPicPr>
          <p:nvPr/>
        </p:nvPicPr>
        <p:blipFill>
          <a:blip r:embed="rId4">
            <a:extLst/>
          </a:blip>
          <a:stretch>
            <a:fillRect/>
          </a:stretch>
        </p:blipFill>
        <p:spPr>
          <a:xfrm>
            <a:off x="971550" y="2924175"/>
            <a:ext cx="5543550" cy="3770313"/>
          </a:xfrm>
          <a:prstGeom prst="rect">
            <a:avLst/>
          </a:prstGeom>
          <a:ln w="12700">
            <a:miter lim="400000"/>
          </a:ln>
        </p:spPr>
      </p:pic>
      <p:pic>
        <p:nvPicPr>
          <p:cNvPr id="129" name="leaf1.jpg"/>
          <p:cNvPicPr>
            <a:picLocks noChangeAspect="1"/>
          </p:cNvPicPr>
          <p:nvPr/>
        </p:nvPicPr>
        <p:blipFill>
          <a:blip r:embed="rId5">
            <a:extLst/>
          </a:blip>
          <a:stretch>
            <a:fillRect/>
          </a:stretch>
        </p:blipFill>
        <p:spPr>
          <a:xfrm>
            <a:off x="7740650" y="5200650"/>
            <a:ext cx="1228725" cy="1657350"/>
          </a:xfrm>
          <a:prstGeom prst="rect">
            <a:avLst/>
          </a:prstGeom>
          <a:ln w="12700">
            <a:miter lim="400000"/>
          </a:ln>
        </p:spPr>
      </p:pic>
      <p:sp>
        <p:nvSpPr>
          <p:cNvPr id="130" name="Shape 130">
            <a:hlinkClick r:id="rId6" invalidUrl="" action="ppaction://hlinksldjump" tgtFrame="" tooltip="" history="1" highlightClick="0" endSnd="0"/>
          </p:cNvPr>
          <p:cNvSpPr/>
          <p:nvPr/>
        </p:nvSpPr>
        <p:spPr>
          <a:xfrm>
            <a:off x="827087" y="3429000"/>
            <a:ext cx="5832476" cy="1511300"/>
          </a:xfrm>
          <a:prstGeom prst="rect">
            <a:avLst/>
          </a:prstGeom>
          <a:ln w="25400">
            <a:solidFill>
              <a:srgbClr val="990000"/>
            </a:solidFill>
          </a:ln>
          <a:effectLst>
            <a:outerShdw sx="100000" sy="100000" kx="0" ky="0" algn="b" rotWithShape="0" blurRad="63500" dist="17960" dir="2700000">
              <a:srgbClr val="CFCFCF"/>
            </a:outerShdw>
          </a:effectLst>
        </p:spPr>
        <p:txBody>
          <a:bodyPr lIns="45719" rIns="45719" anchor="ctr"/>
          <a:lstStyle/>
          <a:p>
            <a:pPr>
              <a:defRPr>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2" presetID="4" grpId="1" fill="hold">
                                  <p:stCondLst>
                                    <p:cond delay="0"/>
                                  </p:stCondLst>
                                  <p:iterate type="el" backwards="0">
                                    <p:tmAbs val="0"/>
                                  </p:iterate>
                                  <p:childTnLst>
                                    <p:set>
                                      <p:cBhvr>
                                        <p:cTn id="6" fill="hold"/>
                                        <p:tgtEl>
                                          <p:spTgt spid="128"/>
                                        </p:tgtEl>
                                        <p:attrNameLst>
                                          <p:attrName>style.visibility</p:attrName>
                                        </p:attrNameLst>
                                      </p:cBhvr>
                                      <p:to>
                                        <p:strVal val="visible"/>
                                      </p:to>
                                    </p:set>
                                    <p:animEffect filter="box(out)" transition="in">
                                      <p:cBhvr>
                                        <p:cTn id="7" dur="2000"/>
                                        <p:tgtEl>
                                          <p:spTgt spid="128"/>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0" presetID="1" grpId="2" fill="hold">
                                  <p:stCondLst>
                                    <p:cond delay="0"/>
                                  </p:stCondLst>
                                  <p:iterate type="el" backwards="0">
                                    <p:tmAbs val="0"/>
                                  </p:iterate>
                                  <p:childTnLst>
                                    <p:set>
                                      <p:cBhvr>
                                        <p:cTn id="11" fill="hold"/>
                                        <p:tgtEl>
                                          <p:spTgt spid="13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8" grpId="1"/>
      <p:bldP build="whole" bldLvl="1" animBg="1" rev="0" advAuto="0" spid="130" grpId="2"/>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4" name="Shape 134"/>
          <p:cNvSpPr/>
          <p:nvPr/>
        </p:nvSpPr>
        <p:spPr>
          <a:xfrm>
            <a:off x="323850" y="228600"/>
            <a:ext cx="4103688" cy="942340"/>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2800"/>
              </a:spcBef>
              <a:defRPr b="1" sz="4800">
                <a:solidFill>
                  <a:srgbClr val="FFFFFF"/>
                </a:solidFill>
                <a:latin typeface="Times New Roman"/>
                <a:ea typeface="Times New Roman"/>
                <a:cs typeface="Times New Roman"/>
                <a:sym typeface="Times New Roman"/>
              </a:defRPr>
            </a:pPr>
            <a:r>
              <a:t>2  </a:t>
            </a:r>
            <a:r>
              <a:rPr>
                <a:latin typeface="楷体_GB2312"/>
                <a:ea typeface="楷体_GB2312"/>
                <a:cs typeface="楷体_GB2312"/>
                <a:sym typeface="楷体_GB2312"/>
              </a:rPr>
              <a:t>元音发音</a:t>
            </a:r>
          </a:p>
        </p:txBody>
      </p:sp>
      <p:sp>
        <p:nvSpPr>
          <p:cNvPr id="135" name="Shape 135"/>
          <p:cNvSpPr/>
          <p:nvPr/>
        </p:nvSpPr>
        <p:spPr>
          <a:xfrm>
            <a:off x="323850" y="1120775"/>
            <a:ext cx="5905500" cy="662940"/>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900"/>
              </a:spcBef>
              <a:defRPr sz="3200">
                <a:latin typeface="Times New Roman"/>
                <a:ea typeface="Times New Roman"/>
                <a:cs typeface="Times New Roman"/>
                <a:sym typeface="Times New Roman"/>
              </a:defRPr>
            </a:pPr>
            <a:r>
              <a:t>2.1 </a:t>
            </a:r>
            <a:r>
              <a:rPr>
                <a:latin typeface="楷体_GB2312"/>
                <a:ea typeface="楷体_GB2312"/>
                <a:cs typeface="楷体_GB2312"/>
                <a:sym typeface="楷体_GB2312"/>
              </a:rPr>
              <a:t>单元音</a:t>
            </a:r>
            <a:r>
              <a:t>(</a:t>
            </a:r>
            <a:r>
              <a:rPr sz="2800">
                <a:solidFill>
                  <a:srgbClr val="000000"/>
                </a:solidFill>
              </a:rPr>
              <a:t>Monophthong</a:t>
            </a:r>
            <a:r>
              <a:rPr sz="2800"/>
              <a:t> </a:t>
            </a:r>
            <a:r>
              <a:t>)</a:t>
            </a:r>
            <a:r>
              <a:rPr>
                <a:latin typeface="楷体_GB2312"/>
                <a:ea typeface="楷体_GB2312"/>
                <a:cs typeface="楷体_GB2312"/>
                <a:sym typeface="楷体_GB2312"/>
              </a:rPr>
              <a:t>发音</a:t>
            </a:r>
          </a:p>
        </p:txBody>
      </p:sp>
      <p:sp>
        <p:nvSpPr>
          <p:cNvPr id="136" name="Shape 136"/>
          <p:cNvSpPr/>
          <p:nvPr/>
        </p:nvSpPr>
        <p:spPr>
          <a:xfrm>
            <a:off x="3813175" y="3649662"/>
            <a:ext cx="5111750" cy="500063"/>
          </a:xfrm>
          <a:prstGeom prst="roundRect">
            <a:avLst>
              <a:gd name="adj" fmla="val 50000"/>
            </a:avLst>
          </a:prstGeom>
          <a:gradFill>
            <a:gsLst>
              <a:gs pos="0">
                <a:srgbClr val="009900"/>
              </a:gs>
              <a:gs pos="100000">
                <a:srgbClr val="F0F9F0"/>
              </a:gs>
            </a:gsLst>
          </a:gradFill>
          <a:ln w="38100">
            <a:solidFill>
              <a:srgbClr val="0C0C0C"/>
            </a:solidFill>
          </a:ln>
        </p:spPr>
        <p:txBody>
          <a:bodyPr lIns="45719" rIns="45719" anchor="ctr"/>
          <a:lstStyle/>
          <a:p>
            <a:pPr algn="ctr">
              <a:defRPr>
                <a:latin typeface="Times New Roman"/>
                <a:ea typeface="Times New Roman"/>
                <a:cs typeface="Times New Roman"/>
                <a:sym typeface="Times New Roman"/>
              </a:defRPr>
            </a:pPr>
          </a:p>
        </p:txBody>
      </p:sp>
      <p:grpSp>
        <p:nvGrpSpPr>
          <p:cNvPr id="139" name="Group 139"/>
          <p:cNvGrpSpPr/>
          <p:nvPr/>
        </p:nvGrpSpPr>
        <p:grpSpPr>
          <a:xfrm>
            <a:off x="1581150" y="3673474"/>
            <a:ext cx="1905001" cy="474664"/>
            <a:chOff x="0" y="0"/>
            <a:chExt cx="1905000" cy="474662"/>
          </a:xfrm>
        </p:grpSpPr>
        <p:sp>
          <p:nvSpPr>
            <p:cNvPr id="137" name="Shape 137"/>
            <p:cNvSpPr/>
            <p:nvPr/>
          </p:nvSpPr>
          <p:spPr>
            <a:xfrm>
              <a:off x="0" y="0"/>
              <a:ext cx="1905001" cy="4746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1209"/>
                    <a:pt x="0" y="2700"/>
                  </a:cubicBezTo>
                  <a:lnTo>
                    <a:pt x="0" y="18900"/>
                  </a:lnTo>
                  <a:cubicBezTo>
                    <a:pt x="0" y="20391"/>
                    <a:pt x="4835" y="21600"/>
                    <a:pt x="10800" y="21600"/>
                  </a:cubicBezTo>
                  <a:cubicBezTo>
                    <a:pt x="16765" y="21600"/>
                    <a:pt x="21600" y="20391"/>
                    <a:pt x="21600" y="18900"/>
                  </a:cubicBezTo>
                  <a:lnTo>
                    <a:pt x="21600" y="2700"/>
                  </a:lnTo>
                  <a:cubicBezTo>
                    <a:pt x="21600" y="1209"/>
                    <a:pt x="16765" y="0"/>
                    <a:pt x="1080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38" name="Shape 138"/>
            <p:cNvSpPr/>
            <p:nvPr/>
          </p:nvSpPr>
          <p:spPr>
            <a:xfrm>
              <a:off x="0" y="-1"/>
              <a:ext cx="1905000" cy="118667"/>
            </a:xfrm>
            <a:prstGeom prst="ellipse">
              <a:avLst/>
            </a:prstGeom>
            <a:solidFill>
              <a:srgbClr val="337643"/>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grpSp>
      <p:grpSp>
        <p:nvGrpSpPr>
          <p:cNvPr id="142" name="Group 142"/>
          <p:cNvGrpSpPr/>
          <p:nvPr/>
        </p:nvGrpSpPr>
        <p:grpSpPr>
          <a:xfrm>
            <a:off x="1258887" y="3211512"/>
            <a:ext cx="1905001" cy="474664"/>
            <a:chOff x="0" y="0"/>
            <a:chExt cx="1905000" cy="474662"/>
          </a:xfrm>
        </p:grpSpPr>
        <p:sp>
          <p:nvSpPr>
            <p:cNvPr id="140" name="Shape 140"/>
            <p:cNvSpPr/>
            <p:nvPr/>
          </p:nvSpPr>
          <p:spPr>
            <a:xfrm>
              <a:off x="0" y="0"/>
              <a:ext cx="1905001" cy="4746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1209"/>
                    <a:pt x="0" y="2700"/>
                  </a:cubicBezTo>
                  <a:lnTo>
                    <a:pt x="0" y="18900"/>
                  </a:lnTo>
                  <a:cubicBezTo>
                    <a:pt x="0" y="20391"/>
                    <a:pt x="4835" y="21600"/>
                    <a:pt x="10800" y="21600"/>
                  </a:cubicBezTo>
                  <a:cubicBezTo>
                    <a:pt x="16765" y="21600"/>
                    <a:pt x="21600" y="20391"/>
                    <a:pt x="21600" y="18900"/>
                  </a:cubicBezTo>
                  <a:lnTo>
                    <a:pt x="21600" y="2700"/>
                  </a:lnTo>
                  <a:cubicBezTo>
                    <a:pt x="21600" y="1209"/>
                    <a:pt x="16765" y="0"/>
                    <a:pt x="1080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41" name="Shape 141"/>
            <p:cNvSpPr/>
            <p:nvPr/>
          </p:nvSpPr>
          <p:spPr>
            <a:xfrm>
              <a:off x="0" y="-1"/>
              <a:ext cx="1905000" cy="118667"/>
            </a:xfrm>
            <a:prstGeom prst="ellipse">
              <a:avLst/>
            </a:prstGeom>
            <a:solidFill>
              <a:srgbClr val="337643"/>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grpSp>
      <p:sp>
        <p:nvSpPr>
          <p:cNvPr id="143" name="Shape 143"/>
          <p:cNvSpPr/>
          <p:nvPr/>
        </p:nvSpPr>
        <p:spPr>
          <a:xfrm>
            <a:off x="1905664" y="3703637"/>
            <a:ext cx="1314709"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b="1" sz="2400">
                <a:solidFill>
                  <a:srgbClr val="FFFFFF"/>
                </a:solidFill>
                <a:latin typeface="Arial"/>
                <a:ea typeface="Arial"/>
                <a:cs typeface="Arial"/>
                <a:sym typeface="Arial"/>
              </a:defRPr>
            </a:pPr>
            <a:r>
              <a:rPr>
                <a:latin typeface="楷体_GB2312"/>
                <a:ea typeface="楷体_GB2312"/>
                <a:cs typeface="楷体_GB2312"/>
                <a:sym typeface="楷体_GB2312"/>
              </a:rPr>
              <a:t>长元音</a:t>
            </a:r>
            <a:r>
              <a:rPr b="0" sz="2000">
                <a:latin typeface="Times New Roman"/>
                <a:ea typeface="Times New Roman"/>
                <a:cs typeface="Times New Roman"/>
                <a:sym typeface="Times New Roman"/>
              </a:rPr>
              <a:t>(5)</a:t>
            </a:r>
          </a:p>
        </p:txBody>
      </p:sp>
      <p:grpSp>
        <p:nvGrpSpPr>
          <p:cNvPr id="146" name="Group 146"/>
          <p:cNvGrpSpPr/>
          <p:nvPr/>
        </p:nvGrpSpPr>
        <p:grpSpPr>
          <a:xfrm>
            <a:off x="900112" y="2738437"/>
            <a:ext cx="1905001" cy="474664"/>
            <a:chOff x="0" y="0"/>
            <a:chExt cx="1905000" cy="474662"/>
          </a:xfrm>
        </p:grpSpPr>
        <p:sp>
          <p:nvSpPr>
            <p:cNvPr id="144" name="Shape 144"/>
            <p:cNvSpPr/>
            <p:nvPr/>
          </p:nvSpPr>
          <p:spPr>
            <a:xfrm>
              <a:off x="0" y="0"/>
              <a:ext cx="1905001" cy="4746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1209"/>
                    <a:pt x="0" y="2700"/>
                  </a:cubicBezTo>
                  <a:lnTo>
                    <a:pt x="0" y="18900"/>
                  </a:lnTo>
                  <a:cubicBezTo>
                    <a:pt x="0" y="20391"/>
                    <a:pt x="4835" y="21600"/>
                    <a:pt x="10800" y="21600"/>
                  </a:cubicBezTo>
                  <a:cubicBezTo>
                    <a:pt x="16765" y="21600"/>
                    <a:pt x="21600" y="20391"/>
                    <a:pt x="21600" y="18900"/>
                  </a:cubicBezTo>
                  <a:lnTo>
                    <a:pt x="21600" y="2700"/>
                  </a:lnTo>
                  <a:cubicBezTo>
                    <a:pt x="21600" y="1209"/>
                    <a:pt x="16765" y="0"/>
                    <a:pt x="1080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45" name="Shape 145"/>
            <p:cNvSpPr/>
            <p:nvPr/>
          </p:nvSpPr>
          <p:spPr>
            <a:xfrm>
              <a:off x="0" y="-1"/>
              <a:ext cx="1905000" cy="118667"/>
            </a:xfrm>
            <a:prstGeom prst="ellipse">
              <a:avLst/>
            </a:prstGeom>
            <a:solidFill>
              <a:srgbClr val="337643"/>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grpSp>
      <p:sp>
        <p:nvSpPr>
          <p:cNvPr id="147" name="Shape 147"/>
          <p:cNvSpPr/>
          <p:nvPr/>
        </p:nvSpPr>
        <p:spPr>
          <a:xfrm>
            <a:off x="1441593" y="3260725"/>
            <a:ext cx="1687226" cy="42139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2400">
                <a:solidFill>
                  <a:srgbClr val="FFFFFF"/>
                </a:solidFill>
                <a:latin typeface="Times New Roman"/>
                <a:ea typeface="Times New Roman"/>
                <a:cs typeface="Times New Roman"/>
                <a:sym typeface="Times New Roman"/>
              </a:defRPr>
            </a:lvl1pPr>
          </a:lstStyle>
          <a:p>
            <a:pPr/>
            <a:r>
              <a:t>Long vowels</a:t>
            </a:r>
          </a:p>
        </p:txBody>
      </p:sp>
      <p:sp>
        <p:nvSpPr>
          <p:cNvPr id="148" name="Shape 148"/>
          <p:cNvSpPr/>
          <p:nvPr/>
        </p:nvSpPr>
        <p:spPr>
          <a:xfrm>
            <a:off x="1217929" y="2757487"/>
            <a:ext cx="1323341"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2400">
                <a:solidFill>
                  <a:srgbClr val="FFFFFF"/>
                </a:solidFill>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嘴型到位</a:t>
            </a:r>
          </a:p>
        </p:txBody>
      </p:sp>
      <p:grpSp>
        <p:nvGrpSpPr>
          <p:cNvPr id="151" name="Group 151"/>
          <p:cNvGrpSpPr/>
          <p:nvPr/>
        </p:nvGrpSpPr>
        <p:grpSpPr>
          <a:xfrm>
            <a:off x="900112" y="5275262"/>
            <a:ext cx="1905001" cy="474664"/>
            <a:chOff x="0" y="0"/>
            <a:chExt cx="1905000" cy="474662"/>
          </a:xfrm>
        </p:grpSpPr>
        <p:sp>
          <p:nvSpPr>
            <p:cNvPr id="149" name="Shape 149"/>
            <p:cNvSpPr/>
            <p:nvPr/>
          </p:nvSpPr>
          <p:spPr>
            <a:xfrm>
              <a:off x="0" y="0"/>
              <a:ext cx="1905001" cy="4746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1209"/>
                    <a:pt x="0" y="2700"/>
                  </a:cubicBezTo>
                  <a:lnTo>
                    <a:pt x="0" y="18900"/>
                  </a:lnTo>
                  <a:cubicBezTo>
                    <a:pt x="0" y="20391"/>
                    <a:pt x="4835" y="21600"/>
                    <a:pt x="10800" y="21600"/>
                  </a:cubicBezTo>
                  <a:cubicBezTo>
                    <a:pt x="16765" y="21600"/>
                    <a:pt x="21600" y="20391"/>
                    <a:pt x="21600" y="18900"/>
                  </a:cubicBezTo>
                  <a:lnTo>
                    <a:pt x="21600" y="2700"/>
                  </a:lnTo>
                  <a:cubicBezTo>
                    <a:pt x="21600" y="1209"/>
                    <a:pt x="16765" y="0"/>
                    <a:pt x="1080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50" name="Shape 150"/>
            <p:cNvSpPr/>
            <p:nvPr/>
          </p:nvSpPr>
          <p:spPr>
            <a:xfrm>
              <a:off x="0" y="-1"/>
              <a:ext cx="1905000" cy="118667"/>
            </a:xfrm>
            <a:prstGeom prst="ellipse">
              <a:avLst/>
            </a:prstGeom>
            <a:solidFill>
              <a:srgbClr val="337643"/>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grpSp>
      <p:sp>
        <p:nvSpPr>
          <p:cNvPr id="152" name="Shape 152"/>
          <p:cNvSpPr/>
          <p:nvPr/>
        </p:nvSpPr>
        <p:spPr>
          <a:xfrm>
            <a:off x="1200467" y="5302250"/>
            <a:ext cx="1323341" cy="5105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2400">
                <a:solidFill>
                  <a:srgbClr val="FFFFFF"/>
                </a:solidFill>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短促有力</a:t>
            </a:r>
          </a:p>
        </p:txBody>
      </p:sp>
      <p:grpSp>
        <p:nvGrpSpPr>
          <p:cNvPr id="155" name="Group 155"/>
          <p:cNvGrpSpPr/>
          <p:nvPr/>
        </p:nvGrpSpPr>
        <p:grpSpPr>
          <a:xfrm>
            <a:off x="1258887" y="4827587"/>
            <a:ext cx="1905001" cy="474664"/>
            <a:chOff x="0" y="0"/>
            <a:chExt cx="1905000" cy="474662"/>
          </a:xfrm>
        </p:grpSpPr>
        <p:sp>
          <p:nvSpPr>
            <p:cNvPr id="153" name="Shape 153"/>
            <p:cNvSpPr/>
            <p:nvPr/>
          </p:nvSpPr>
          <p:spPr>
            <a:xfrm>
              <a:off x="0" y="0"/>
              <a:ext cx="1905001" cy="4746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1209"/>
                    <a:pt x="0" y="2700"/>
                  </a:cubicBezTo>
                  <a:lnTo>
                    <a:pt x="0" y="18900"/>
                  </a:lnTo>
                  <a:cubicBezTo>
                    <a:pt x="0" y="20391"/>
                    <a:pt x="4835" y="21600"/>
                    <a:pt x="10800" y="21600"/>
                  </a:cubicBezTo>
                  <a:cubicBezTo>
                    <a:pt x="16765" y="21600"/>
                    <a:pt x="21600" y="20391"/>
                    <a:pt x="21600" y="18900"/>
                  </a:cubicBezTo>
                  <a:lnTo>
                    <a:pt x="21600" y="2700"/>
                  </a:lnTo>
                  <a:cubicBezTo>
                    <a:pt x="21600" y="1209"/>
                    <a:pt x="16765" y="0"/>
                    <a:pt x="1080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54" name="Shape 154"/>
            <p:cNvSpPr/>
            <p:nvPr/>
          </p:nvSpPr>
          <p:spPr>
            <a:xfrm>
              <a:off x="0" y="-1"/>
              <a:ext cx="1905000" cy="118667"/>
            </a:xfrm>
            <a:prstGeom prst="ellipse">
              <a:avLst/>
            </a:prstGeom>
            <a:solidFill>
              <a:srgbClr val="337643"/>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grpSp>
      <p:sp>
        <p:nvSpPr>
          <p:cNvPr id="156" name="Shape 156"/>
          <p:cNvSpPr/>
          <p:nvPr/>
        </p:nvSpPr>
        <p:spPr>
          <a:xfrm>
            <a:off x="1371917" y="4868862"/>
            <a:ext cx="1704341" cy="4213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2400">
                <a:solidFill>
                  <a:srgbClr val="FFFFFF"/>
                </a:solidFill>
                <a:latin typeface="Times New Roman"/>
                <a:ea typeface="Times New Roman"/>
                <a:cs typeface="Times New Roman"/>
                <a:sym typeface="Times New Roman"/>
              </a:defRPr>
            </a:lvl1pPr>
          </a:lstStyle>
          <a:p>
            <a:pPr/>
            <a:r>
              <a:t>Short vowels</a:t>
            </a:r>
          </a:p>
        </p:txBody>
      </p:sp>
      <p:grpSp>
        <p:nvGrpSpPr>
          <p:cNvPr id="159" name="Group 159"/>
          <p:cNvGrpSpPr/>
          <p:nvPr/>
        </p:nvGrpSpPr>
        <p:grpSpPr>
          <a:xfrm>
            <a:off x="1581150" y="4365624"/>
            <a:ext cx="1905001" cy="474664"/>
            <a:chOff x="0" y="0"/>
            <a:chExt cx="1905000" cy="474662"/>
          </a:xfrm>
        </p:grpSpPr>
        <p:sp>
          <p:nvSpPr>
            <p:cNvPr id="157" name="Shape 157"/>
            <p:cNvSpPr/>
            <p:nvPr/>
          </p:nvSpPr>
          <p:spPr>
            <a:xfrm>
              <a:off x="0" y="0"/>
              <a:ext cx="1905001" cy="4746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1209"/>
                    <a:pt x="0" y="2700"/>
                  </a:cubicBezTo>
                  <a:lnTo>
                    <a:pt x="0" y="18900"/>
                  </a:lnTo>
                  <a:cubicBezTo>
                    <a:pt x="0" y="20391"/>
                    <a:pt x="4835" y="21600"/>
                    <a:pt x="10800" y="21600"/>
                  </a:cubicBezTo>
                  <a:cubicBezTo>
                    <a:pt x="16765" y="21600"/>
                    <a:pt x="21600" y="20391"/>
                    <a:pt x="21600" y="18900"/>
                  </a:cubicBezTo>
                  <a:lnTo>
                    <a:pt x="21600" y="2700"/>
                  </a:lnTo>
                  <a:cubicBezTo>
                    <a:pt x="21600" y="1209"/>
                    <a:pt x="16765" y="0"/>
                    <a:pt x="1080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58" name="Shape 158"/>
            <p:cNvSpPr/>
            <p:nvPr/>
          </p:nvSpPr>
          <p:spPr>
            <a:xfrm>
              <a:off x="0" y="-1"/>
              <a:ext cx="1905000" cy="118667"/>
            </a:xfrm>
            <a:prstGeom prst="ellipse">
              <a:avLst/>
            </a:prstGeom>
            <a:solidFill>
              <a:srgbClr val="337643"/>
            </a:soli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grpSp>
      <p:sp>
        <p:nvSpPr>
          <p:cNvPr id="160" name="Shape 160"/>
          <p:cNvSpPr/>
          <p:nvPr/>
        </p:nvSpPr>
        <p:spPr>
          <a:xfrm>
            <a:off x="1868487" y="4411662"/>
            <a:ext cx="1512888" cy="5105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solidFill>
                  <a:srgbClr val="FFFFFF"/>
                </a:solidFill>
                <a:latin typeface="Arial"/>
                <a:ea typeface="Arial"/>
                <a:cs typeface="Arial"/>
                <a:sym typeface="Arial"/>
              </a:defRPr>
            </a:pPr>
            <a:r>
              <a:rPr>
                <a:latin typeface="楷体_GB2312"/>
                <a:ea typeface="楷体_GB2312"/>
                <a:cs typeface="楷体_GB2312"/>
                <a:sym typeface="楷体_GB2312"/>
              </a:rPr>
              <a:t>短元音</a:t>
            </a:r>
            <a:r>
              <a:rPr b="0" sz="2000">
                <a:latin typeface="Times New Roman"/>
                <a:ea typeface="Times New Roman"/>
                <a:cs typeface="Times New Roman"/>
                <a:sym typeface="Times New Roman"/>
              </a:rPr>
              <a:t>(7)</a:t>
            </a:r>
          </a:p>
        </p:txBody>
      </p:sp>
      <p:sp>
        <p:nvSpPr>
          <p:cNvPr id="161" name="Shape 161"/>
          <p:cNvSpPr/>
          <p:nvPr/>
        </p:nvSpPr>
        <p:spPr>
          <a:xfrm>
            <a:off x="3814762" y="4297362"/>
            <a:ext cx="5149851" cy="500063"/>
          </a:xfrm>
          <a:prstGeom prst="roundRect">
            <a:avLst>
              <a:gd name="adj" fmla="val 50000"/>
            </a:avLst>
          </a:prstGeom>
          <a:gradFill>
            <a:gsLst>
              <a:gs pos="0">
                <a:srgbClr val="009900"/>
              </a:gs>
              <a:gs pos="100000">
                <a:srgbClr val="F0F9F0"/>
              </a:gs>
            </a:gsLst>
          </a:gradFill>
          <a:ln w="38100">
            <a:solidFill>
              <a:srgbClr val="0C0C0C"/>
            </a:solidFill>
          </a:ln>
        </p:spPr>
        <p:txBody>
          <a:bodyPr lIns="45719" rIns="45719" anchor="ctr"/>
          <a:lstStyle/>
          <a:p>
            <a:pPr algn="ctr">
              <a:defRPr b="1">
                <a:solidFill>
                  <a:srgbClr val="CFCFCF"/>
                </a:solidFill>
                <a:latin typeface="Arial"/>
                <a:ea typeface="Arial"/>
                <a:cs typeface="Arial"/>
                <a:sym typeface="Arial"/>
              </a:defRPr>
            </a:pPr>
          </a:p>
        </p:txBody>
      </p:sp>
      <p:sp>
        <p:nvSpPr>
          <p:cNvPr id="162" name="Shape 162"/>
          <p:cNvSpPr/>
          <p:nvPr/>
        </p:nvSpPr>
        <p:spPr>
          <a:xfrm>
            <a:off x="0" y="3500437"/>
            <a:ext cx="1258888" cy="1368426"/>
          </a:xfrm>
          <a:prstGeom prst="ellipse">
            <a:avLst/>
          </a:prstGeom>
          <a:gradFill>
            <a:gsLst>
              <a:gs pos="0">
                <a:srgbClr val="009900">
                  <a:alpha val="31999"/>
                </a:srgbClr>
              </a:gs>
              <a:gs pos="100000">
                <a:srgbClr val="000000">
                  <a:alpha val="89999"/>
                </a:srgbClr>
              </a:gs>
            </a:gsLst>
            <a:lin ang="2700000"/>
          </a:gradFill>
          <a:ln w="12700">
            <a:miter lim="400000"/>
          </a:ln>
        </p:spPr>
        <p:txBody>
          <a:bodyPr lIns="45719" rIns="45719" anchor="ctr"/>
          <a:lstStyle/>
          <a:p>
            <a:pPr algn="ctr">
              <a:defRPr>
                <a:latin typeface="Arial"/>
                <a:ea typeface="Arial"/>
                <a:cs typeface="Arial"/>
                <a:sym typeface="Arial"/>
              </a:defRPr>
            </a:pPr>
          </a:p>
        </p:txBody>
      </p:sp>
      <p:grpSp>
        <p:nvGrpSpPr>
          <p:cNvPr id="167" name="Group 167"/>
          <p:cNvGrpSpPr/>
          <p:nvPr/>
        </p:nvGrpSpPr>
        <p:grpSpPr>
          <a:xfrm>
            <a:off x="250825" y="3787775"/>
            <a:ext cx="720725" cy="792163"/>
            <a:chOff x="0" y="0"/>
            <a:chExt cx="720725" cy="792162"/>
          </a:xfrm>
        </p:grpSpPr>
        <p:sp>
          <p:nvSpPr>
            <p:cNvPr id="163" name="Shape 163"/>
            <p:cNvSpPr/>
            <p:nvPr/>
          </p:nvSpPr>
          <p:spPr>
            <a:xfrm>
              <a:off x="0" y="0"/>
              <a:ext cx="720725" cy="792163"/>
            </a:xfrm>
            <a:prstGeom prst="ellipse">
              <a:avLst/>
            </a:prstGeom>
            <a:gradFill flip="none" rotWithShape="1">
              <a:gsLst>
                <a:gs pos="0">
                  <a:srgbClr val="D6E1E2"/>
                </a:gs>
                <a:gs pos="100000">
                  <a:srgbClr val="636868"/>
                </a:gs>
              </a:gsLst>
              <a:lin ang="1620000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64" name="Shape 164"/>
            <p:cNvSpPr/>
            <p:nvPr/>
          </p:nvSpPr>
          <p:spPr>
            <a:xfrm>
              <a:off x="9210" y="4429"/>
              <a:ext cx="703456" cy="772549"/>
            </a:xfrm>
            <a:prstGeom prst="ellipse">
              <a:avLst/>
            </a:prstGeom>
            <a:gradFill flip="none" rotWithShape="1">
              <a:gsLst>
                <a:gs pos="0">
                  <a:srgbClr val="F1F5F5"/>
                </a:gs>
                <a:gs pos="100000">
                  <a:srgbClr val="D6E1E2">
                    <a:alpha val="0"/>
                  </a:srgbClr>
                </a:gs>
              </a:gsLst>
              <a:lin ang="1620000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65" name="Shape 165"/>
            <p:cNvSpPr/>
            <p:nvPr/>
          </p:nvSpPr>
          <p:spPr>
            <a:xfrm>
              <a:off x="16694" y="12021"/>
              <a:ext cx="668916" cy="721932"/>
            </a:xfrm>
            <a:prstGeom prst="ellipse">
              <a:avLst/>
            </a:prstGeom>
            <a:gradFill flip="none" rotWithShape="1">
              <a:gsLst>
                <a:gs pos="0">
                  <a:srgbClr val="D6E1E2">
                    <a:alpha val="47999"/>
                  </a:srgbClr>
                </a:gs>
                <a:gs pos="100000">
                  <a:srgbClr val="A9B2B3"/>
                </a:gs>
              </a:gsLst>
              <a:lin ang="1620000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66" name="Shape 166"/>
            <p:cNvSpPr/>
            <p:nvPr/>
          </p:nvSpPr>
          <p:spPr>
            <a:xfrm>
              <a:off x="55838" y="32268"/>
              <a:ext cx="594657" cy="585898"/>
            </a:xfrm>
            <a:prstGeom prst="ellipse">
              <a:avLst/>
            </a:prstGeom>
            <a:gradFill flip="none" rotWithShape="1">
              <a:gsLst>
                <a:gs pos="0">
                  <a:srgbClr val="D6E1E2">
                    <a:alpha val="37998"/>
                  </a:srgbClr>
                </a:gs>
                <a:gs pos="100000">
                  <a:srgbClr val="FFFFFF"/>
                </a:gs>
              </a:gsLst>
              <a:lin ang="1620000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grpSp>
      <p:sp>
        <p:nvSpPr>
          <p:cNvPr id="168" name="Shape 168"/>
          <p:cNvSpPr/>
          <p:nvPr/>
        </p:nvSpPr>
        <p:spPr>
          <a:xfrm>
            <a:off x="-76677" y="3857625"/>
            <a:ext cx="1323341" cy="6629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3200">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单元音</a:t>
            </a:r>
          </a:p>
        </p:txBody>
      </p:sp>
      <p:sp>
        <p:nvSpPr>
          <p:cNvPr id="169" name="Shape 169"/>
          <p:cNvSpPr/>
          <p:nvPr/>
        </p:nvSpPr>
        <p:spPr>
          <a:xfrm>
            <a:off x="1187450" y="3932237"/>
            <a:ext cx="504825" cy="576263"/>
          </a:xfrm>
          <a:prstGeom prst="chevron">
            <a:avLst>
              <a:gd name="adj" fmla="val 52514"/>
            </a:avLst>
          </a:prstGeom>
          <a:solidFill>
            <a:schemeClr val="accent2"/>
          </a:solidFill>
          <a:ln w="12700">
            <a:miter lim="400000"/>
          </a:ln>
        </p:spPr>
        <p:txBody>
          <a:bodyPr lIns="45719" rIns="45719" anchor="ctr"/>
          <a:lstStyle/>
          <a:p>
            <a:pPr>
              <a:defRPr>
                <a:latin typeface="Arial"/>
                <a:ea typeface="Arial"/>
                <a:cs typeface="Arial"/>
                <a:sym typeface="Arial"/>
              </a:defRPr>
            </a:pPr>
          </a:p>
        </p:txBody>
      </p:sp>
      <p:sp>
        <p:nvSpPr>
          <p:cNvPr id="170" name="Shape 170"/>
          <p:cNvSpPr/>
          <p:nvPr/>
        </p:nvSpPr>
        <p:spPr>
          <a:xfrm>
            <a:off x="3203575" y="1771650"/>
            <a:ext cx="5834063" cy="1728788"/>
          </a:xfrm>
          <a:prstGeom prst="roundRect">
            <a:avLst>
              <a:gd name="adj" fmla="val 9106"/>
            </a:avLst>
          </a:prstGeom>
          <a:gradFill>
            <a:gsLst>
              <a:gs pos="0">
                <a:srgbClr val="004600"/>
              </a:gs>
              <a:gs pos="100000">
                <a:srgbClr val="009900"/>
              </a:gs>
            </a:gsLst>
            <a:lin ang="16200000"/>
          </a:gradFill>
          <a:ln w="25400">
            <a:solidFill>
              <a:srgbClr val="0C0C0C"/>
            </a:solidFill>
          </a:ln>
        </p:spPr>
        <p:txBody>
          <a:bodyPr lIns="45719" rIns="45719" anchor="ctr"/>
          <a:lstStyle/>
          <a:p>
            <a:pPr algn="ctr">
              <a:defRPr>
                <a:latin typeface="Arial"/>
                <a:ea typeface="Arial"/>
                <a:cs typeface="Arial"/>
                <a:sym typeface="Arial"/>
              </a:defRPr>
            </a:pPr>
          </a:p>
        </p:txBody>
      </p:sp>
      <p:sp>
        <p:nvSpPr>
          <p:cNvPr id="171" name="Shape 171"/>
          <p:cNvSpPr/>
          <p:nvPr/>
        </p:nvSpPr>
        <p:spPr>
          <a:xfrm>
            <a:off x="3203575" y="4940300"/>
            <a:ext cx="5834063" cy="1728788"/>
          </a:xfrm>
          <a:prstGeom prst="roundRect">
            <a:avLst>
              <a:gd name="adj" fmla="val 9106"/>
            </a:avLst>
          </a:prstGeom>
          <a:gradFill>
            <a:gsLst>
              <a:gs pos="0">
                <a:srgbClr val="004600"/>
              </a:gs>
              <a:gs pos="100000">
                <a:srgbClr val="009900"/>
              </a:gs>
            </a:gsLst>
            <a:lin ang="16200000"/>
          </a:gradFill>
          <a:ln w="25400">
            <a:solidFill>
              <a:srgbClr val="0C0C0C"/>
            </a:solidFill>
          </a:ln>
        </p:spPr>
        <p:txBody>
          <a:bodyPr lIns="45719" rIns="45719" anchor="ctr"/>
          <a:lstStyle/>
          <a:p>
            <a:pPr algn="ctr">
              <a:defRPr>
                <a:latin typeface="Arial"/>
                <a:ea typeface="Arial"/>
                <a:cs typeface="Arial"/>
                <a:sym typeface="Arial"/>
              </a:defRPr>
            </a:pPr>
          </a:p>
        </p:txBody>
      </p:sp>
      <p:sp>
        <p:nvSpPr>
          <p:cNvPr id="172" name="Shape 172"/>
          <p:cNvSpPr/>
          <p:nvPr/>
        </p:nvSpPr>
        <p:spPr>
          <a:xfrm>
            <a:off x="3490912" y="3789362"/>
            <a:ext cx="288926" cy="360363"/>
          </a:xfrm>
          <a:prstGeom prst="chevron">
            <a:avLst>
              <a:gd name="adj" fmla="val 52514"/>
            </a:avLst>
          </a:prstGeom>
          <a:solidFill>
            <a:schemeClr val="accent2"/>
          </a:solidFill>
          <a:ln w="12700">
            <a:miter lim="400000"/>
          </a:ln>
        </p:spPr>
        <p:txBody>
          <a:bodyPr lIns="45719" rIns="45719" anchor="ctr"/>
          <a:lstStyle/>
          <a:p>
            <a:pPr>
              <a:defRPr>
                <a:latin typeface="Arial"/>
                <a:ea typeface="Arial"/>
                <a:cs typeface="Arial"/>
                <a:sym typeface="Arial"/>
              </a:defRPr>
            </a:pPr>
          </a:p>
        </p:txBody>
      </p:sp>
      <p:sp>
        <p:nvSpPr>
          <p:cNvPr id="173" name="Shape 173"/>
          <p:cNvSpPr/>
          <p:nvPr/>
        </p:nvSpPr>
        <p:spPr>
          <a:xfrm>
            <a:off x="3492500" y="4364037"/>
            <a:ext cx="288925" cy="360363"/>
          </a:xfrm>
          <a:prstGeom prst="chevron">
            <a:avLst>
              <a:gd name="adj" fmla="val 52514"/>
            </a:avLst>
          </a:prstGeom>
          <a:solidFill>
            <a:schemeClr val="accent2"/>
          </a:solidFill>
          <a:ln w="12700">
            <a:miter lim="400000"/>
          </a:ln>
        </p:spPr>
        <p:txBody>
          <a:bodyPr lIns="45719" rIns="45719" anchor="ctr"/>
          <a:lstStyle/>
          <a:p>
            <a:pPr>
              <a:defRPr>
                <a:latin typeface="Arial"/>
                <a:ea typeface="Arial"/>
                <a:cs typeface="Arial"/>
                <a:sym typeface="Arial"/>
              </a:defRPr>
            </a:pPr>
          </a:p>
        </p:txBody>
      </p:sp>
      <p:sp>
        <p:nvSpPr>
          <p:cNvPr id="174" name="Shape 174"/>
          <p:cNvSpPr/>
          <p:nvPr/>
        </p:nvSpPr>
        <p:spPr>
          <a:xfrm>
            <a:off x="3995737" y="3716337"/>
            <a:ext cx="4752976" cy="421393"/>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Times New Roman"/>
                <a:ea typeface="Times New Roman"/>
                <a:cs typeface="Times New Roman"/>
                <a:sym typeface="Times New Roman"/>
              </a:defRPr>
            </a:pPr>
            <a:r>
              <a:t>[i:]   [</a:t>
            </a:r>
            <a:r>
              <a:rPr>
                <a:solidFill>
                  <a:srgbClr val="000000"/>
                </a:solidFill>
              </a:rPr>
              <a:t>ə</a:t>
            </a:r>
            <a:r>
              <a:t>:]   [ɔ:]   [u:]   [ɑ:]</a:t>
            </a:r>
            <a:r>
              <a:rPr sz="1800"/>
              <a:t>   </a:t>
            </a:r>
          </a:p>
        </p:txBody>
      </p:sp>
      <p:sp>
        <p:nvSpPr>
          <p:cNvPr id="175" name="Shape 175"/>
          <p:cNvSpPr/>
          <p:nvPr/>
        </p:nvSpPr>
        <p:spPr>
          <a:xfrm>
            <a:off x="3995737" y="4340225"/>
            <a:ext cx="4968876" cy="421392"/>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Times New Roman"/>
                <a:ea typeface="Times New Roman"/>
                <a:cs typeface="Times New Roman"/>
                <a:sym typeface="Times New Roman"/>
              </a:defRPr>
            </a:pPr>
            <a:r>
              <a:t>[i]     [</a:t>
            </a:r>
            <a:r>
              <a:rPr>
                <a:solidFill>
                  <a:srgbClr val="000000"/>
                </a:solidFill>
              </a:rPr>
              <a:t>ə</a:t>
            </a:r>
            <a:r>
              <a:t>]    [ɔ]     [u]     [ʌ]</a:t>
            </a:r>
            <a:r>
              <a:rPr sz="1800"/>
              <a:t>      </a:t>
            </a:r>
            <a:r>
              <a:t>[e]</a:t>
            </a:r>
            <a:r>
              <a:rPr sz="1800"/>
              <a:t>      </a:t>
            </a:r>
            <a:r>
              <a:t>[</a:t>
            </a:r>
            <a:r>
              <a:rPr>
                <a:solidFill>
                  <a:srgbClr val="000000"/>
                </a:solidFill>
              </a:rPr>
              <a:t>æ</a:t>
            </a:r>
            <a:r>
              <a:t>]</a:t>
            </a:r>
            <a:r>
              <a:rPr sz="1800"/>
              <a:t> </a:t>
            </a:r>
          </a:p>
        </p:txBody>
      </p:sp>
      <p:sp>
        <p:nvSpPr>
          <p:cNvPr id="176" name="Shape 176"/>
          <p:cNvSpPr/>
          <p:nvPr/>
        </p:nvSpPr>
        <p:spPr>
          <a:xfrm>
            <a:off x="3132137" y="1844675"/>
            <a:ext cx="6264276" cy="1560009"/>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000"/>
              </a:spcBef>
              <a:defRPr>
                <a:solidFill>
                  <a:srgbClr val="FFFFFF"/>
                </a:solidFill>
                <a:latin typeface="Times New Roman"/>
                <a:ea typeface="Times New Roman"/>
                <a:cs typeface="Times New Roman"/>
                <a:sym typeface="Times New Roman"/>
              </a:defRPr>
            </a:pPr>
            <a:r>
              <a:t>ease/erase     tree/trip     weave/quick     free treat/pretty lady</a:t>
            </a:r>
          </a:p>
          <a:p>
            <a:pPr>
              <a:spcBef>
                <a:spcPts val="1000"/>
              </a:spcBef>
              <a:defRPr>
                <a:solidFill>
                  <a:srgbClr val="FFFFFF"/>
                </a:solidFill>
                <a:latin typeface="Times New Roman"/>
                <a:ea typeface="Times New Roman"/>
                <a:cs typeface="Times New Roman"/>
                <a:sym typeface="Times New Roman"/>
              </a:defRPr>
            </a:pPr>
            <a:r>
              <a:t>earth/asleep   bird/balloon   stir/zebra    dirty skirt/some butter</a:t>
            </a:r>
          </a:p>
          <a:p>
            <a:pPr>
              <a:spcBef>
                <a:spcPts val="1000"/>
              </a:spcBef>
              <a:defRPr>
                <a:solidFill>
                  <a:srgbClr val="FFFFFF"/>
                </a:solidFill>
                <a:latin typeface="Times New Roman"/>
                <a:ea typeface="Times New Roman"/>
                <a:cs typeface="Times New Roman"/>
                <a:sym typeface="Times New Roman"/>
              </a:defRPr>
            </a:pPr>
            <a:r>
              <a:t>raw/fox   hall/stop   awkward/often   corn sauce/hot dog</a:t>
            </a:r>
          </a:p>
          <a:p>
            <a:pPr>
              <a:spcBef>
                <a:spcPts val="1000"/>
              </a:spcBef>
              <a:defRPr>
                <a:solidFill>
                  <a:srgbClr val="FFFFFF"/>
                </a:solidFill>
                <a:latin typeface="Times New Roman"/>
                <a:ea typeface="Times New Roman"/>
                <a:cs typeface="Times New Roman"/>
                <a:sym typeface="Times New Roman"/>
              </a:defRPr>
            </a:pPr>
            <a:r>
              <a:t>food/foot   drew/butcher   school/pull   noodle soup/good cook</a:t>
            </a:r>
          </a:p>
        </p:txBody>
      </p:sp>
      <p:sp>
        <p:nvSpPr>
          <p:cNvPr id="177" name="Shape 177"/>
          <p:cNvSpPr/>
          <p:nvPr/>
        </p:nvSpPr>
        <p:spPr>
          <a:xfrm>
            <a:off x="3455987" y="5013325"/>
            <a:ext cx="5508626" cy="1560009"/>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000"/>
              </a:spcBef>
              <a:defRPr>
                <a:solidFill>
                  <a:srgbClr val="FFFFFF"/>
                </a:solidFill>
                <a:latin typeface="Times New Roman"/>
                <a:ea typeface="Times New Roman"/>
                <a:cs typeface="Times New Roman"/>
                <a:sym typeface="Times New Roman"/>
              </a:defRPr>
            </a:pPr>
            <a:r>
              <a:t>calm    path      last      smart      fast pass</a:t>
            </a:r>
          </a:p>
          <a:p>
            <a:pPr>
              <a:spcBef>
                <a:spcPts val="1000"/>
              </a:spcBef>
              <a:defRPr>
                <a:solidFill>
                  <a:srgbClr val="FFFFFF"/>
                </a:solidFill>
                <a:latin typeface="Times New Roman"/>
                <a:ea typeface="Times New Roman"/>
                <a:cs typeface="Times New Roman"/>
                <a:sym typeface="Times New Roman"/>
              </a:defRPr>
            </a:pPr>
            <a:r>
              <a:t>sun     ugly     blood     above     much love</a:t>
            </a:r>
          </a:p>
          <a:p>
            <a:pPr>
              <a:spcBef>
                <a:spcPts val="1000"/>
              </a:spcBef>
              <a:defRPr>
                <a:solidFill>
                  <a:srgbClr val="FFFFFF"/>
                </a:solidFill>
                <a:latin typeface="Times New Roman"/>
                <a:ea typeface="Times New Roman"/>
                <a:cs typeface="Times New Roman"/>
                <a:sym typeface="Times New Roman"/>
              </a:defRPr>
            </a:pPr>
            <a:r>
              <a:t>bet    self    extra    pleasant     very well</a:t>
            </a:r>
          </a:p>
          <a:p>
            <a:pPr>
              <a:spcBef>
                <a:spcPts val="1000"/>
              </a:spcBef>
              <a:defRPr>
                <a:solidFill>
                  <a:srgbClr val="FFFFFF"/>
                </a:solidFill>
                <a:latin typeface="Times New Roman"/>
                <a:ea typeface="Times New Roman"/>
                <a:cs typeface="Times New Roman"/>
                <a:sym typeface="Times New Roman"/>
              </a:defRPr>
            </a:pPr>
            <a:r>
              <a:t>ax     grab      glass     rabbit      black hat</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143"/>
                                        </p:tgtEl>
                                        <p:attrNameLst>
                                          <p:attrName>style.visibility</p:attrName>
                                        </p:attrNameLst>
                                      </p:cBhvr>
                                      <p:to>
                                        <p:strVal val="visible"/>
                                      </p:to>
                                    </p:set>
                                    <p:anim calcmode="lin" valueType="num">
                                      <p:cBhvr>
                                        <p:cTn id="7" dur="500" fill="hold"/>
                                        <p:tgtEl>
                                          <p:spTgt spid="143"/>
                                        </p:tgtEl>
                                        <p:attrNameLst>
                                          <p:attrName>ppt_x</p:attrName>
                                        </p:attrNameLst>
                                      </p:cBhvr>
                                      <p:tavLst>
                                        <p:tav tm="0">
                                          <p:val>
                                            <p:strVal val="0-#ppt_w/2"/>
                                          </p:val>
                                        </p:tav>
                                        <p:tav tm="100000">
                                          <p:val>
                                            <p:strVal val="#ppt_x"/>
                                          </p:val>
                                        </p:tav>
                                      </p:tavLst>
                                    </p:anim>
                                    <p:anim calcmode="lin" valueType="num">
                                      <p:cBhvr>
                                        <p:cTn id="8" dur="500" fill="hold"/>
                                        <p:tgtEl>
                                          <p:spTgt spid="1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Class="entr" nodeType="afterEffect" presetSubtype="8" presetID="2" grpId="2" fill="hold">
                                  <p:stCondLst>
                                    <p:cond delay="0"/>
                                  </p:stCondLst>
                                  <p:iterate type="el" backwards="0">
                                    <p:tmAbs val="0"/>
                                  </p:iterate>
                                  <p:childTnLst>
                                    <p:set>
                                      <p:cBhvr>
                                        <p:cTn id="11" fill="hold"/>
                                        <p:tgtEl>
                                          <p:spTgt spid="160"/>
                                        </p:tgtEl>
                                        <p:attrNameLst>
                                          <p:attrName>style.visibility</p:attrName>
                                        </p:attrNameLst>
                                      </p:cBhvr>
                                      <p:to>
                                        <p:strVal val="visible"/>
                                      </p:to>
                                    </p:set>
                                    <p:anim calcmode="lin" valueType="num">
                                      <p:cBhvr>
                                        <p:cTn id="12" dur="500" fill="hold"/>
                                        <p:tgtEl>
                                          <p:spTgt spid="160"/>
                                        </p:tgtEl>
                                        <p:attrNameLst>
                                          <p:attrName>ppt_x</p:attrName>
                                        </p:attrNameLst>
                                      </p:cBhvr>
                                      <p:tavLst>
                                        <p:tav tm="0">
                                          <p:val>
                                            <p:strVal val="0-#ppt_w/2"/>
                                          </p:val>
                                        </p:tav>
                                        <p:tav tm="100000">
                                          <p:val>
                                            <p:strVal val="#ppt_x"/>
                                          </p:val>
                                        </p:tav>
                                      </p:tavLst>
                                    </p:anim>
                                    <p:anim calcmode="lin" valueType="num">
                                      <p:cBhvr>
                                        <p:cTn id="13" dur="500" fill="hold"/>
                                        <p:tgtEl>
                                          <p:spTgt spid="16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Class="entr" nodeType="afterEffect" presetSubtype="8" presetID="2" grpId="3" fill="hold">
                                  <p:stCondLst>
                                    <p:cond delay="0"/>
                                  </p:stCondLst>
                                  <p:iterate type="el" backwards="0">
                                    <p:tmAbs val="0"/>
                                  </p:iterate>
                                  <p:childTnLst>
                                    <p:set>
                                      <p:cBhvr>
                                        <p:cTn id="16" fill="hold"/>
                                        <p:tgtEl>
                                          <p:spTgt spid="147"/>
                                        </p:tgtEl>
                                        <p:attrNameLst>
                                          <p:attrName>style.visibility</p:attrName>
                                        </p:attrNameLst>
                                      </p:cBhvr>
                                      <p:to>
                                        <p:strVal val="visible"/>
                                      </p:to>
                                    </p:set>
                                    <p:anim calcmode="lin" valueType="num">
                                      <p:cBhvr>
                                        <p:cTn id="17" dur="500" fill="hold"/>
                                        <p:tgtEl>
                                          <p:spTgt spid="147"/>
                                        </p:tgtEl>
                                        <p:attrNameLst>
                                          <p:attrName>ppt_x</p:attrName>
                                        </p:attrNameLst>
                                      </p:cBhvr>
                                      <p:tavLst>
                                        <p:tav tm="0">
                                          <p:val>
                                            <p:strVal val="0-#ppt_w/2"/>
                                          </p:val>
                                        </p:tav>
                                        <p:tav tm="100000">
                                          <p:val>
                                            <p:strVal val="#ppt_x"/>
                                          </p:val>
                                        </p:tav>
                                      </p:tavLst>
                                    </p:anim>
                                    <p:anim calcmode="lin" valueType="num">
                                      <p:cBhvr>
                                        <p:cTn id="18" dur="500" fill="hold"/>
                                        <p:tgtEl>
                                          <p:spTgt spid="14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Class="entr" nodeType="afterEffect" presetSubtype="8" presetID="2" grpId="4" fill="hold">
                                  <p:stCondLst>
                                    <p:cond delay="0"/>
                                  </p:stCondLst>
                                  <p:iterate type="el" backwards="0">
                                    <p:tmAbs val="0"/>
                                  </p:iterate>
                                  <p:childTnLst>
                                    <p:set>
                                      <p:cBhvr>
                                        <p:cTn id="21" fill="hold"/>
                                        <p:tgtEl>
                                          <p:spTgt spid="156"/>
                                        </p:tgtEl>
                                        <p:attrNameLst>
                                          <p:attrName>style.visibility</p:attrName>
                                        </p:attrNameLst>
                                      </p:cBhvr>
                                      <p:to>
                                        <p:strVal val="visible"/>
                                      </p:to>
                                    </p:set>
                                    <p:anim calcmode="lin" valueType="num">
                                      <p:cBhvr>
                                        <p:cTn id="22" dur="500" fill="hold"/>
                                        <p:tgtEl>
                                          <p:spTgt spid="156"/>
                                        </p:tgtEl>
                                        <p:attrNameLst>
                                          <p:attrName>ppt_x</p:attrName>
                                        </p:attrNameLst>
                                      </p:cBhvr>
                                      <p:tavLst>
                                        <p:tav tm="0">
                                          <p:val>
                                            <p:strVal val="0-#ppt_w/2"/>
                                          </p:val>
                                        </p:tav>
                                        <p:tav tm="100000">
                                          <p:val>
                                            <p:strVal val="#ppt_x"/>
                                          </p:val>
                                        </p:tav>
                                      </p:tavLst>
                                    </p:anim>
                                    <p:anim calcmode="lin" valueType="num">
                                      <p:cBhvr>
                                        <p:cTn id="23" dur="500" fill="hold"/>
                                        <p:tgtEl>
                                          <p:spTgt spid="15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Class="entr" nodeType="afterEffect" presetSubtype="8" presetID="2" grpId="5" fill="hold">
                                  <p:stCondLst>
                                    <p:cond delay="0"/>
                                  </p:stCondLst>
                                  <p:iterate type="el" backwards="0">
                                    <p:tmAbs val="0"/>
                                  </p:iterate>
                                  <p:childTnLst>
                                    <p:set>
                                      <p:cBhvr>
                                        <p:cTn id="26" fill="hold"/>
                                        <p:tgtEl>
                                          <p:spTgt spid="155"/>
                                        </p:tgtEl>
                                        <p:attrNameLst>
                                          <p:attrName>style.visibility</p:attrName>
                                        </p:attrNameLst>
                                      </p:cBhvr>
                                      <p:to>
                                        <p:strVal val="visible"/>
                                      </p:to>
                                    </p:set>
                                    <p:anim calcmode="lin" valueType="num">
                                      <p:cBhvr>
                                        <p:cTn id="27" dur="500" fill="hold"/>
                                        <p:tgtEl>
                                          <p:spTgt spid="155"/>
                                        </p:tgtEl>
                                        <p:attrNameLst>
                                          <p:attrName>ppt_x</p:attrName>
                                        </p:attrNameLst>
                                      </p:cBhvr>
                                      <p:tavLst>
                                        <p:tav tm="0">
                                          <p:val>
                                            <p:strVal val="0-#ppt_w/2"/>
                                          </p:val>
                                        </p:tav>
                                        <p:tav tm="100000">
                                          <p:val>
                                            <p:strVal val="#ppt_x"/>
                                          </p:val>
                                        </p:tav>
                                      </p:tavLst>
                                    </p:anim>
                                    <p:anim calcmode="lin" valueType="num">
                                      <p:cBhvr>
                                        <p:cTn id="28" dur="500" fill="hold"/>
                                        <p:tgtEl>
                                          <p:spTgt spid="15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Class="entr" nodeType="afterEffect" presetSubtype="8" presetID="2" grpId="6" fill="hold">
                                  <p:stCondLst>
                                    <p:cond delay="0"/>
                                  </p:stCondLst>
                                  <p:iterate type="el" backwards="0">
                                    <p:tmAbs val="0"/>
                                  </p:iterate>
                                  <p:childTnLst>
                                    <p:set>
                                      <p:cBhvr>
                                        <p:cTn id="31" fill="hold"/>
                                        <p:tgtEl>
                                          <p:spTgt spid="159"/>
                                        </p:tgtEl>
                                        <p:attrNameLst>
                                          <p:attrName>style.visibility</p:attrName>
                                        </p:attrNameLst>
                                      </p:cBhvr>
                                      <p:to>
                                        <p:strVal val="visible"/>
                                      </p:to>
                                    </p:set>
                                    <p:anim calcmode="lin" valueType="num">
                                      <p:cBhvr>
                                        <p:cTn id="32" dur="500" fill="hold"/>
                                        <p:tgtEl>
                                          <p:spTgt spid="159"/>
                                        </p:tgtEl>
                                        <p:attrNameLst>
                                          <p:attrName>ppt_x</p:attrName>
                                        </p:attrNameLst>
                                      </p:cBhvr>
                                      <p:tavLst>
                                        <p:tav tm="0">
                                          <p:val>
                                            <p:strVal val="0-#ppt_w/2"/>
                                          </p:val>
                                        </p:tav>
                                        <p:tav tm="100000">
                                          <p:val>
                                            <p:strVal val="#ppt_x"/>
                                          </p:val>
                                        </p:tav>
                                      </p:tavLst>
                                    </p:anim>
                                    <p:anim calcmode="lin" valueType="num">
                                      <p:cBhvr>
                                        <p:cTn id="33" dur="500" fill="hold"/>
                                        <p:tgtEl>
                                          <p:spTgt spid="159"/>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Class="entr" nodeType="afterEffect" presetSubtype="8" presetID="2" grpId="7" fill="hold">
                                  <p:stCondLst>
                                    <p:cond delay="0"/>
                                  </p:stCondLst>
                                  <p:iterate type="el" backwards="0">
                                    <p:tmAbs val="0"/>
                                  </p:iterate>
                                  <p:childTnLst>
                                    <p:set>
                                      <p:cBhvr>
                                        <p:cTn id="36" fill="hold"/>
                                        <p:tgtEl>
                                          <p:spTgt spid="139"/>
                                        </p:tgtEl>
                                        <p:attrNameLst>
                                          <p:attrName>style.visibility</p:attrName>
                                        </p:attrNameLst>
                                      </p:cBhvr>
                                      <p:to>
                                        <p:strVal val="visible"/>
                                      </p:to>
                                    </p:set>
                                    <p:anim calcmode="lin" valueType="num">
                                      <p:cBhvr>
                                        <p:cTn id="37" dur="500" fill="hold"/>
                                        <p:tgtEl>
                                          <p:spTgt spid="139"/>
                                        </p:tgtEl>
                                        <p:attrNameLst>
                                          <p:attrName>ppt_x</p:attrName>
                                        </p:attrNameLst>
                                      </p:cBhvr>
                                      <p:tavLst>
                                        <p:tav tm="0">
                                          <p:val>
                                            <p:strVal val="0-#ppt_w/2"/>
                                          </p:val>
                                        </p:tav>
                                        <p:tav tm="100000">
                                          <p:val>
                                            <p:strVal val="#ppt_x"/>
                                          </p:val>
                                        </p:tav>
                                      </p:tavLst>
                                    </p:anim>
                                    <p:anim calcmode="lin" valueType="num">
                                      <p:cBhvr>
                                        <p:cTn id="38" dur="500" fill="hold"/>
                                        <p:tgtEl>
                                          <p:spTgt spid="139"/>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Class="entr" nodeType="afterEffect" presetSubtype="8" presetID="2" grpId="8" fill="hold">
                                  <p:stCondLst>
                                    <p:cond delay="0"/>
                                  </p:stCondLst>
                                  <p:iterate type="el" backwards="0">
                                    <p:tmAbs val="0"/>
                                  </p:iterate>
                                  <p:childTnLst>
                                    <p:set>
                                      <p:cBhvr>
                                        <p:cTn id="41" fill="hold"/>
                                        <p:tgtEl>
                                          <p:spTgt spid="142"/>
                                        </p:tgtEl>
                                        <p:attrNameLst>
                                          <p:attrName>style.visibility</p:attrName>
                                        </p:attrNameLst>
                                      </p:cBhvr>
                                      <p:to>
                                        <p:strVal val="visible"/>
                                      </p:to>
                                    </p:set>
                                    <p:anim calcmode="lin" valueType="num">
                                      <p:cBhvr>
                                        <p:cTn id="42" dur="500" fill="hold"/>
                                        <p:tgtEl>
                                          <p:spTgt spid="142"/>
                                        </p:tgtEl>
                                        <p:attrNameLst>
                                          <p:attrName>ppt_x</p:attrName>
                                        </p:attrNameLst>
                                      </p:cBhvr>
                                      <p:tavLst>
                                        <p:tav tm="0">
                                          <p:val>
                                            <p:strVal val="0-#ppt_w/2"/>
                                          </p:val>
                                        </p:tav>
                                        <p:tav tm="100000">
                                          <p:val>
                                            <p:strVal val="#ppt_x"/>
                                          </p:val>
                                        </p:tav>
                                      </p:tavLst>
                                    </p:anim>
                                    <p:anim calcmode="lin" valueType="num">
                                      <p:cBhvr>
                                        <p:cTn id="43" dur="500" fill="hold"/>
                                        <p:tgtEl>
                                          <p:spTgt spid="142"/>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Class="entr" nodeType="afterEffect" presetSubtype="8" presetID="2" grpId="9" fill="hold">
                                  <p:stCondLst>
                                    <p:cond delay="0"/>
                                  </p:stCondLst>
                                  <p:iterate type="el" backwards="0">
                                    <p:tmAbs val="0"/>
                                  </p:iterate>
                                  <p:childTnLst>
                                    <p:set>
                                      <p:cBhvr>
                                        <p:cTn id="46" fill="hold"/>
                                        <p:tgtEl>
                                          <p:spTgt spid="174"/>
                                        </p:tgtEl>
                                        <p:attrNameLst>
                                          <p:attrName>style.visibility</p:attrName>
                                        </p:attrNameLst>
                                      </p:cBhvr>
                                      <p:to>
                                        <p:strVal val="visible"/>
                                      </p:to>
                                    </p:set>
                                    <p:anim calcmode="lin" valueType="num">
                                      <p:cBhvr>
                                        <p:cTn id="47" dur="500" fill="hold"/>
                                        <p:tgtEl>
                                          <p:spTgt spid="174"/>
                                        </p:tgtEl>
                                        <p:attrNameLst>
                                          <p:attrName>ppt_x</p:attrName>
                                        </p:attrNameLst>
                                      </p:cBhvr>
                                      <p:tavLst>
                                        <p:tav tm="0">
                                          <p:val>
                                            <p:strVal val="0-#ppt_w/2"/>
                                          </p:val>
                                        </p:tav>
                                        <p:tav tm="100000">
                                          <p:val>
                                            <p:strVal val="#ppt_x"/>
                                          </p:val>
                                        </p:tav>
                                      </p:tavLst>
                                    </p:anim>
                                    <p:anim calcmode="lin" valueType="num">
                                      <p:cBhvr>
                                        <p:cTn id="48" dur="500" fill="hold"/>
                                        <p:tgtEl>
                                          <p:spTgt spid="174"/>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Class="entr" nodeType="afterEffect" presetSubtype="8" presetID="2" grpId="10" fill="hold">
                                  <p:stCondLst>
                                    <p:cond delay="0"/>
                                  </p:stCondLst>
                                  <p:iterate type="el" backwards="0">
                                    <p:tmAbs val="0"/>
                                  </p:iterate>
                                  <p:childTnLst>
                                    <p:set>
                                      <p:cBhvr>
                                        <p:cTn id="51" fill="hold"/>
                                        <p:tgtEl>
                                          <p:spTgt spid="136"/>
                                        </p:tgtEl>
                                        <p:attrNameLst>
                                          <p:attrName>style.visibility</p:attrName>
                                        </p:attrNameLst>
                                      </p:cBhvr>
                                      <p:to>
                                        <p:strVal val="visible"/>
                                      </p:to>
                                    </p:set>
                                    <p:anim calcmode="lin" valueType="num">
                                      <p:cBhvr>
                                        <p:cTn id="52" dur="500" fill="hold"/>
                                        <p:tgtEl>
                                          <p:spTgt spid="136"/>
                                        </p:tgtEl>
                                        <p:attrNameLst>
                                          <p:attrName>ppt_x</p:attrName>
                                        </p:attrNameLst>
                                      </p:cBhvr>
                                      <p:tavLst>
                                        <p:tav tm="0">
                                          <p:val>
                                            <p:strVal val="0-#ppt_w/2"/>
                                          </p:val>
                                        </p:tav>
                                        <p:tav tm="100000">
                                          <p:val>
                                            <p:strVal val="#ppt_x"/>
                                          </p:val>
                                        </p:tav>
                                      </p:tavLst>
                                    </p:anim>
                                    <p:anim calcmode="lin" valueType="num">
                                      <p:cBhvr>
                                        <p:cTn id="53" dur="500" fill="hold"/>
                                        <p:tgtEl>
                                          <p:spTgt spid="136"/>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Class="entr" nodeType="afterEffect" presetSubtype="8" presetID="2" grpId="11" fill="hold">
                                  <p:stCondLst>
                                    <p:cond delay="0"/>
                                  </p:stCondLst>
                                  <p:iterate type="el" backwards="0">
                                    <p:tmAbs val="0"/>
                                  </p:iterate>
                                  <p:childTnLst>
                                    <p:set>
                                      <p:cBhvr>
                                        <p:cTn id="56" fill="hold"/>
                                        <p:tgtEl>
                                          <p:spTgt spid="175"/>
                                        </p:tgtEl>
                                        <p:attrNameLst>
                                          <p:attrName>style.visibility</p:attrName>
                                        </p:attrNameLst>
                                      </p:cBhvr>
                                      <p:to>
                                        <p:strVal val="visible"/>
                                      </p:to>
                                    </p:set>
                                    <p:anim calcmode="lin" valueType="num">
                                      <p:cBhvr>
                                        <p:cTn id="57" dur="500" fill="hold"/>
                                        <p:tgtEl>
                                          <p:spTgt spid="175"/>
                                        </p:tgtEl>
                                        <p:attrNameLst>
                                          <p:attrName>ppt_x</p:attrName>
                                        </p:attrNameLst>
                                      </p:cBhvr>
                                      <p:tavLst>
                                        <p:tav tm="0">
                                          <p:val>
                                            <p:strVal val="0-#ppt_w/2"/>
                                          </p:val>
                                        </p:tav>
                                        <p:tav tm="100000">
                                          <p:val>
                                            <p:strVal val="#ppt_x"/>
                                          </p:val>
                                        </p:tav>
                                      </p:tavLst>
                                    </p:anim>
                                    <p:anim calcmode="lin" valueType="num">
                                      <p:cBhvr>
                                        <p:cTn id="58" dur="500" fill="hold"/>
                                        <p:tgtEl>
                                          <p:spTgt spid="175"/>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Class="entr" nodeType="afterEffect" presetSubtype="8" presetID="2" grpId="12" fill="hold">
                                  <p:stCondLst>
                                    <p:cond delay="0"/>
                                  </p:stCondLst>
                                  <p:iterate type="el" backwards="0">
                                    <p:tmAbs val="0"/>
                                  </p:iterate>
                                  <p:childTnLst>
                                    <p:set>
                                      <p:cBhvr>
                                        <p:cTn id="61" fill="hold"/>
                                        <p:tgtEl>
                                          <p:spTgt spid="161"/>
                                        </p:tgtEl>
                                        <p:attrNameLst>
                                          <p:attrName>style.visibility</p:attrName>
                                        </p:attrNameLst>
                                      </p:cBhvr>
                                      <p:to>
                                        <p:strVal val="visible"/>
                                      </p:to>
                                    </p:set>
                                    <p:anim calcmode="lin" valueType="num">
                                      <p:cBhvr>
                                        <p:cTn id="62" dur="500" fill="hold"/>
                                        <p:tgtEl>
                                          <p:spTgt spid="161"/>
                                        </p:tgtEl>
                                        <p:attrNameLst>
                                          <p:attrName>ppt_x</p:attrName>
                                        </p:attrNameLst>
                                      </p:cBhvr>
                                      <p:tavLst>
                                        <p:tav tm="0">
                                          <p:val>
                                            <p:strVal val="0-#ppt_w/2"/>
                                          </p:val>
                                        </p:tav>
                                        <p:tav tm="100000">
                                          <p:val>
                                            <p:strVal val="#ppt_x"/>
                                          </p:val>
                                        </p:tav>
                                      </p:tavLst>
                                    </p:anim>
                                    <p:anim calcmode="lin" valueType="num">
                                      <p:cBhvr>
                                        <p:cTn id="63" dur="500" fill="hold"/>
                                        <p:tgtEl>
                                          <p:spTgt spid="161"/>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Class="entr" nodeType="clickEffect" presetSubtype="1" presetID="2" grpId="13" fill="hold">
                                  <p:stCondLst>
                                    <p:cond delay="0"/>
                                  </p:stCondLst>
                                  <p:iterate type="el" backwards="0">
                                    <p:tmAbs val="0"/>
                                  </p:iterate>
                                  <p:childTnLst>
                                    <p:set>
                                      <p:cBhvr>
                                        <p:cTn id="67" fill="hold"/>
                                        <p:tgtEl>
                                          <p:spTgt spid="146"/>
                                        </p:tgtEl>
                                        <p:attrNameLst>
                                          <p:attrName>style.visibility</p:attrName>
                                        </p:attrNameLst>
                                      </p:cBhvr>
                                      <p:to>
                                        <p:strVal val="visible"/>
                                      </p:to>
                                    </p:set>
                                    <p:anim calcmode="lin" valueType="num">
                                      <p:cBhvr>
                                        <p:cTn id="68" dur="1000" fill="hold"/>
                                        <p:tgtEl>
                                          <p:spTgt spid="146"/>
                                        </p:tgtEl>
                                        <p:attrNameLst>
                                          <p:attrName>ppt_x</p:attrName>
                                        </p:attrNameLst>
                                      </p:cBhvr>
                                      <p:tavLst>
                                        <p:tav tm="0">
                                          <p:val>
                                            <p:strVal val="#ppt_x"/>
                                          </p:val>
                                        </p:tav>
                                        <p:tav tm="100000">
                                          <p:val>
                                            <p:strVal val="#ppt_x"/>
                                          </p:val>
                                        </p:tav>
                                      </p:tavLst>
                                    </p:anim>
                                    <p:anim calcmode="lin" valueType="num">
                                      <p:cBhvr>
                                        <p:cTn id="69" dur="1000" fill="hold"/>
                                        <p:tgtEl>
                                          <p:spTgt spid="146"/>
                                        </p:tgtEl>
                                        <p:attrNameLst>
                                          <p:attrName>ppt_y</p:attrName>
                                        </p:attrNameLst>
                                      </p:cBhvr>
                                      <p:tavLst>
                                        <p:tav tm="0">
                                          <p:val>
                                            <p:strVal val="0-#ppt_h/2"/>
                                          </p:val>
                                        </p:tav>
                                        <p:tav tm="100000">
                                          <p:val>
                                            <p:strVal val="#ppt_y"/>
                                          </p:val>
                                        </p:tav>
                                      </p:tavLst>
                                    </p:anim>
                                  </p:childTnLst>
                                </p:cTn>
                              </p:par>
                            </p:childTnLst>
                          </p:cTn>
                        </p:par>
                        <p:par>
                          <p:cTn id="70" fill="hold">
                            <p:stCondLst>
                              <p:cond delay="1000"/>
                            </p:stCondLst>
                            <p:childTnLst>
                              <p:par>
                                <p:cTn id="71" presetClass="entr" nodeType="afterEffect" presetSubtype="1" presetID="2" grpId="14" fill="hold">
                                  <p:stCondLst>
                                    <p:cond delay="0"/>
                                  </p:stCondLst>
                                  <p:iterate type="el" backwards="0">
                                    <p:tmAbs val="0"/>
                                  </p:iterate>
                                  <p:childTnLst>
                                    <p:set>
                                      <p:cBhvr>
                                        <p:cTn id="72" fill="hold"/>
                                        <p:tgtEl>
                                          <p:spTgt spid="148"/>
                                        </p:tgtEl>
                                        <p:attrNameLst>
                                          <p:attrName>style.visibility</p:attrName>
                                        </p:attrNameLst>
                                      </p:cBhvr>
                                      <p:to>
                                        <p:strVal val="visible"/>
                                      </p:to>
                                    </p:set>
                                    <p:anim calcmode="lin" valueType="num">
                                      <p:cBhvr>
                                        <p:cTn id="73" dur="1000" fill="hold"/>
                                        <p:tgtEl>
                                          <p:spTgt spid="148"/>
                                        </p:tgtEl>
                                        <p:attrNameLst>
                                          <p:attrName>ppt_x</p:attrName>
                                        </p:attrNameLst>
                                      </p:cBhvr>
                                      <p:tavLst>
                                        <p:tav tm="0">
                                          <p:val>
                                            <p:strVal val="#ppt_x"/>
                                          </p:val>
                                        </p:tav>
                                        <p:tav tm="100000">
                                          <p:val>
                                            <p:strVal val="#ppt_x"/>
                                          </p:val>
                                        </p:tav>
                                      </p:tavLst>
                                    </p:anim>
                                    <p:anim calcmode="lin" valueType="num">
                                      <p:cBhvr>
                                        <p:cTn id="74" dur="1000" fill="hold"/>
                                        <p:tgtEl>
                                          <p:spTgt spid="148"/>
                                        </p:tgtEl>
                                        <p:attrNameLst>
                                          <p:attrName>ppt_y</p:attrName>
                                        </p:attrNameLst>
                                      </p:cBhvr>
                                      <p:tavLst>
                                        <p:tav tm="0">
                                          <p:val>
                                            <p:strVal val="0-#ppt_h/2"/>
                                          </p:val>
                                        </p:tav>
                                        <p:tav tm="100000">
                                          <p:val>
                                            <p:strVal val="#ppt_y"/>
                                          </p:val>
                                        </p:tav>
                                      </p:tavLst>
                                    </p:anim>
                                  </p:childTnLst>
                                </p:cTn>
                              </p:par>
                            </p:childTnLst>
                          </p:cTn>
                        </p:par>
                        <p:par>
                          <p:cTn id="75" fill="hold">
                            <p:stCondLst>
                              <p:cond delay="2000"/>
                            </p:stCondLst>
                            <p:childTnLst>
                              <p:par>
                                <p:cTn id="76" presetClass="entr" nodeType="afterEffect" presetSubtype="1" presetID="2" grpId="15" fill="hold">
                                  <p:stCondLst>
                                    <p:cond delay="0"/>
                                  </p:stCondLst>
                                  <p:iterate type="el" backwards="0">
                                    <p:tmAbs val="0"/>
                                  </p:iterate>
                                  <p:childTnLst>
                                    <p:set>
                                      <p:cBhvr>
                                        <p:cTn id="77" fill="hold"/>
                                        <p:tgtEl>
                                          <p:spTgt spid="152"/>
                                        </p:tgtEl>
                                        <p:attrNameLst>
                                          <p:attrName>style.visibility</p:attrName>
                                        </p:attrNameLst>
                                      </p:cBhvr>
                                      <p:to>
                                        <p:strVal val="visible"/>
                                      </p:to>
                                    </p:set>
                                    <p:anim calcmode="lin" valueType="num">
                                      <p:cBhvr>
                                        <p:cTn id="78" dur="1000" fill="hold"/>
                                        <p:tgtEl>
                                          <p:spTgt spid="152"/>
                                        </p:tgtEl>
                                        <p:attrNameLst>
                                          <p:attrName>ppt_x</p:attrName>
                                        </p:attrNameLst>
                                      </p:cBhvr>
                                      <p:tavLst>
                                        <p:tav tm="0">
                                          <p:val>
                                            <p:strVal val="#ppt_x"/>
                                          </p:val>
                                        </p:tav>
                                        <p:tav tm="100000">
                                          <p:val>
                                            <p:strVal val="#ppt_x"/>
                                          </p:val>
                                        </p:tav>
                                      </p:tavLst>
                                    </p:anim>
                                    <p:anim calcmode="lin" valueType="num">
                                      <p:cBhvr>
                                        <p:cTn id="79" dur="1000" fill="hold"/>
                                        <p:tgtEl>
                                          <p:spTgt spid="152"/>
                                        </p:tgtEl>
                                        <p:attrNameLst>
                                          <p:attrName>ppt_y</p:attrName>
                                        </p:attrNameLst>
                                      </p:cBhvr>
                                      <p:tavLst>
                                        <p:tav tm="0">
                                          <p:val>
                                            <p:strVal val="0-#ppt_h/2"/>
                                          </p:val>
                                        </p:tav>
                                        <p:tav tm="100000">
                                          <p:val>
                                            <p:strVal val="#ppt_y"/>
                                          </p:val>
                                        </p:tav>
                                      </p:tavLst>
                                    </p:anim>
                                  </p:childTnLst>
                                </p:cTn>
                              </p:par>
                            </p:childTnLst>
                          </p:cTn>
                        </p:par>
                        <p:par>
                          <p:cTn id="80" fill="hold">
                            <p:stCondLst>
                              <p:cond delay="3000"/>
                            </p:stCondLst>
                            <p:childTnLst>
                              <p:par>
                                <p:cTn id="81" presetClass="entr" nodeType="afterEffect" presetSubtype="1" presetID="2" grpId="16" fill="hold">
                                  <p:stCondLst>
                                    <p:cond delay="0"/>
                                  </p:stCondLst>
                                  <p:iterate type="el" backwards="0">
                                    <p:tmAbs val="0"/>
                                  </p:iterate>
                                  <p:childTnLst>
                                    <p:set>
                                      <p:cBhvr>
                                        <p:cTn id="82" fill="hold"/>
                                        <p:tgtEl>
                                          <p:spTgt spid="151"/>
                                        </p:tgtEl>
                                        <p:attrNameLst>
                                          <p:attrName>style.visibility</p:attrName>
                                        </p:attrNameLst>
                                      </p:cBhvr>
                                      <p:to>
                                        <p:strVal val="visible"/>
                                      </p:to>
                                    </p:set>
                                    <p:anim calcmode="lin" valueType="num">
                                      <p:cBhvr>
                                        <p:cTn id="83" dur="1000" fill="hold"/>
                                        <p:tgtEl>
                                          <p:spTgt spid="151"/>
                                        </p:tgtEl>
                                        <p:attrNameLst>
                                          <p:attrName>ppt_x</p:attrName>
                                        </p:attrNameLst>
                                      </p:cBhvr>
                                      <p:tavLst>
                                        <p:tav tm="0">
                                          <p:val>
                                            <p:strVal val="#ppt_x"/>
                                          </p:val>
                                        </p:tav>
                                        <p:tav tm="100000">
                                          <p:val>
                                            <p:strVal val="#ppt_x"/>
                                          </p:val>
                                        </p:tav>
                                      </p:tavLst>
                                    </p:anim>
                                    <p:anim calcmode="lin" valueType="num">
                                      <p:cBhvr>
                                        <p:cTn id="84" dur="1000" fill="hold"/>
                                        <p:tgtEl>
                                          <p:spTgt spid="151"/>
                                        </p:tgtEl>
                                        <p:attrNameLst>
                                          <p:attrName>ppt_y</p:attrName>
                                        </p:attrNameLst>
                                      </p:cBhvr>
                                      <p:tavLst>
                                        <p:tav tm="0">
                                          <p:val>
                                            <p:strVal val="0-#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Class="entr" nodeType="clickEffect" presetSubtype="4" presetID="2" grpId="17" fill="hold">
                                  <p:stCondLst>
                                    <p:cond delay="0"/>
                                  </p:stCondLst>
                                  <p:iterate type="el" backwards="0">
                                    <p:tmAbs val="0"/>
                                  </p:iterate>
                                  <p:childTnLst>
                                    <p:set>
                                      <p:cBhvr>
                                        <p:cTn id="88" fill="hold"/>
                                        <p:tgtEl>
                                          <p:spTgt spid="176">
                                            <p:bg/>
                                          </p:spTgt>
                                        </p:tgtEl>
                                        <p:attrNameLst>
                                          <p:attrName>style.visibility</p:attrName>
                                        </p:attrNameLst>
                                      </p:cBhvr>
                                      <p:to>
                                        <p:strVal val="visible"/>
                                      </p:to>
                                    </p:set>
                                    <p:anim calcmode="lin" valueType="num">
                                      <p:cBhvr>
                                        <p:cTn id="89" dur="1000" fill="hold"/>
                                        <p:tgtEl>
                                          <p:spTgt spid="176">
                                            <p:bg/>
                                          </p:spTgt>
                                        </p:tgtEl>
                                        <p:attrNameLst>
                                          <p:attrName>ppt_x</p:attrName>
                                        </p:attrNameLst>
                                      </p:cBhvr>
                                      <p:tavLst>
                                        <p:tav tm="0">
                                          <p:val>
                                            <p:strVal val="#ppt_x"/>
                                          </p:val>
                                        </p:tav>
                                        <p:tav tm="100000">
                                          <p:val>
                                            <p:strVal val="#ppt_x"/>
                                          </p:val>
                                        </p:tav>
                                      </p:tavLst>
                                    </p:anim>
                                    <p:anim calcmode="lin" valueType="num">
                                      <p:cBhvr>
                                        <p:cTn id="90" dur="1000" fill="hold"/>
                                        <p:tgtEl>
                                          <p:spTgt spid="176">
                                            <p:bg/>
                                          </p:spTgt>
                                        </p:tgtEl>
                                        <p:attrNameLst>
                                          <p:attrName>ppt_y</p:attrName>
                                        </p:attrNameLst>
                                      </p:cBhvr>
                                      <p:tavLst>
                                        <p:tav tm="0">
                                          <p:val>
                                            <p:strVal val="1+#ppt_h/2"/>
                                          </p:val>
                                        </p:tav>
                                        <p:tav tm="100000">
                                          <p:val>
                                            <p:strVal val="#ppt_y"/>
                                          </p:val>
                                        </p:tav>
                                      </p:tavLst>
                                    </p:anim>
                                  </p:childTnLst>
                                </p:cTn>
                              </p:par>
                              <p:par>
                                <p:cTn id="91" presetClass="entr" nodeType="withEffect" presetSubtype="4" presetID="2" grpId="17" fill="hold">
                                  <p:stCondLst>
                                    <p:cond delay="0"/>
                                  </p:stCondLst>
                                  <p:iterate type="el" backwards="0">
                                    <p:tmAbs val="0"/>
                                  </p:iterate>
                                  <p:childTnLst>
                                    <p:set>
                                      <p:cBhvr>
                                        <p:cTn id="92" fill="hold"/>
                                        <p:tgtEl>
                                          <p:spTgt spid="176">
                                            <p:txEl>
                                              <p:pRg st="0" end="0"/>
                                            </p:txEl>
                                          </p:spTgt>
                                        </p:tgtEl>
                                        <p:attrNameLst>
                                          <p:attrName>style.visibility</p:attrName>
                                        </p:attrNameLst>
                                      </p:cBhvr>
                                      <p:to>
                                        <p:strVal val="visible"/>
                                      </p:to>
                                    </p:set>
                                    <p:anim calcmode="lin" valueType="num">
                                      <p:cBhvr>
                                        <p:cTn id="93" dur="1000" fill="hold"/>
                                        <p:tgtEl>
                                          <p:spTgt spid="176">
                                            <p:txEl>
                                              <p:pRg st="0" end="0"/>
                                            </p:txEl>
                                          </p:spTgt>
                                        </p:tgtEl>
                                        <p:attrNameLst>
                                          <p:attrName>ppt_x</p:attrName>
                                        </p:attrNameLst>
                                      </p:cBhvr>
                                      <p:tavLst>
                                        <p:tav tm="0">
                                          <p:val>
                                            <p:strVal val="#ppt_x"/>
                                          </p:val>
                                        </p:tav>
                                        <p:tav tm="100000">
                                          <p:val>
                                            <p:strVal val="#ppt_x"/>
                                          </p:val>
                                        </p:tav>
                                      </p:tavLst>
                                    </p:anim>
                                    <p:anim calcmode="lin" valueType="num">
                                      <p:cBhvr>
                                        <p:cTn id="94" dur="1000" fill="hold"/>
                                        <p:tgtEl>
                                          <p:spTgt spid="1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Class="entr" nodeType="clickEffect" presetSubtype="4" presetID="2" grpId="17" fill="hold">
                                  <p:stCondLst>
                                    <p:cond delay="0"/>
                                  </p:stCondLst>
                                  <p:iterate type="el" backwards="0">
                                    <p:tmAbs val="0"/>
                                  </p:iterate>
                                  <p:childTnLst>
                                    <p:set>
                                      <p:cBhvr>
                                        <p:cTn id="98" fill="hold"/>
                                        <p:tgtEl>
                                          <p:spTgt spid="176">
                                            <p:txEl>
                                              <p:pRg st="1" end="1"/>
                                            </p:txEl>
                                          </p:spTgt>
                                        </p:tgtEl>
                                        <p:attrNameLst>
                                          <p:attrName>style.visibility</p:attrName>
                                        </p:attrNameLst>
                                      </p:cBhvr>
                                      <p:to>
                                        <p:strVal val="visible"/>
                                      </p:to>
                                    </p:set>
                                    <p:anim calcmode="lin" valueType="num">
                                      <p:cBhvr>
                                        <p:cTn id="99" dur="1000" fill="hold"/>
                                        <p:tgtEl>
                                          <p:spTgt spid="176">
                                            <p:txEl>
                                              <p:pRg st="1" end="1"/>
                                            </p:txEl>
                                          </p:spTgt>
                                        </p:tgtEl>
                                        <p:attrNameLst>
                                          <p:attrName>ppt_x</p:attrName>
                                        </p:attrNameLst>
                                      </p:cBhvr>
                                      <p:tavLst>
                                        <p:tav tm="0">
                                          <p:val>
                                            <p:strVal val="#ppt_x"/>
                                          </p:val>
                                        </p:tav>
                                        <p:tav tm="100000">
                                          <p:val>
                                            <p:strVal val="#ppt_x"/>
                                          </p:val>
                                        </p:tav>
                                      </p:tavLst>
                                    </p:anim>
                                    <p:anim calcmode="lin" valueType="num">
                                      <p:cBhvr>
                                        <p:cTn id="100" dur="1000" fill="hold"/>
                                        <p:tgtEl>
                                          <p:spTgt spid="1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Class="entr" nodeType="clickEffect" presetSubtype="4" presetID="2" grpId="17" fill="hold">
                                  <p:stCondLst>
                                    <p:cond delay="0"/>
                                  </p:stCondLst>
                                  <p:iterate type="el" backwards="0">
                                    <p:tmAbs val="0"/>
                                  </p:iterate>
                                  <p:childTnLst>
                                    <p:set>
                                      <p:cBhvr>
                                        <p:cTn id="104" fill="hold"/>
                                        <p:tgtEl>
                                          <p:spTgt spid="176">
                                            <p:txEl>
                                              <p:pRg st="2" end="2"/>
                                            </p:txEl>
                                          </p:spTgt>
                                        </p:tgtEl>
                                        <p:attrNameLst>
                                          <p:attrName>style.visibility</p:attrName>
                                        </p:attrNameLst>
                                      </p:cBhvr>
                                      <p:to>
                                        <p:strVal val="visible"/>
                                      </p:to>
                                    </p:set>
                                    <p:anim calcmode="lin" valueType="num">
                                      <p:cBhvr>
                                        <p:cTn id="105" dur="1000" fill="hold"/>
                                        <p:tgtEl>
                                          <p:spTgt spid="176">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1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Class="entr" nodeType="clickEffect" presetSubtype="4" presetID="2" grpId="17" fill="hold">
                                  <p:stCondLst>
                                    <p:cond delay="0"/>
                                  </p:stCondLst>
                                  <p:iterate type="el" backwards="0">
                                    <p:tmAbs val="0"/>
                                  </p:iterate>
                                  <p:childTnLst>
                                    <p:set>
                                      <p:cBhvr>
                                        <p:cTn id="110" fill="hold"/>
                                        <p:tgtEl>
                                          <p:spTgt spid="176">
                                            <p:txEl>
                                              <p:pRg st="3" end="3"/>
                                            </p:txEl>
                                          </p:spTgt>
                                        </p:tgtEl>
                                        <p:attrNameLst>
                                          <p:attrName>style.visibility</p:attrName>
                                        </p:attrNameLst>
                                      </p:cBhvr>
                                      <p:to>
                                        <p:strVal val="visible"/>
                                      </p:to>
                                    </p:set>
                                    <p:anim calcmode="lin" valueType="num">
                                      <p:cBhvr>
                                        <p:cTn id="111" dur="1000" fill="hold"/>
                                        <p:tgtEl>
                                          <p:spTgt spid="176">
                                            <p:txEl>
                                              <p:pRg st="3" end="3"/>
                                            </p:txEl>
                                          </p:spTgt>
                                        </p:tgtEl>
                                        <p:attrNameLst>
                                          <p:attrName>ppt_x</p:attrName>
                                        </p:attrNameLst>
                                      </p:cBhvr>
                                      <p:tavLst>
                                        <p:tav tm="0">
                                          <p:val>
                                            <p:strVal val="#ppt_x"/>
                                          </p:val>
                                        </p:tav>
                                        <p:tav tm="100000">
                                          <p:val>
                                            <p:strVal val="#ppt_x"/>
                                          </p:val>
                                        </p:tav>
                                      </p:tavLst>
                                    </p:anim>
                                    <p:anim calcmode="lin" valueType="num">
                                      <p:cBhvr>
                                        <p:cTn id="112" dur="1000" fill="hold"/>
                                        <p:tgtEl>
                                          <p:spTgt spid="17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Class="entr" nodeType="clickEffect" presetSubtype="1" presetID="2" grpId="18" fill="hold">
                                  <p:stCondLst>
                                    <p:cond delay="0"/>
                                  </p:stCondLst>
                                  <p:iterate type="el" backwards="0">
                                    <p:tmAbs val="0"/>
                                  </p:iterate>
                                  <p:childTnLst>
                                    <p:set>
                                      <p:cBhvr>
                                        <p:cTn id="116" fill="hold"/>
                                        <p:tgtEl>
                                          <p:spTgt spid="177">
                                            <p:bg/>
                                          </p:spTgt>
                                        </p:tgtEl>
                                        <p:attrNameLst>
                                          <p:attrName>style.visibility</p:attrName>
                                        </p:attrNameLst>
                                      </p:cBhvr>
                                      <p:to>
                                        <p:strVal val="visible"/>
                                      </p:to>
                                    </p:set>
                                    <p:anim calcmode="lin" valueType="num">
                                      <p:cBhvr>
                                        <p:cTn id="117" dur="1000" fill="hold"/>
                                        <p:tgtEl>
                                          <p:spTgt spid="177">
                                            <p:bg/>
                                          </p:spTgt>
                                        </p:tgtEl>
                                        <p:attrNameLst>
                                          <p:attrName>ppt_x</p:attrName>
                                        </p:attrNameLst>
                                      </p:cBhvr>
                                      <p:tavLst>
                                        <p:tav tm="0">
                                          <p:val>
                                            <p:strVal val="#ppt_x"/>
                                          </p:val>
                                        </p:tav>
                                        <p:tav tm="100000">
                                          <p:val>
                                            <p:strVal val="#ppt_x"/>
                                          </p:val>
                                        </p:tav>
                                      </p:tavLst>
                                    </p:anim>
                                    <p:anim calcmode="lin" valueType="num">
                                      <p:cBhvr>
                                        <p:cTn id="118" dur="1000" fill="hold"/>
                                        <p:tgtEl>
                                          <p:spTgt spid="177">
                                            <p:bg/>
                                          </p:spTgt>
                                        </p:tgtEl>
                                        <p:attrNameLst>
                                          <p:attrName>ppt_y</p:attrName>
                                        </p:attrNameLst>
                                      </p:cBhvr>
                                      <p:tavLst>
                                        <p:tav tm="0">
                                          <p:val>
                                            <p:strVal val="0-#ppt_h/2"/>
                                          </p:val>
                                        </p:tav>
                                        <p:tav tm="100000">
                                          <p:val>
                                            <p:strVal val="#ppt_y"/>
                                          </p:val>
                                        </p:tav>
                                      </p:tavLst>
                                    </p:anim>
                                  </p:childTnLst>
                                </p:cTn>
                              </p:par>
                              <p:par>
                                <p:cTn id="119" presetClass="entr" nodeType="withEffect" presetSubtype="1" presetID="2" grpId="18" fill="hold">
                                  <p:stCondLst>
                                    <p:cond delay="0"/>
                                  </p:stCondLst>
                                  <p:iterate type="el" backwards="0">
                                    <p:tmAbs val="0"/>
                                  </p:iterate>
                                  <p:childTnLst>
                                    <p:set>
                                      <p:cBhvr>
                                        <p:cTn id="120" fill="hold"/>
                                        <p:tgtEl>
                                          <p:spTgt spid="177">
                                            <p:txEl>
                                              <p:pRg st="0" end="0"/>
                                            </p:txEl>
                                          </p:spTgt>
                                        </p:tgtEl>
                                        <p:attrNameLst>
                                          <p:attrName>style.visibility</p:attrName>
                                        </p:attrNameLst>
                                      </p:cBhvr>
                                      <p:to>
                                        <p:strVal val="visible"/>
                                      </p:to>
                                    </p:set>
                                    <p:anim calcmode="lin" valueType="num">
                                      <p:cBhvr>
                                        <p:cTn id="121" dur="1000" fill="hold"/>
                                        <p:tgtEl>
                                          <p:spTgt spid="177">
                                            <p:txEl>
                                              <p:pRg st="0" end="0"/>
                                            </p:txEl>
                                          </p:spTgt>
                                        </p:tgtEl>
                                        <p:attrNameLst>
                                          <p:attrName>ppt_x</p:attrName>
                                        </p:attrNameLst>
                                      </p:cBhvr>
                                      <p:tavLst>
                                        <p:tav tm="0">
                                          <p:val>
                                            <p:strVal val="#ppt_x"/>
                                          </p:val>
                                        </p:tav>
                                        <p:tav tm="100000">
                                          <p:val>
                                            <p:strVal val="#ppt_x"/>
                                          </p:val>
                                        </p:tav>
                                      </p:tavLst>
                                    </p:anim>
                                    <p:anim calcmode="lin" valueType="num">
                                      <p:cBhvr>
                                        <p:cTn id="122" dur="1000" fill="hold"/>
                                        <p:tgtEl>
                                          <p:spTgt spid="17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Class="entr" nodeType="clickEffect" presetSubtype="1" presetID="2" grpId="18" fill="hold">
                                  <p:stCondLst>
                                    <p:cond delay="0"/>
                                  </p:stCondLst>
                                  <p:iterate type="el" backwards="0">
                                    <p:tmAbs val="0"/>
                                  </p:iterate>
                                  <p:childTnLst>
                                    <p:set>
                                      <p:cBhvr>
                                        <p:cTn id="126" fill="hold"/>
                                        <p:tgtEl>
                                          <p:spTgt spid="177">
                                            <p:txEl>
                                              <p:pRg st="1" end="1"/>
                                            </p:txEl>
                                          </p:spTgt>
                                        </p:tgtEl>
                                        <p:attrNameLst>
                                          <p:attrName>style.visibility</p:attrName>
                                        </p:attrNameLst>
                                      </p:cBhvr>
                                      <p:to>
                                        <p:strVal val="visible"/>
                                      </p:to>
                                    </p:set>
                                    <p:anim calcmode="lin" valueType="num">
                                      <p:cBhvr>
                                        <p:cTn id="127" dur="1000" fill="hold"/>
                                        <p:tgtEl>
                                          <p:spTgt spid="177">
                                            <p:txEl>
                                              <p:pRg st="1" end="1"/>
                                            </p:txEl>
                                          </p:spTgt>
                                        </p:tgtEl>
                                        <p:attrNameLst>
                                          <p:attrName>ppt_x</p:attrName>
                                        </p:attrNameLst>
                                      </p:cBhvr>
                                      <p:tavLst>
                                        <p:tav tm="0">
                                          <p:val>
                                            <p:strVal val="#ppt_x"/>
                                          </p:val>
                                        </p:tav>
                                        <p:tav tm="100000">
                                          <p:val>
                                            <p:strVal val="#ppt_x"/>
                                          </p:val>
                                        </p:tav>
                                      </p:tavLst>
                                    </p:anim>
                                    <p:anim calcmode="lin" valueType="num">
                                      <p:cBhvr>
                                        <p:cTn id="128" dur="1000" fill="hold"/>
                                        <p:tgtEl>
                                          <p:spTgt spid="17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Class="entr" nodeType="clickEffect" presetSubtype="1" presetID="2" grpId="18" fill="hold">
                                  <p:stCondLst>
                                    <p:cond delay="0"/>
                                  </p:stCondLst>
                                  <p:iterate type="el" backwards="0">
                                    <p:tmAbs val="0"/>
                                  </p:iterate>
                                  <p:childTnLst>
                                    <p:set>
                                      <p:cBhvr>
                                        <p:cTn id="132" fill="hold"/>
                                        <p:tgtEl>
                                          <p:spTgt spid="177">
                                            <p:txEl>
                                              <p:pRg st="2" end="2"/>
                                            </p:txEl>
                                          </p:spTgt>
                                        </p:tgtEl>
                                        <p:attrNameLst>
                                          <p:attrName>style.visibility</p:attrName>
                                        </p:attrNameLst>
                                      </p:cBhvr>
                                      <p:to>
                                        <p:strVal val="visible"/>
                                      </p:to>
                                    </p:set>
                                    <p:anim calcmode="lin" valueType="num">
                                      <p:cBhvr>
                                        <p:cTn id="133" dur="1000" fill="hold"/>
                                        <p:tgtEl>
                                          <p:spTgt spid="177">
                                            <p:txEl>
                                              <p:pRg st="2" end="2"/>
                                            </p:txEl>
                                          </p:spTgt>
                                        </p:tgtEl>
                                        <p:attrNameLst>
                                          <p:attrName>ppt_x</p:attrName>
                                        </p:attrNameLst>
                                      </p:cBhvr>
                                      <p:tavLst>
                                        <p:tav tm="0">
                                          <p:val>
                                            <p:strVal val="#ppt_x"/>
                                          </p:val>
                                        </p:tav>
                                        <p:tav tm="100000">
                                          <p:val>
                                            <p:strVal val="#ppt_x"/>
                                          </p:val>
                                        </p:tav>
                                      </p:tavLst>
                                    </p:anim>
                                    <p:anim calcmode="lin" valueType="num">
                                      <p:cBhvr>
                                        <p:cTn id="134" dur="1000" fill="hold"/>
                                        <p:tgtEl>
                                          <p:spTgt spid="17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Class="entr" nodeType="clickEffect" presetSubtype="1" presetID="2" grpId="18" fill="hold">
                                  <p:stCondLst>
                                    <p:cond delay="0"/>
                                  </p:stCondLst>
                                  <p:iterate type="el" backwards="0">
                                    <p:tmAbs val="0"/>
                                  </p:iterate>
                                  <p:childTnLst>
                                    <p:set>
                                      <p:cBhvr>
                                        <p:cTn id="138" fill="hold"/>
                                        <p:tgtEl>
                                          <p:spTgt spid="177">
                                            <p:txEl>
                                              <p:pRg st="3" end="3"/>
                                            </p:txEl>
                                          </p:spTgt>
                                        </p:tgtEl>
                                        <p:attrNameLst>
                                          <p:attrName>style.visibility</p:attrName>
                                        </p:attrNameLst>
                                      </p:cBhvr>
                                      <p:to>
                                        <p:strVal val="visible"/>
                                      </p:to>
                                    </p:set>
                                    <p:anim calcmode="lin" valueType="num">
                                      <p:cBhvr>
                                        <p:cTn id="139" dur="1000" fill="hold"/>
                                        <p:tgtEl>
                                          <p:spTgt spid="177">
                                            <p:txEl>
                                              <p:pRg st="3" end="3"/>
                                            </p:txEl>
                                          </p:spTgt>
                                        </p:tgtEl>
                                        <p:attrNameLst>
                                          <p:attrName>ppt_x</p:attrName>
                                        </p:attrNameLst>
                                      </p:cBhvr>
                                      <p:tavLst>
                                        <p:tav tm="0">
                                          <p:val>
                                            <p:strVal val="#ppt_x"/>
                                          </p:val>
                                        </p:tav>
                                        <p:tav tm="100000">
                                          <p:val>
                                            <p:strVal val="#ppt_x"/>
                                          </p:val>
                                        </p:tav>
                                      </p:tavLst>
                                    </p:anim>
                                    <p:anim calcmode="lin" valueType="num">
                                      <p:cBhvr>
                                        <p:cTn id="140" dur="1000" fill="hold"/>
                                        <p:tgtEl>
                                          <p:spTgt spid="17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6" grpId="13"/>
      <p:bldP build="whole" bldLvl="1" animBg="1" rev="0" advAuto="0" spid="155" grpId="5"/>
      <p:bldP build="whole" bldLvl="1" animBg="1" rev="0" advAuto="0" spid="136" grpId="10"/>
      <p:bldP build="whole" bldLvl="1" animBg="1" rev="0" advAuto="0" spid="156" grpId="4"/>
      <p:bldP build="whole" bldLvl="1" animBg="1" rev="0" advAuto="0" spid="142" grpId="8"/>
      <p:bldP build="p" bldLvl="5" animBg="1" rev="0" advAuto="0" spid="177" grpId="18"/>
      <p:bldP build="whole" bldLvl="1" animBg="1" rev="0" advAuto="0" spid="160" grpId="2"/>
      <p:bldP build="whole" bldLvl="1" animBg="1" rev="0" advAuto="0" spid="159" grpId="6"/>
      <p:bldP build="whole" bldLvl="1" animBg="1" rev="0" advAuto="0" spid="148" grpId="14"/>
      <p:bldP build="whole" bldLvl="1" animBg="1" rev="0" advAuto="0" spid="139" grpId="7"/>
      <p:bldP build="whole" bldLvl="1" animBg="1" rev="0" advAuto="0" spid="151" grpId="16"/>
      <p:bldP build="whole" bldLvl="1" animBg="1" rev="0" advAuto="0" spid="174" grpId="9"/>
      <p:bldP build="whole" bldLvl="1" animBg="1" rev="0" advAuto="0" spid="175" grpId="11"/>
      <p:bldP build="whole" bldLvl="1" animBg="1" rev="0" advAuto="0" spid="147" grpId="3"/>
      <p:bldP build="whole" bldLvl="1" animBg="1" rev="0" advAuto="0" spid="161" grpId="12"/>
      <p:bldP build="whole" bldLvl="1" animBg="1" rev="0" advAuto="0" spid="152" grpId="15"/>
      <p:bldP build="whole" bldLvl="1" animBg="1" rev="0" advAuto="0" spid="143" grpId="1"/>
      <p:bldP build="p" bldLvl="5" animBg="1" rev="0" advAuto="0" spid="176" grpId="17"/>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nvSpPr>
        <p:spPr>
          <a:xfrm>
            <a:off x="250825" y="-96838"/>
            <a:ext cx="4676140" cy="11582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wrap="none" lIns="45719" rIns="45719">
            <a:spAutoFit/>
          </a:bodyPr>
          <a:lstStyle>
            <a:lvl1pPr>
              <a:defRPr b="1" sz="6000">
                <a:solidFill>
                  <a:srgbClr val="FFFFFF"/>
                </a:solidFill>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英语语音语调</a:t>
            </a:r>
          </a:p>
        </p:txBody>
      </p:sp>
      <p:sp>
        <p:nvSpPr>
          <p:cNvPr id="180" name="Shape 180"/>
          <p:cNvSpPr/>
          <p:nvPr>
            <p:ph type="body" idx="1"/>
          </p:nvPr>
        </p:nvSpPr>
        <p:spPr>
          <a:xfrm>
            <a:off x="423862" y="1125537"/>
            <a:ext cx="8540751" cy="4194176"/>
          </a:xfrm>
          <a:prstGeom prst="rect">
            <a:avLst/>
          </a:prstGeom>
        </p:spPr>
        <p:txBody>
          <a:bodyPr/>
          <a:lstStyle/>
          <a:p>
            <a:pPr marL="284606" indent="-284606" defTabSz="758951">
              <a:lnSpc>
                <a:spcPct val="90000"/>
              </a:lnSpc>
              <a:spcBef>
                <a:spcPts val="700"/>
              </a:spcBef>
              <a:buSzTx/>
              <a:buNone/>
              <a:defRPr sz="1992">
                <a:latin typeface="Times New Roman"/>
                <a:ea typeface="Times New Roman"/>
                <a:cs typeface="Times New Roman"/>
                <a:sym typeface="Times New Roman"/>
              </a:defRPr>
            </a:pPr>
            <a:r>
              <a:t>     </a:t>
            </a:r>
            <a:r>
              <a:rPr sz="2988"/>
              <a:t>e.g.</a:t>
            </a:r>
            <a:endParaRPr sz="2988"/>
          </a:p>
          <a:p>
            <a:pPr marL="284606" indent="-284606" defTabSz="758951">
              <a:lnSpc>
                <a:spcPct val="90000"/>
              </a:lnSpc>
              <a:spcBef>
                <a:spcPts val="300"/>
              </a:spcBef>
              <a:buSzTx/>
              <a:buNone/>
              <a:defRPr sz="2988">
                <a:latin typeface="Times New Roman"/>
                <a:ea typeface="Times New Roman"/>
                <a:cs typeface="Times New Roman"/>
                <a:sym typeface="Times New Roman"/>
              </a:defRPr>
            </a:pPr>
          </a:p>
          <a:p>
            <a:pPr marL="284606" indent="-284606" defTabSz="758951">
              <a:lnSpc>
                <a:spcPct val="90000"/>
              </a:lnSpc>
              <a:buSzTx/>
              <a:buNone/>
              <a:defRPr sz="1992">
                <a:latin typeface="Times New Roman"/>
                <a:ea typeface="Times New Roman"/>
                <a:cs typeface="Times New Roman"/>
                <a:sym typeface="Times New Roman"/>
              </a:defRPr>
            </a:pPr>
            <a:r>
              <a:t>     She’s sincere, serious and a bit mysterious.</a:t>
            </a:r>
            <a:br/>
            <a:r>
              <a:t>     </a:t>
            </a:r>
            <a:br/>
            <a:r>
              <a:t>The early bird catches the worm.</a:t>
            </a:r>
            <a:br/>
          </a:p>
          <a:p>
            <a:pPr marL="284606" indent="-284606" defTabSz="758951">
              <a:lnSpc>
                <a:spcPct val="90000"/>
              </a:lnSpc>
              <a:buSzTx/>
              <a:buNone/>
              <a:defRPr sz="1992">
                <a:latin typeface="Times New Roman"/>
                <a:ea typeface="Times New Roman"/>
                <a:cs typeface="Times New Roman"/>
                <a:sym typeface="Times New Roman"/>
              </a:defRPr>
            </a:pPr>
            <a:r>
              <a:t>     The two tourists are fighting for a curious and luxurious jewel.</a:t>
            </a:r>
          </a:p>
          <a:p>
            <a:pPr marL="284606" indent="-284606" defTabSz="758951">
              <a:lnSpc>
                <a:spcPct val="90000"/>
              </a:lnSpc>
              <a:buSzTx/>
              <a:buNone/>
              <a:defRPr sz="1992">
                <a:latin typeface="Times New Roman"/>
                <a:ea typeface="Times New Roman"/>
                <a:cs typeface="Times New Roman"/>
                <a:sym typeface="Times New Roman"/>
              </a:defRPr>
            </a:pPr>
            <a:br/>
            <a:r>
              <a:t> A mad man says that Amanda has captured a fat panda. </a:t>
            </a:r>
          </a:p>
          <a:p>
            <a:pPr marL="284606" indent="-284606" defTabSz="758951">
              <a:lnSpc>
                <a:spcPct val="90000"/>
              </a:lnSpc>
              <a:spcBef>
                <a:spcPts val="300"/>
              </a:spcBef>
              <a:buSzTx/>
              <a:buNone/>
              <a:defRPr sz="1992">
                <a:latin typeface="Times New Roman"/>
                <a:ea typeface="Times New Roman"/>
                <a:cs typeface="Times New Roman"/>
                <a:sym typeface="Times New Roman"/>
              </a:defRPr>
            </a:pPr>
          </a:p>
          <a:p>
            <a:pPr marL="284606" indent="-284606" defTabSz="758951">
              <a:lnSpc>
                <a:spcPct val="90000"/>
              </a:lnSpc>
              <a:buSzTx/>
              <a:buNone/>
              <a:defRPr sz="1992">
                <a:latin typeface="Times New Roman"/>
                <a:ea typeface="Times New Roman"/>
                <a:cs typeface="Times New Roman"/>
                <a:sym typeface="Times New Roman"/>
              </a:defRPr>
            </a:pPr>
            <a:r>
              <a:t>     A large part of the park was damaged in the fire.</a:t>
            </a:r>
            <a:br/>
          </a:p>
          <a:p>
            <a:pPr marL="284606" indent="-284606" defTabSz="758951">
              <a:lnSpc>
                <a:spcPct val="90000"/>
              </a:lnSpc>
              <a:buSzTx/>
              <a:buNone/>
              <a:defRPr sz="1992">
                <a:latin typeface="Times New Roman"/>
                <a:ea typeface="Times New Roman"/>
                <a:cs typeface="Times New Roman"/>
                <a:sym typeface="Times New Roman"/>
              </a:defRPr>
            </a:pPr>
            <a:r>
              <a:t>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84" name="Shape 184"/>
          <p:cNvSpPr/>
          <p:nvPr/>
        </p:nvSpPr>
        <p:spPr>
          <a:xfrm>
            <a:off x="250825" y="290512"/>
            <a:ext cx="8497888" cy="8788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2600"/>
              </a:spcBef>
              <a:defRPr sz="4400">
                <a:solidFill>
                  <a:srgbClr val="FFFFFF"/>
                </a:solidFill>
                <a:latin typeface="Times New Roman"/>
                <a:ea typeface="Times New Roman"/>
                <a:cs typeface="Times New Roman"/>
                <a:sym typeface="Times New Roman"/>
              </a:defRPr>
            </a:pPr>
            <a:r>
              <a:t>2.2 </a:t>
            </a:r>
            <a:r>
              <a:rPr>
                <a:latin typeface="楷体_GB2312"/>
                <a:ea typeface="楷体_GB2312"/>
                <a:cs typeface="楷体_GB2312"/>
                <a:sym typeface="楷体_GB2312"/>
              </a:rPr>
              <a:t>双元音</a:t>
            </a:r>
            <a:r>
              <a:t>(</a:t>
            </a:r>
            <a:r>
              <a:rPr sz="4000"/>
              <a:t>Diphthong</a:t>
            </a:r>
            <a:r>
              <a:t>)</a:t>
            </a:r>
            <a:r>
              <a:rPr>
                <a:latin typeface="楷体_GB2312"/>
                <a:ea typeface="楷体_GB2312"/>
                <a:cs typeface="楷体_GB2312"/>
                <a:sym typeface="楷体_GB2312"/>
              </a:rPr>
              <a:t>发音</a:t>
            </a:r>
          </a:p>
        </p:txBody>
      </p:sp>
      <p:grpSp>
        <p:nvGrpSpPr>
          <p:cNvPr id="192" name="Group 192"/>
          <p:cNvGrpSpPr/>
          <p:nvPr/>
        </p:nvGrpSpPr>
        <p:grpSpPr>
          <a:xfrm>
            <a:off x="73024" y="1317625"/>
            <a:ext cx="1550989" cy="1247775"/>
            <a:chOff x="0" y="0"/>
            <a:chExt cx="1550987" cy="1247775"/>
          </a:xfrm>
        </p:grpSpPr>
        <p:grpSp>
          <p:nvGrpSpPr>
            <p:cNvPr id="187" name="Group 187"/>
            <p:cNvGrpSpPr/>
            <p:nvPr/>
          </p:nvGrpSpPr>
          <p:grpSpPr>
            <a:xfrm>
              <a:off x="-1" y="-1"/>
              <a:ext cx="1412645" cy="1247776"/>
              <a:chOff x="0" y="0"/>
              <a:chExt cx="1412643" cy="1247775"/>
            </a:xfrm>
          </p:grpSpPr>
          <p:sp>
            <p:nvSpPr>
              <p:cNvPr id="185" name="Shape 185"/>
              <p:cNvSpPr/>
              <p:nvPr/>
            </p:nvSpPr>
            <p:spPr>
              <a:xfrm rot="5400000">
                <a:off x="66622" y="-53018"/>
                <a:ext cx="1234171" cy="1367416"/>
              </a:xfrm>
              <a:prstGeom prst="ellipse">
                <a:avLst/>
              </a:prstGeom>
              <a:gradFill flip="none" rotWithShape="1">
                <a:gsLst>
                  <a:gs pos="0">
                    <a:srgbClr val="009900"/>
                  </a:gs>
                  <a:gs pos="100000">
                    <a:srgbClr val="004A00"/>
                  </a:gs>
                </a:gsLst>
                <a:lin ang="270000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86" name="Shape 186"/>
              <p:cNvSpPr/>
              <p:nvPr/>
            </p:nvSpPr>
            <p:spPr>
              <a:xfrm rot="5400000">
                <a:off x="111851" y="-66623"/>
                <a:ext cx="1234171" cy="1367416"/>
              </a:xfrm>
              <a:prstGeom prst="ellipse">
                <a:avLst/>
              </a:prstGeom>
              <a:gradFill flip="none" rotWithShape="1">
                <a:gsLst>
                  <a:gs pos="0">
                    <a:schemeClr val="accent2"/>
                  </a:gs>
                  <a:gs pos="100000">
                    <a:srgbClr val="8EBC8E"/>
                  </a:gs>
                </a:gsLst>
                <a:lin ang="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grpSp>
        <p:sp>
          <p:nvSpPr>
            <p:cNvPr id="188" name="Shape 188"/>
            <p:cNvSpPr/>
            <p:nvPr/>
          </p:nvSpPr>
          <p:spPr>
            <a:xfrm rot="5400000">
              <a:off x="343047" y="-32166"/>
              <a:ext cx="1116987" cy="1298896"/>
            </a:xfrm>
            <a:prstGeom prst="ellipse">
              <a:avLst/>
            </a:prstGeom>
            <a:gradFill flip="none" rotWithShape="1">
              <a:gsLst>
                <a:gs pos="0">
                  <a:srgbClr val="002609"/>
                </a:gs>
                <a:gs pos="100000">
                  <a:schemeClr val="accent1"/>
                </a:gs>
              </a:gsLst>
              <a:lin ang="270000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89" name="Shape 189"/>
            <p:cNvSpPr/>
            <p:nvPr/>
          </p:nvSpPr>
          <p:spPr>
            <a:xfrm rot="5400000">
              <a:off x="365042" y="-15035"/>
              <a:ext cx="1089905" cy="1266615"/>
            </a:xfrm>
            <a:prstGeom prst="ellipse">
              <a:avLst/>
            </a:prstGeom>
            <a:gradFill flip="none" rotWithShape="1">
              <a:gsLst>
                <a:gs pos="0">
                  <a:schemeClr val="accent1">
                    <a:alpha val="0"/>
                  </a:schemeClr>
                </a:gs>
                <a:gs pos="100000">
                  <a:srgbClr val="A6C4AD"/>
                </a:gs>
              </a:gsLst>
              <a:lin ang="270000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90" name="Shape 190"/>
            <p:cNvSpPr/>
            <p:nvPr/>
          </p:nvSpPr>
          <p:spPr>
            <a:xfrm rot="5400000">
              <a:off x="420670" y="11276"/>
              <a:ext cx="1037061" cy="1183609"/>
            </a:xfrm>
            <a:prstGeom prst="ellipse">
              <a:avLst/>
            </a:prstGeom>
            <a:gradFill flip="none" rotWithShape="1">
              <a:gsLst>
                <a:gs pos="0">
                  <a:srgbClr val="00420F"/>
                </a:gs>
                <a:gs pos="100000">
                  <a:schemeClr val="accent1">
                    <a:alpha val="47999"/>
                  </a:schemeClr>
                </a:gs>
              </a:gsLst>
              <a:lin ang="270000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sp>
          <p:nvSpPr>
            <p:cNvPr id="191" name="Shape 191"/>
            <p:cNvSpPr/>
            <p:nvPr/>
          </p:nvSpPr>
          <p:spPr>
            <a:xfrm rot="5400000">
              <a:off x="568842" y="116222"/>
              <a:ext cx="912878" cy="959184"/>
            </a:xfrm>
            <a:prstGeom prst="ellipse">
              <a:avLst/>
            </a:prstGeom>
            <a:gradFill flip="none" rotWithShape="1">
              <a:gsLst>
                <a:gs pos="0">
                  <a:srgbClr val="FFFFFF"/>
                </a:gs>
                <a:gs pos="100000">
                  <a:schemeClr val="accent1">
                    <a:alpha val="37998"/>
                  </a:schemeClr>
                </a:gs>
              </a:gsLst>
              <a:lin ang="2700000" scaled="0"/>
            </a:gradFill>
            <a:ln w="12700" cap="flat">
              <a:noFill/>
              <a:miter lim="400000"/>
            </a:ln>
            <a:effectLst/>
          </p:spPr>
          <p:txBody>
            <a:bodyPr wrap="square" lIns="45719" tIns="45719" rIns="45719" bIns="45719" numCol="1" anchor="ctr">
              <a:noAutofit/>
            </a:bodyPr>
            <a:lstStyle/>
            <a:p>
              <a:pPr>
                <a:defRPr>
                  <a:latin typeface="Arial"/>
                  <a:ea typeface="Arial"/>
                  <a:cs typeface="Arial"/>
                  <a:sym typeface="Arial"/>
                </a:defRPr>
              </a:pPr>
            </a:p>
          </p:txBody>
        </p:sp>
      </p:grpSp>
      <p:sp>
        <p:nvSpPr>
          <p:cNvPr id="193" name="Shape 193"/>
          <p:cNvSpPr/>
          <p:nvPr/>
        </p:nvSpPr>
        <p:spPr>
          <a:xfrm>
            <a:off x="396875" y="1558925"/>
            <a:ext cx="1295400" cy="599440"/>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双元音</a:t>
            </a:r>
          </a:p>
        </p:txBody>
      </p:sp>
      <p:grpSp>
        <p:nvGrpSpPr>
          <p:cNvPr id="198" name="Group 198"/>
          <p:cNvGrpSpPr/>
          <p:nvPr/>
        </p:nvGrpSpPr>
        <p:grpSpPr>
          <a:xfrm>
            <a:off x="1752600" y="1557337"/>
            <a:ext cx="6996113" cy="1560513"/>
            <a:chOff x="0" y="0"/>
            <a:chExt cx="6996112" cy="1560512"/>
          </a:xfrm>
        </p:grpSpPr>
        <p:sp>
          <p:nvSpPr>
            <p:cNvPr id="194" name="Shape 194"/>
            <p:cNvSpPr/>
            <p:nvPr/>
          </p:nvSpPr>
          <p:spPr>
            <a:xfrm>
              <a:off x="0" y="0"/>
              <a:ext cx="6996113" cy="1560513"/>
            </a:xfrm>
            <a:prstGeom prst="roundRect">
              <a:avLst>
                <a:gd name="adj" fmla="val 10889"/>
              </a:avLst>
            </a:prstGeom>
            <a:gradFill flip="none" rotWithShape="1">
              <a:gsLst>
                <a:gs pos="0">
                  <a:srgbClr val="EEEEEE"/>
                </a:gs>
                <a:gs pos="100000">
                  <a:srgbClr val="DDDDDD"/>
                </a:gs>
              </a:gsLst>
              <a:lin ang="2700000" scaled="0"/>
            </a:gradFill>
            <a:ln w="38100" cap="flat">
              <a:solidFill>
                <a:srgbClr val="FFFFFF"/>
              </a:solidFill>
              <a:prstDash val="solid"/>
              <a:round/>
            </a:ln>
            <a:effectLst>
              <a:outerShdw sx="100000" sy="100000" kx="0" ky="0" algn="b" rotWithShape="0" blurRad="63500" dist="135002" dir="2928844">
                <a:srgbClr val="000000">
                  <a:alpha val="50000"/>
                </a:srgbClr>
              </a:outerShdw>
            </a:effectLst>
          </p:spPr>
          <p:txBody>
            <a:bodyPr wrap="square" lIns="45719" tIns="45719" rIns="45719" bIns="45719" numCol="1" anchor="ctr">
              <a:noAutofit/>
            </a:bodyPr>
            <a:lstStyle/>
            <a:p>
              <a:pPr>
                <a:defRPr>
                  <a:latin typeface="Arial"/>
                  <a:ea typeface="Arial"/>
                  <a:cs typeface="Arial"/>
                  <a:sym typeface="Arial"/>
                </a:defRPr>
              </a:pPr>
            </a:p>
          </p:txBody>
        </p:sp>
        <p:sp>
          <p:nvSpPr>
            <p:cNvPr id="195" name="Shape 195"/>
            <p:cNvSpPr/>
            <p:nvPr/>
          </p:nvSpPr>
          <p:spPr>
            <a:xfrm>
              <a:off x="153738" y="144105"/>
              <a:ext cx="1347711" cy="1276095"/>
            </a:xfrm>
            <a:prstGeom prst="roundRect">
              <a:avLst>
                <a:gd name="adj" fmla="val 11921"/>
              </a:avLst>
            </a:prstGeom>
            <a:solidFill>
              <a:schemeClr val="accent1"/>
            </a:solidFill>
            <a:ln w="38100" cap="flat">
              <a:solidFill>
                <a:srgbClr val="0C0C0C"/>
              </a:solidFill>
              <a:prstDash val="solid"/>
              <a:round/>
            </a:ln>
            <a:effectLst/>
          </p:spPr>
          <p:txBody>
            <a:bodyPr wrap="square" lIns="45719" tIns="45719" rIns="45719" bIns="45719" numCol="1" anchor="ctr">
              <a:noAutofit/>
            </a:bodyPr>
            <a:lstStyle/>
            <a:p>
              <a:pPr>
                <a:defRPr>
                  <a:latin typeface="Arial"/>
                  <a:ea typeface="Arial"/>
                  <a:cs typeface="Arial"/>
                  <a:sym typeface="Arial"/>
                </a:defRPr>
              </a:pPr>
            </a:p>
          </p:txBody>
        </p:sp>
        <p:sp>
          <p:nvSpPr>
            <p:cNvPr id="196" name="Shape 196"/>
            <p:cNvSpPr/>
            <p:nvPr/>
          </p:nvSpPr>
          <p:spPr>
            <a:xfrm>
              <a:off x="237596" y="225639"/>
              <a:ext cx="665097" cy="629598"/>
            </a:xfrm>
            <a:custGeom>
              <a:avLst/>
              <a:gdLst/>
              <a:ahLst/>
              <a:cxnLst>
                <a:cxn ang="0">
                  <a:pos x="wd2" y="hd2"/>
                </a:cxn>
                <a:cxn ang="5400000">
                  <a:pos x="wd2" y="hd2"/>
                </a:cxn>
                <a:cxn ang="10800000">
                  <a:pos x="wd2" y="hd2"/>
                </a:cxn>
                <a:cxn ang="16200000">
                  <a:pos x="wd2" y="hd2"/>
                </a:cxn>
              </a:cxnLst>
              <a:rect l="0" t="0" r="r" b="b"/>
              <a:pathLst>
                <a:path w="21351" h="21282" fill="norm" stroke="1" extrusionOk="0">
                  <a:moveTo>
                    <a:pt x="4277" y="0"/>
                  </a:moveTo>
                  <a:cubicBezTo>
                    <a:pt x="1921" y="0"/>
                    <a:pt x="0" y="1914"/>
                    <a:pt x="0" y="4262"/>
                  </a:cubicBezTo>
                  <a:lnTo>
                    <a:pt x="0" y="21275"/>
                  </a:lnTo>
                  <a:cubicBezTo>
                    <a:pt x="979" y="21600"/>
                    <a:pt x="435" y="11161"/>
                    <a:pt x="5835" y="6285"/>
                  </a:cubicBezTo>
                  <a:cubicBezTo>
                    <a:pt x="11235" y="1409"/>
                    <a:pt x="21600" y="1047"/>
                    <a:pt x="21346" y="0"/>
                  </a:cubicBezTo>
                  <a:lnTo>
                    <a:pt x="4277" y="0"/>
                  </a:lnTo>
                  <a:close/>
                </a:path>
              </a:pathLst>
            </a:custGeom>
            <a:gradFill flip="none" rotWithShape="1">
              <a:gsLst>
                <a:gs pos="0">
                  <a:srgbClr val="74ACE4"/>
                </a:gs>
                <a:gs pos="50000">
                  <a:srgbClr val="0066CC">
                    <a:alpha val="0"/>
                  </a:srgbClr>
                </a:gs>
                <a:gs pos="100000">
                  <a:srgbClr val="74ACE4"/>
                </a:gs>
              </a:gsLst>
              <a:lin ang="2700000" scaled="0"/>
            </a:gra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97" name="Shape 197"/>
            <p:cNvSpPr/>
            <p:nvPr/>
          </p:nvSpPr>
          <p:spPr>
            <a:xfrm>
              <a:off x="1685136" y="240808"/>
              <a:ext cx="5143262" cy="10694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nSpc>
                  <a:spcPct val="120000"/>
                </a:lnSpc>
                <a:defRPr sz="2000">
                  <a:solidFill>
                    <a:srgbClr val="000000"/>
                  </a:solidFill>
                  <a:latin typeface="Times New Roman"/>
                  <a:ea typeface="Times New Roman"/>
                  <a:cs typeface="Times New Roman"/>
                  <a:sym typeface="Times New Roman"/>
                </a:defRPr>
              </a:pPr>
              <a:r>
                <a:t>famous     Spain      explain      save face</a:t>
              </a:r>
            </a:p>
            <a:p>
              <a:pPr>
                <a:lnSpc>
                  <a:spcPct val="120000"/>
                </a:lnSpc>
                <a:defRPr sz="2000">
                  <a:solidFill>
                    <a:srgbClr val="000000"/>
                  </a:solidFill>
                  <a:latin typeface="Times New Roman"/>
                  <a:ea typeface="Times New Roman"/>
                  <a:cs typeface="Times New Roman"/>
                  <a:sym typeface="Times New Roman"/>
                </a:defRPr>
              </a:pPr>
              <a:r>
                <a:t>bicycle     deny      pie      fly high</a:t>
              </a:r>
            </a:p>
            <a:p>
              <a:pPr>
                <a:lnSpc>
                  <a:spcPct val="120000"/>
                </a:lnSpc>
                <a:defRPr sz="2000">
                  <a:solidFill>
                    <a:srgbClr val="000000"/>
                  </a:solidFill>
                  <a:latin typeface="Times New Roman"/>
                  <a:ea typeface="Times New Roman"/>
                  <a:cs typeface="Times New Roman"/>
                  <a:sym typeface="Times New Roman"/>
                </a:defRPr>
              </a:pPr>
              <a:r>
                <a:t>poison      noise     oil       spoiled boy</a:t>
              </a:r>
            </a:p>
          </p:txBody>
        </p:sp>
      </p:grpSp>
      <p:grpSp>
        <p:nvGrpSpPr>
          <p:cNvPr id="203" name="Group 203"/>
          <p:cNvGrpSpPr/>
          <p:nvPr/>
        </p:nvGrpSpPr>
        <p:grpSpPr>
          <a:xfrm>
            <a:off x="1752600" y="3254375"/>
            <a:ext cx="5915025" cy="1306513"/>
            <a:chOff x="0" y="0"/>
            <a:chExt cx="5915025" cy="1306512"/>
          </a:xfrm>
        </p:grpSpPr>
        <p:sp>
          <p:nvSpPr>
            <p:cNvPr id="199" name="Shape 199"/>
            <p:cNvSpPr/>
            <p:nvPr/>
          </p:nvSpPr>
          <p:spPr>
            <a:xfrm>
              <a:off x="0" y="0"/>
              <a:ext cx="5915025" cy="1306513"/>
            </a:xfrm>
            <a:prstGeom prst="roundRect">
              <a:avLst>
                <a:gd name="adj" fmla="val 10889"/>
              </a:avLst>
            </a:prstGeom>
            <a:gradFill flip="none" rotWithShape="1">
              <a:gsLst>
                <a:gs pos="0">
                  <a:srgbClr val="EEEEEE"/>
                </a:gs>
                <a:gs pos="100000">
                  <a:srgbClr val="DDDDDD"/>
                </a:gs>
              </a:gsLst>
              <a:lin ang="2700000" scaled="0"/>
            </a:gradFill>
            <a:ln w="38100" cap="flat">
              <a:solidFill>
                <a:srgbClr val="FFFFFF"/>
              </a:solidFill>
              <a:prstDash val="solid"/>
              <a:round/>
            </a:ln>
            <a:effectLst>
              <a:outerShdw sx="100000" sy="100000" kx="0" ky="0" algn="b" rotWithShape="0" blurRad="63500" dist="135002" dir="2928844">
                <a:srgbClr val="000000">
                  <a:alpha val="50000"/>
                </a:srgbClr>
              </a:outerShdw>
            </a:effectLst>
          </p:spPr>
          <p:txBody>
            <a:bodyPr wrap="square" lIns="45719" tIns="45719" rIns="45719" bIns="45719" numCol="1" anchor="ctr">
              <a:noAutofit/>
            </a:bodyPr>
            <a:lstStyle/>
            <a:p>
              <a:pPr>
                <a:defRPr>
                  <a:latin typeface="Arial"/>
                  <a:ea typeface="Arial"/>
                  <a:cs typeface="Arial"/>
                  <a:sym typeface="Arial"/>
                </a:defRPr>
              </a:pPr>
            </a:p>
          </p:txBody>
        </p:sp>
        <p:sp>
          <p:nvSpPr>
            <p:cNvPr id="200" name="Shape 200"/>
            <p:cNvSpPr/>
            <p:nvPr/>
          </p:nvSpPr>
          <p:spPr>
            <a:xfrm>
              <a:off x="129982" y="120650"/>
              <a:ext cx="1139453" cy="1068388"/>
            </a:xfrm>
            <a:prstGeom prst="roundRect">
              <a:avLst>
                <a:gd name="adj" fmla="val 11921"/>
              </a:avLst>
            </a:prstGeom>
            <a:solidFill>
              <a:schemeClr val="accent1"/>
            </a:solidFill>
            <a:ln w="38100" cap="flat">
              <a:solidFill>
                <a:srgbClr val="0C0C0C"/>
              </a:solidFill>
              <a:prstDash val="solid"/>
              <a:round/>
            </a:ln>
            <a:effectLst/>
          </p:spPr>
          <p:txBody>
            <a:bodyPr wrap="square" lIns="45719" tIns="45719" rIns="45719" bIns="45719" numCol="1" anchor="ctr">
              <a:noAutofit/>
            </a:bodyPr>
            <a:lstStyle/>
            <a:p>
              <a:pPr>
                <a:defRPr>
                  <a:latin typeface="Arial"/>
                  <a:ea typeface="Arial"/>
                  <a:cs typeface="Arial"/>
                  <a:sym typeface="Arial"/>
                </a:defRPr>
              </a:pPr>
            </a:p>
          </p:txBody>
        </p:sp>
        <p:sp>
          <p:nvSpPr>
            <p:cNvPr id="201" name="Shape 201"/>
            <p:cNvSpPr/>
            <p:nvPr/>
          </p:nvSpPr>
          <p:spPr>
            <a:xfrm>
              <a:off x="200881" y="188912"/>
              <a:ext cx="562322" cy="527121"/>
            </a:xfrm>
            <a:custGeom>
              <a:avLst/>
              <a:gdLst/>
              <a:ahLst/>
              <a:cxnLst>
                <a:cxn ang="0">
                  <a:pos x="wd2" y="hd2"/>
                </a:cxn>
                <a:cxn ang="5400000">
                  <a:pos x="wd2" y="hd2"/>
                </a:cxn>
                <a:cxn ang="10800000">
                  <a:pos x="wd2" y="hd2"/>
                </a:cxn>
                <a:cxn ang="16200000">
                  <a:pos x="wd2" y="hd2"/>
                </a:cxn>
              </a:cxnLst>
              <a:rect l="0" t="0" r="r" b="b"/>
              <a:pathLst>
                <a:path w="21351" h="21282" fill="norm" stroke="1" extrusionOk="0">
                  <a:moveTo>
                    <a:pt x="4277" y="0"/>
                  </a:moveTo>
                  <a:cubicBezTo>
                    <a:pt x="1921" y="0"/>
                    <a:pt x="0" y="1914"/>
                    <a:pt x="0" y="4262"/>
                  </a:cubicBezTo>
                  <a:lnTo>
                    <a:pt x="0" y="21275"/>
                  </a:lnTo>
                  <a:cubicBezTo>
                    <a:pt x="979" y="21600"/>
                    <a:pt x="435" y="11161"/>
                    <a:pt x="5835" y="6285"/>
                  </a:cubicBezTo>
                  <a:cubicBezTo>
                    <a:pt x="11235" y="1409"/>
                    <a:pt x="21600" y="1047"/>
                    <a:pt x="21346" y="0"/>
                  </a:cubicBezTo>
                  <a:lnTo>
                    <a:pt x="4277" y="0"/>
                  </a:lnTo>
                  <a:close/>
                </a:path>
              </a:pathLst>
            </a:custGeom>
            <a:gradFill flip="none" rotWithShape="1">
              <a:gsLst>
                <a:gs pos="0">
                  <a:srgbClr val="93D4D4"/>
                </a:gs>
                <a:gs pos="100000">
                  <a:srgbClr val="009999">
                    <a:alpha val="0"/>
                  </a:srgbClr>
                </a:gs>
              </a:gsLst>
              <a:lin ang="2700000" scaled="0"/>
            </a:gra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202" name="Shape 202"/>
            <p:cNvSpPr/>
            <p:nvPr/>
          </p:nvSpPr>
          <p:spPr>
            <a:xfrm>
              <a:off x="1424737" y="177800"/>
              <a:ext cx="4348490" cy="7492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nSpc>
                  <a:spcPct val="130000"/>
                </a:lnSpc>
                <a:defRPr sz="2000">
                  <a:solidFill>
                    <a:srgbClr val="000000"/>
                  </a:solidFill>
                  <a:latin typeface="Times New Roman"/>
                  <a:ea typeface="Times New Roman"/>
                  <a:cs typeface="Times New Roman"/>
                  <a:sym typeface="Times New Roman"/>
                </a:defRPr>
              </a:pPr>
              <a:r>
                <a:t>towel   abound    shout      how about</a:t>
              </a:r>
            </a:p>
            <a:p>
              <a:pPr>
                <a:lnSpc>
                  <a:spcPct val="130000"/>
                </a:lnSpc>
                <a:defRPr sz="2000">
                  <a:solidFill>
                    <a:srgbClr val="000000"/>
                  </a:solidFill>
                  <a:latin typeface="Times New Roman"/>
                  <a:ea typeface="Times New Roman"/>
                  <a:cs typeface="Times New Roman"/>
                  <a:sym typeface="Times New Roman"/>
                </a:defRPr>
              </a:pPr>
              <a:r>
                <a:t>post    nobody     ocean      hold loan</a:t>
              </a:r>
            </a:p>
          </p:txBody>
        </p:sp>
      </p:grpSp>
      <p:grpSp>
        <p:nvGrpSpPr>
          <p:cNvPr id="208" name="Group 208"/>
          <p:cNvGrpSpPr/>
          <p:nvPr/>
        </p:nvGrpSpPr>
        <p:grpSpPr>
          <a:xfrm>
            <a:off x="1752600" y="4714875"/>
            <a:ext cx="6923088" cy="1666875"/>
            <a:chOff x="0" y="0"/>
            <a:chExt cx="6923087" cy="1666875"/>
          </a:xfrm>
        </p:grpSpPr>
        <p:sp>
          <p:nvSpPr>
            <p:cNvPr id="204" name="Shape 204"/>
            <p:cNvSpPr/>
            <p:nvPr/>
          </p:nvSpPr>
          <p:spPr>
            <a:xfrm>
              <a:off x="0" y="0"/>
              <a:ext cx="6923088" cy="1666875"/>
            </a:xfrm>
            <a:prstGeom prst="roundRect">
              <a:avLst>
                <a:gd name="adj" fmla="val 10889"/>
              </a:avLst>
            </a:prstGeom>
            <a:gradFill flip="none" rotWithShape="1">
              <a:gsLst>
                <a:gs pos="0">
                  <a:srgbClr val="EEEEEE"/>
                </a:gs>
                <a:gs pos="100000">
                  <a:srgbClr val="DDDDDD"/>
                </a:gs>
              </a:gsLst>
              <a:lin ang="2700000" scaled="0"/>
            </a:gradFill>
            <a:ln w="38100" cap="flat">
              <a:solidFill>
                <a:srgbClr val="FFFFFF"/>
              </a:solidFill>
              <a:prstDash val="solid"/>
              <a:round/>
            </a:ln>
            <a:effectLst>
              <a:outerShdw sx="100000" sy="100000" kx="0" ky="0" algn="b" rotWithShape="0" blurRad="63500" dist="135002" dir="2928844">
                <a:srgbClr val="000000">
                  <a:alpha val="50000"/>
                </a:srgbClr>
              </a:outerShdw>
            </a:effectLst>
          </p:spPr>
          <p:txBody>
            <a:bodyPr wrap="square" lIns="45719" tIns="45719" rIns="45719" bIns="45719" numCol="1" anchor="ctr">
              <a:noAutofit/>
            </a:bodyPr>
            <a:lstStyle/>
            <a:p>
              <a:pPr>
                <a:defRPr>
                  <a:latin typeface="Arial"/>
                  <a:ea typeface="Arial"/>
                  <a:cs typeface="Arial"/>
                  <a:sym typeface="Arial"/>
                </a:defRPr>
              </a:pPr>
            </a:p>
          </p:txBody>
        </p:sp>
        <p:sp>
          <p:nvSpPr>
            <p:cNvPr id="205" name="Shape 205"/>
            <p:cNvSpPr/>
            <p:nvPr/>
          </p:nvSpPr>
          <p:spPr>
            <a:xfrm>
              <a:off x="152134" y="153927"/>
              <a:ext cx="1333643" cy="1363072"/>
            </a:xfrm>
            <a:prstGeom prst="roundRect">
              <a:avLst>
                <a:gd name="adj" fmla="val 11921"/>
              </a:avLst>
            </a:prstGeom>
            <a:solidFill>
              <a:schemeClr val="accent1"/>
            </a:solidFill>
            <a:ln w="38100" cap="flat">
              <a:solidFill>
                <a:srgbClr val="0C0C0C"/>
              </a:solidFill>
              <a:prstDash val="solid"/>
              <a:round/>
            </a:ln>
            <a:effectLst/>
          </p:spPr>
          <p:txBody>
            <a:bodyPr wrap="square" lIns="45719" tIns="45719" rIns="45719" bIns="45719" numCol="1" anchor="ctr">
              <a:noAutofit/>
            </a:bodyPr>
            <a:lstStyle/>
            <a:p>
              <a:pPr>
                <a:defRPr>
                  <a:latin typeface="Arial"/>
                  <a:ea typeface="Arial"/>
                  <a:cs typeface="Arial"/>
                  <a:sym typeface="Arial"/>
                </a:defRPr>
              </a:pPr>
            </a:p>
          </p:txBody>
        </p:sp>
        <p:sp>
          <p:nvSpPr>
            <p:cNvPr id="206" name="Shape 206"/>
            <p:cNvSpPr/>
            <p:nvPr/>
          </p:nvSpPr>
          <p:spPr>
            <a:xfrm>
              <a:off x="235116" y="241018"/>
              <a:ext cx="658155" cy="672511"/>
            </a:xfrm>
            <a:custGeom>
              <a:avLst/>
              <a:gdLst/>
              <a:ahLst/>
              <a:cxnLst>
                <a:cxn ang="0">
                  <a:pos x="wd2" y="hd2"/>
                </a:cxn>
                <a:cxn ang="5400000">
                  <a:pos x="wd2" y="hd2"/>
                </a:cxn>
                <a:cxn ang="10800000">
                  <a:pos x="wd2" y="hd2"/>
                </a:cxn>
                <a:cxn ang="16200000">
                  <a:pos x="wd2" y="hd2"/>
                </a:cxn>
              </a:cxnLst>
              <a:rect l="0" t="0" r="r" b="b"/>
              <a:pathLst>
                <a:path w="21351" h="21282" fill="norm" stroke="1" extrusionOk="0">
                  <a:moveTo>
                    <a:pt x="4277" y="0"/>
                  </a:moveTo>
                  <a:cubicBezTo>
                    <a:pt x="1921" y="0"/>
                    <a:pt x="0" y="1914"/>
                    <a:pt x="0" y="4262"/>
                  </a:cubicBezTo>
                  <a:lnTo>
                    <a:pt x="0" y="21275"/>
                  </a:lnTo>
                  <a:cubicBezTo>
                    <a:pt x="979" y="21600"/>
                    <a:pt x="435" y="11161"/>
                    <a:pt x="5835" y="6285"/>
                  </a:cubicBezTo>
                  <a:cubicBezTo>
                    <a:pt x="11235" y="1409"/>
                    <a:pt x="21600" y="1047"/>
                    <a:pt x="21346" y="0"/>
                  </a:cubicBezTo>
                  <a:lnTo>
                    <a:pt x="4277" y="0"/>
                  </a:lnTo>
                  <a:close/>
                </a:path>
              </a:pathLst>
            </a:custGeom>
            <a:gradFill flip="none" rotWithShape="1">
              <a:gsLst>
                <a:gs pos="0">
                  <a:srgbClr val="F6CB92"/>
                </a:gs>
                <a:gs pos="100000">
                  <a:srgbClr val="EC941E">
                    <a:alpha val="0"/>
                  </a:srgbClr>
                </a:gs>
              </a:gsLst>
              <a:lin ang="2700000" scaled="0"/>
            </a:gra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207" name="Shape 207"/>
            <p:cNvSpPr/>
            <p:nvPr/>
          </p:nvSpPr>
          <p:spPr>
            <a:xfrm>
              <a:off x="1667547" y="226840"/>
              <a:ext cx="5089577" cy="11819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nSpc>
                  <a:spcPct val="140000"/>
                </a:lnSpc>
                <a:defRPr sz="2000">
                  <a:solidFill>
                    <a:srgbClr val="000000"/>
                  </a:solidFill>
                  <a:latin typeface="Times New Roman"/>
                  <a:ea typeface="Times New Roman"/>
                  <a:cs typeface="Times New Roman"/>
                  <a:sym typeface="Times New Roman"/>
                </a:defRPr>
              </a:pPr>
              <a:r>
                <a:t>beer      rear      appear      near here</a:t>
              </a:r>
            </a:p>
            <a:p>
              <a:pPr>
                <a:lnSpc>
                  <a:spcPct val="140000"/>
                </a:lnSpc>
                <a:defRPr sz="2000">
                  <a:solidFill>
                    <a:srgbClr val="000000"/>
                  </a:solidFill>
                  <a:latin typeface="Times New Roman"/>
                  <a:ea typeface="Times New Roman"/>
                  <a:cs typeface="Times New Roman"/>
                  <a:sym typeface="Times New Roman"/>
                </a:defRPr>
              </a:pPr>
              <a:r>
                <a:t>pear      swear       spare       fair care</a:t>
              </a:r>
            </a:p>
            <a:p>
              <a:pPr>
                <a:lnSpc>
                  <a:spcPct val="140000"/>
                </a:lnSpc>
                <a:defRPr sz="2000">
                  <a:solidFill>
                    <a:srgbClr val="000000"/>
                  </a:solidFill>
                  <a:latin typeface="Times New Roman"/>
                  <a:ea typeface="Times New Roman"/>
                  <a:cs typeface="Times New Roman"/>
                  <a:sym typeface="Times New Roman"/>
                </a:defRPr>
              </a:pPr>
              <a:r>
                <a:t>moor</a:t>
              </a:r>
              <a:r>
                <a:t>      </a:t>
              </a:r>
              <a:r>
                <a:t>en</a:t>
              </a:r>
              <a:r>
                <a:t>sure        </a:t>
              </a:r>
              <a:r>
                <a:t>actual</a:t>
              </a:r>
              <a:r>
                <a:t>       poor tour</a:t>
              </a:r>
            </a:p>
          </p:txBody>
        </p:sp>
      </p:grpSp>
      <p:pic>
        <p:nvPicPr>
          <p:cNvPr id="209" name="ei.jpg"/>
          <p:cNvPicPr>
            <a:picLocks noChangeAspect="1"/>
          </p:cNvPicPr>
          <p:nvPr/>
        </p:nvPicPr>
        <p:blipFill>
          <a:blip r:embed="rId3">
            <a:extLst/>
          </a:blip>
          <a:stretch>
            <a:fillRect/>
          </a:stretch>
        </p:blipFill>
        <p:spPr>
          <a:xfrm>
            <a:off x="2268537" y="1773237"/>
            <a:ext cx="503238" cy="450851"/>
          </a:xfrm>
          <a:prstGeom prst="rect">
            <a:avLst/>
          </a:prstGeom>
          <a:ln w="12700">
            <a:miter lim="400000"/>
          </a:ln>
        </p:spPr>
      </p:pic>
      <p:pic>
        <p:nvPicPr>
          <p:cNvPr id="210" name="ue.jpg"/>
          <p:cNvPicPr>
            <a:picLocks noChangeAspect="1"/>
          </p:cNvPicPr>
          <p:nvPr/>
        </p:nvPicPr>
        <p:blipFill>
          <a:blip r:embed="rId4">
            <a:extLst/>
          </a:blip>
          <a:stretch>
            <a:fillRect/>
          </a:stretch>
        </p:blipFill>
        <p:spPr>
          <a:xfrm>
            <a:off x="2268537" y="5805487"/>
            <a:ext cx="503238" cy="395288"/>
          </a:xfrm>
          <a:prstGeom prst="rect">
            <a:avLst/>
          </a:prstGeom>
          <a:ln w="12700">
            <a:miter lim="400000"/>
          </a:ln>
        </p:spPr>
      </p:pic>
      <p:pic>
        <p:nvPicPr>
          <p:cNvPr id="211" name="ai.jpg"/>
          <p:cNvPicPr>
            <a:picLocks noChangeAspect="1"/>
          </p:cNvPicPr>
          <p:nvPr/>
        </p:nvPicPr>
        <p:blipFill>
          <a:blip r:embed="rId5">
            <a:extLst/>
          </a:blip>
          <a:stretch>
            <a:fillRect/>
          </a:stretch>
        </p:blipFill>
        <p:spPr>
          <a:xfrm>
            <a:off x="2268537" y="2205037"/>
            <a:ext cx="503238" cy="360363"/>
          </a:xfrm>
          <a:prstGeom prst="rect">
            <a:avLst/>
          </a:prstGeom>
          <a:ln w="12700">
            <a:miter lim="400000"/>
          </a:ln>
        </p:spPr>
      </p:pic>
      <p:pic>
        <p:nvPicPr>
          <p:cNvPr id="212" name="au.jpg"/>
          <p:cNvPicPr>
            <a:picLocks noChangeAspect="1"/>
          </p:cNvPicPr>
          <p:nvPr/>
        </p:nvPicPr>
        <p:blipFill>
          <a:blip r:embed="rId6">
            <a:extLst/>
          </a:blip>
          <a:stretch>
            <a:fillRect/>
          </a:stretch>
        </p:blipFill>
        <p:spPr>
          <a:xfrm>
            <a:off x="2266950" y="3543300"/>
            <a:ext cx="503238" cy="368300"/>
          </a:xfrm>
          <a:prstGeom prst="rect">
            <a:avLst/>
          </a:prstGeom>
          <a:ln w="12700">
            <a:miter lim="400000"/>
          </a:ln>
        </p:spPr>
      </p:pic>
      <p:pic>
        <p:nvPicPr>
          <p:cNvPr id="213" name="ci.jpg"/>
          <p:cNvPicPr>
            <a:picLocks noChangeAspect="1"/>
          </p:cNvPicPr>
          <p:nvPr/>
        </p:nvPicPr>
        <p:blipFill>
          <a:blip r:embed="rId7">
            <a:extLst/>
          </a:blip>
          <a:stretch>
            <a:fillRect/>
          </a:stretch>
        </p:blipFill>
        <p:spPr>
          <a:xfrm>
            <a:off x="2268537" y="2565400"/>
            <a:ext cx="503238" cy="374650"/>
          </a:xfrm>
          <a:prstGeom prst="rect">
            <a:avLst/>
          </a:prstGeom>
          <a:ln w="12700">
            <a:miter lim="400000"/>
          </a:ln>
        </p:spPr>
      </p:pic>
      <p:pic>
        <p:nvPicPr>
          <p:cNvPr id="214" name="ee.jpg"/>
          <p:cNvPicPr>
            <a:picLocks noChangeAspect="1"/>
          </p:cNvPicPr>
          <p:nvPr/>
        </p:nvPicPr>
        <p:blipFill>
          <a:blip r:embed="rId8">
            <a:extLst/>
          </a:blip>
          <a:stretch>
            <a:fillRect/>
          </a:stretch>
        </p:blipFill>
        <p:spPr>
          <a:xfrm>
            <a:off x="2268537" y="5373687"/>
            <a:ext cx="503238" cy="417513"/>
          </a:xfrm>
          <a:prstGeom prst="rect">
            <a:avLst/>
          </a:prstGeom>
          <a:ln w="12700">
            <a:miter lim="400000"/>
          </a:ln>
        </p:spPr>
      </p:pic>
      <p:pic>
        <p:nvPicPr>
          <p:cNvPr id="215" name="eu.jpg"/>
          <p:cNvPicPr>
            <a:picLocks noChangeAspect="1"/>
          </p:cNvPicPr>
          <p:nvPr/>
        </p:nvPicPr>
        <p:blipFill>
          <a:blip r:embed="rId9">
            <a:extLst/>
          </a:blip>
          <a:stretch>
            <a:fillRect/>
          </a:stretch>
        </p:blipFill>
        <p:spPr>
          <a:xfrm>
            <a:off x="2266950" y="3903662"/>
            <a:ext cx="504825" cy="390526"/>
          </a:xfrm>
          <a:prstGeom prst="rect">
            <a:avLst/>
          </a:prstGeom>
          <a:ln w="12700">
            <a:miter lim="400000"/>
          </a:ln>
        </p:spPr>
      </p:pic>
      <p:pic>
        <p:nvPicPr>
          <p:cNvPr id="216" name="ie.jpg"/>
          <p:cNvPicPr>
            <a:picLocks noChangeAspect="1"/>
          </p:cNvPicPr>
          <p:nvPr/>
        </p:nvPicPr>
        <p:blipFill>
          <a:blip r:embed="rId10">
            <a:extLst/>
          </a:blip>
          <a:stretch>
            <a:fillRect/>
          </a:stretch>
        </p:blipFill>
        <p:spPr>
          <a:xfrm>
            <a:off x="2268537" y="4941887"/>
            <a:ext cx="503238" cy="419101"/>
          </a:xfrm>
          <a:prstGeom prst="rect">
            <a:avLst/>
          </a:prstGeom>
          <a:ln w="12700">
            <a:miter lim="400000"/>
          </a:ln>
        </p:spPr>
      </p:pic>
      <p:sp>
        <p:nvSpPr>
          <p:cNvPr id="217" name="Shape 217"/>
          <p:cNvSpPr/>
          <p:nvPr/>
        </p:nvSpPr>
        <p:spPr>
          <a:xfrm>
            <a:off x="684212" y="1984375"/>
            <a:ext cx="1008063" cy="408940"/>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000"/>
              </a:spcBef>
              <a:defRPr>
                <a:latin typeface="Times New Roman"/>
                <a:ea typeface="Times New Roman"/>
                <a:cs typeface="Times New Roman"/>
                <a:sym typeface="Times New Roman"/>
              </a:defRPr>
            </a:pPr>
            <a:r>
              <a:t>(8</a:t>
            </a:r>
            <a:r>
              <a:rPr>
                <a:latin typeface="宋体"/>
                <a:ea typeface="宋体"/>
                <a:cs typeface="宋体"/>
                <a:sym typeface="宋体"/>
              </a:rPr>
              <a:t>个</a:t>
            </a:r>
            <a:r>
              <a:t>)</a:t>
            </a:r>
          </a:p>
        </p:txBody>
      </p:sp>
      <p:grpSp>
        <p:nvGrpSpPr>
          <p:cNvPr id="224" name="Group 224"/>
          <p:cNvGrpSpPr/>
          <p:nvPr/>
        </p:nvGrpSpPr>
        <p:grpSpPr>
          <a:xfrm>
            <a:off x="466724" y="2566987"/>
            <a:ext cx="1008064" cy="4173539"/>
            <a:chOff x="0" y="0"/>
            <a:chExt cx="1008062" cy="4173537"/>
          </a:xfrm>
        </p:grpSpPr>
        <p:grpSp>
          <p:nvGrpSpPr>
            <p:cNvPr id="220" name="Group 220"/>
            <p:cNvGrpSpPr/>
            <p:nvPr/>
          </p:nvGrpSpPr>
          <p:grpSpPr>
            <a:xfrm>
              <a:off x="-1" y="0"/>
              <a:ext cx="576845" cy="4173538"/>
              <a:chOff x="0" y="0"/>
              <a:chExt cx="576843" cy="4173537"/>
            </a:xfrm>
          </p:grpSpPr>
          <p:sp>
            <p:nvSpPr>
              <p:cNvPr id="218" name="Shape 218"/>
              <p:cNvSpPr/>
              <p:nvPr/>
            </p:nvSpPr>
            <p:spPr>
              <a:xfrm rot="5400000">
                <a:off x="-1798347" y="1798346"/>
                <a:ext cx="4173538" cy="5768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94"/>
                    </a:moveTo>
                    <a:lnTo>
                      <a:pt x="21576" y="3494"/>
                    </a:lnTo>
                    <a:lnTo>
                      <a:pt x="21388" y="6776"/>
                    </a:lnTo>
                    <a:lnTo>
                      <a:pt x="21081" y="9953"/>
                    </a:lnTo>
                    <a:lnTo>
                      <a:pt x="20680" y="12706"/>
                    </a:lnTo>
                    <a:lnTo>
                      <a:pt x="20185" y="15247"/>
                    </a:lnTo>
                    <a:lnTo>
                      <a:pt x="19619" y="17471"/>
                    </a:lnTo>
                    <a:lnTo>
                      <a:pt x="18983" y="19165"/>
                    </a:lnTo>
                    <a:lnTo>
                      <a:pt x="18275" y="20541"/>
                    </a:lnTo>
                    <a:lnTo>
                      <a:pt x="17521" y="21282"/>
                    </a:lnTo>
                    <a:lnTo>
                      <a:pt x="16719" y="21600"/>
                    </a:lnTo>
                    <a:lnTo>
                      <a:pt x="0" y="21600"/>
                    </a:lnTo>
                    <a:lnTo>
                      <a:pt x="0" y="0"/>
                    </a:lnTo>
                    <a:lnTo>
                      <a:pt x="21600" y="0"/>
                    </a:lnTo>
                    <a:lnTo>
                      <a:pt x="21600" y="1694"/>
                    </a:lnTo>
                    <a:close/>
                  </a:path>
                </a:pathLst>
              </a:custGeom>
              <a:solidFill>
                <a:srgbClr val="008000">
                  <a:alpha val="78999"/>
                </a:srgbClr>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219" name="Shape 219"/>
              <p:cNvSpPr/>
              <p:nvPr/>
            </p:nvSpPr>
            <p:spPr>
              <a:xfrm rot="5400000">
                <a:off x="-26905" y="3554701"/>
                <a:ext cx="656103" cy="472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300" y="3363"/>
                    </a:lnTo>
                    <a:lnTo>
                      <a:pt x="20400" y="6338"/>
                    </a:lnTo>
                    <a:lnTo>
                      <a:pt x="19050" y="9054"/>
                    </a:lnTo>
                    <a:lnTo>
                      <a:pt x="17250" y="11382"/>
                    </a:lnTo>
                    <a:lnTo>
                      <a:pt x="15300" y="13451"/>
                    </a:lnTo>
                    <a:lnTo>
                      <a:pt x="13050" y="15392"/>
                    </a:lnTo>
                    <a:lnTo>
                      <a:pt x="10800" y="16944"/>
                    </a:lnTo>
                    <a:lnTo>
                      <a:pt x="8400" y="18237"/>
                    </a:lnTo>
                    <a:lnTo>
                      <a:pt x="6300" y="19272"/>
                    </a:lnTo>
                    <a:lnTo>
                      <a:pt x="4200" y="20177"/>
                    </a:lnTo>
                    <a:lnTo>
                      <a:pt x="2550" y="20824"/>
                    </a:lnTo>
                    <a:lnTo>
                      <a:pt x="300" y="21471"/>
                    </a:lnTo>
                    <a:lnTo>
                      <a:pt x="0" y="21600"/>
                    </a:lnTo>
                    <a:lnTo>
                      <a:pt x="1200" y="21083"/>
                    </a:lnTo>
                    <a:lnTo>
                      <a:pt x="2550" y="20565"/>
                    </a:lnTo>
                    <a:lnTo>
                      <a:pt x="4200" y="19660"/>
                    </a:lnTo>
                    <a:lnTo>
                      <a:pt x="6300" y="18625"/>
                    </a:lnTo>
                    <a:lnTo>
                      <a:pt x="8400" y="17202"/>
                    </a:lnTo>
                    <a:lnTo>
                      <a:pt x="10650" y="15650"/>
                    </a:lnTo>
                    <a:lnTo>
                      <a:pt x="12750" y="13710"/>
                    </a:lnTo>
                    <a:lnTo>
                      <a:pt x="14700" y="11641"/>
                    </a:lnTo>
                    <a:lnTo>
                      <a:pt x="16500" y="9183"/>
                    </a:lnTo>
                    <a:lnTo>
                      <a:pt x="17850" y="6467"/>
                    </a:lnTo>
                    <a:lnTo>
                      <a:pt x="18750" y="3492"/>
                    </a:lnTo>
                    <a:lnTo>
                      <a:pt x="19050" y="129"/>
                    </a:lnTo>
                    <a:lnTo>
                      <a:pt x="21600" y="0"/>
                    </a:lnTo>
                    <a:close/>
                  </a:path>
                </a:pathLst>
              </a:custGeom>
              <a:solidFill>
                <a:srgbClr val="008000">
                  <a:alpha val="48999"/>
                </a:srgbClr>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grpSp>
        <p:grpSp>
          <p:nvGrpSpPr>
            <p:cNvPr id="223" name="Group 223"/>
            <p:cNvGrpSpPr/>
            <p:nvPr/>
          </p:nvGrpSpPr>
          <p:grpSpPr>
            <a:xfrm>
              <a:off x="565532" y="-1"/>
              <a:ext cx="442531" cy="3203055"/>
              <a:chOff x="0" y="0"/>
              <a:chExt cx="442529" cy="3203053"/>
            </a:xfrm>
          </p:grpSpPr>
          <p:sp>
            <p:nvSpPr>
              <p:cNvPr id="221" name="Shape 221"/>
              <p:cNvSpPr/>
              <p:nvPr/>
            </p:nvSpPr>
            <p:spPr>
              <a:xfrm flipH="1" rot="16200000">
                <a:off x="-1380262" y="1380261"/>
                <a:ext cx="3203054" cy="4425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94"/>
                    </a:moveTo>
                    <a:lnTo>
                      <a:pt x="21576" y="3494"/>
                    </a:lnTo>
                    <a:lnTo>
                      <a:pt x="21388" y="6776"/>
                    </a:lnTo>
                    <a:lnTo>
                      <a:pt x="21081" y="9953"/>
                    </a:lnTo>
                    <a:lnTo>
                      <a:pt x="20680" y="12706"/>
                    </a:lnTo>
                    <a:lnTo>
                      <a:pt x="20185" y="15247"/>
                    </a:lnTo>
                    <a:lnTo>
                      <a:pt x="19619" y="17471"/>
                    </a:lnTo>
                    <a:lnTo>
                      <a:pt x="18983" y="19165"/>
                    </a:lnTo>
                    <a:lnTo>
                      <a:pt x="18275" y="20541"/>
                    </a:lnTo>
                    <a:lnTo>
                      <a:pt x="17521" y="21282"/>
                    </a:lnTo>
                    <a:lnTo>
                      <a:pt x="16719" y="21600"/>
                    </a:lnTo>
                    <a:lnTo>
                      <a:pt x="0" y="21600"/>
                    </a:lnTo>
                    <a:lnTo>
                      <a:pt x="0" y="0"/>
                    </a:lnTo>
                    <a:lnTo>
                      <a:pt x="21600" y="0"/>
                    </a:lnTo>
                    <a:lnTo>
                      <a:pt x="21600" y="1694"/>
                    </a:lnTo>
                    <a:close/>
                  </a:path>
                </a:pathLst>
              </a:custGeom>
              <a:solidFill>
                <a:srgbClr val="008000">
                  <a:alpha val="78999"/>
                </a:srgbClr>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222" name="Shape 222"/>
              <p:cNvSpPr/>
              <p:nvPr/>
            </p:nvSpPr>
            <p:spPr>
              <a:xfrm flipH="1" rot="16200000">
                <a:off x="-40266" y="2728190"/>
                <a:ext cx="503538" cy="3622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300" y="3363"/>
                    </a:lnTo>
                    <a:lnTo>
                      <a:pt x="20400" y="6338"/>
                    </a:lnTo>
                    <a:lnTo>
                      <a:pt x="19050" y="9054"/>
                    </a:lnTo>
                    <a:lnTo>
                      <a:pt x="17250" y="11382"/>
                    </a:lnTo>
                    <a:lnTo>
                      <a:pt x="15300" y="13451"/>
                    </a:lnTo>
                    <a:lnTo>
                      <a:pt x="13050" y="15392"/>
                    </a:lnTo>
                    <a:lnTo>
                      <a:pt x="10800" y="16944"/>
                    </a:lnTo>
                    <a:lnTo>
                      <a:pt x="8400" y="18237"/>
                    </a:lnTo>
                    <a:lnTo>
                      <a:pt x="6300" y="19272"/>
                    </a:lnTo>
                    <a:lnTo>
                      <a:pt x="4200" y="20177"/>
                    </a:lnTo>
                    <a:lnTo>
                      <a:pt x="2550" y="20824"/>
                    </a:lnTo>
                    <a:lnTo>
                      <a:pt x="300" y="21471"/>
                    </a:lnTo>
                    <a:lnTo>
                      <a:pt x="0" y="21600"/>
                    </a:lnTo>
                    <a:lnTo>
                      <a:pt x="1200" y="21083"/>
                    </a:lnTo>
                    <a:lnTo>
                      <a:pt x="2550" y="20565"/>
                    </a:lnTo>
                    <a:lnTo>
                      <a:pt x="4200" y="19660"/>
                    </a:lnTo>
                    <a:lnTo>
                      <a:pt x="6300" y="18625"/>
                    </a:lnTo>
                    <a:lnTo>
                      <a:pt x="8400" y="17202"/>
                    </a:lnTo>
                    <a:lnTo>
                      <a:pt x="10650" y="15650"/>
                    </a:lnTo>
                    <a:lnTo>
                      <a:pt x="12750" y="13710"/>
                    </a:lnTo>
                    <a:lnTo>
                      <a:pt x="14700" y="11641"/>
                    </a:lnTo>
                    <a:lnTo>
                      <a:pt x="16500" y="9183"/>
                    </a:lnTo>
                    <a:lnTo>
                      <a:pt x="17850" y="6467"/>
                    </a:lnTo>
                    <a:lnTo>
                      <a:pt x="18750" y="3492"/>
                    </a:lnTo>
                    <a:lnTo>
                      <a:pt x="19050" y="129"/>
                    </a:lnTo>
                    <a:lnTo>
                      <a:pt x="21600" y="0"/>
                    </a:lnTo>
                    <a:close/>
                  </a:path>
                </a:pathLst>
              </a:custGeom>
              <a:solidFill>
                <a:srgbClr val="008000">
                  <a:alpha val="48999"/>
                </a:srgbClr>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grpSp>
      </p:grpSp>
      <p:sp>
        <p:nvSpPr>
          <p:cNvPr id="225" name="Shape 225"/>
          <p:cNvSpPr/>
          <p:nvPr/>
        </p:nvSpPr>
        <p:spPr>
          <a:xfrm>
            <a:off x="436562" y="2565400"/>
            <a:ext cx="960438" cy="3139440"/>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1000"/>
              </a:spcBef>
              <a:defRPr b="1" sz="1700">
                <a:latin typeface="楷体_GB2312"/>
                <a:ea typeface="楷体_GB2312"/>
                <a:cs typeface="楷体_GB2312"/>
                <a:sym typeface="楷体_GB2312"/>
              </a:defRPr>
            </a:pPr>
            <a:r>
              <a:t> </a:t>
            </a:r>
            <a:r>
              <a:t>口型变化，先前再后</a:t>
            </a:r>
            <a:br/>
            <a:r>
              <a:t> 前长后短，前重后轻，前清后模糊</a:t>
            </a:r>
            <a:br/>
            <a:r>
              <a:t> 一气呵成，自然滑入</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3" grpId="1" fill="hold">
                                  <p:stCondLst>
                                    <p:cond delay="0"/>
                                  </p:stCondLst>
                                  <p:iterate type="el" backwards="0">
                                    <p:tmAbs val="0"/>
                                  </p:iterate>
                                  <p:childTnLst>
                                    <p:set>
                                      <p:cBhvr>
                                        <p:cTn id="6" fill="hold"/>
                                        <p:tgtEl>
                                          <p:spTgt spid="225"/>
                                        </p:tgtEl>
                                        <p:attrNameLst>
                                          <p:attrName>style.visibility</p:attrName>
                                        </p:attrNameLst>
                                      </p:cBhvr>
                                      <p:to>
                                        <p:strVal val="visible"/>
                                      </p:to>
                                    </p:set>
                                    <p:animEffect filter="blinds(horizontal)" transition="in">
                                      <p:cBhvr>
                                        <p:cTn id="7" dur="1000"/>
                                        <p:tgtEl>
                                          <p:spTgt spid="2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5"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nvSpPr>
        <p:spPr>
          <a:xfrm>
            <a:off x="250825" y="-96838"/>
            <a:ext cx="4676140" cy="11582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wrap="none" lIns="45719" rIns="45719">
            <a:spAutoFit/>
          </a:bodyPr>
          <a:lstStyle>
            <a:lvl1pPr>
              <a:defRPr b="1" sz="6000">
                <a:solidFill>
                  <a:srgbClr val="FFFFFF"/>
                </a:solidFill>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英语语音语调</a:t>
            </a:r>
          </a:p>
        </p:txBody>
      </p:sp>
      <p:sp>
        <p:nvSpPr>
          <p:cNvPr id="228" name="Shape 228"/>
          <p:cNvSpPr/>
          <p:nvPr/>
        </p:nvSpPr>
        <p:spPr>
          <a:xfrm>
            <a:off x="900112" y="1341437"/>
            <a:ext cx="6913563" cy="4865795"/>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lnSpc>
                <a:spcPct val="90000"/>
              </a:lnSpc>
              <a:spcBef>
                <a:spcPts val="800"/>
              </a:spcBef>
              <a:defRPr b="1" sz="3600">
                <a:latin typeface="Times New Roman"/>
                <a:ea typeface="Times New Roman"/>
                <a:cs typeface="Times New Roman"/>
                <a:sym typeface="Times New Roman"/>
              </a:defRPr>
            </a:pPr>
            <a:r>
              <a:t>e.g.</a:t>
            </a:r>
          </a:p>
          <a:p>
            <a:pPr>
              <a:defRPr b="1">
                <a:solidFill>
                  <a:srgbClr val="800000"/>
                </a:solidFill>
                <a:latin typeface="Arial"/>
                <a:ea typeface="Arial"/>
                <a:cs typeface="Arial"/>
                <a:sym typeface="Arial"/>
              </a:defRPr>
            </a:pPr>
          </a:p>
          <a:p>
            <a:pPr>
              <a:defRPr>
                <a:solidFill>
                  <a:srgbClr val="800000"/>
                </a:solidFill>
                <a:latin typeface="Arial"/>
                <a:ea typeface="Arial"/>
                <a:cs typeface="Arial"/>
                <a:sym typeface="Arial"/>
              </a:defRPr>
            </a:pPr>
          </a:p>
          <a:p>
            <a:pPr>
              <a:defRPr sz="2400">
                <a:latin typeface="Times New Roman"/>
                <a:ea typeface="Times New Roman"/>
                <a:cs typeface="Times New Roman"/>
                <a:sym typeface="Times New Roman"/>
              </a:defRPr>
            </a:pPr>
            <a:r>
              <a:t>Wait till they say you may.</a:t>
            </a:r>
            <a:br/>
          </a:p>
          <a:p>
            <a:pPr>
              <a:defRPr sz="2400">
                <a:latin typeface="Times New Roman"/>
                <a:ea typeface="Times New Roman"/>
                <a:cs typeface="Times New Roman"/>
                <a:sym typeface="Times New Roman"/>
              </a:defRPr>
            </a:pPr>
            <a:r>
              <a:t>A tidy tiger tied a tie tighter to tidy her tiny tail. </a:t>
            </a:r>
          </a:p>
          <a:p>
            <a:pPr>
              <a:defRPr sz="2400">
                <a:latin typeface="Times New Roman"/>
                <a:ea typeface="Times New Roman"/>
                <a:cs typeface="Times New Roman"/>
                <a:sym typeface="Times New Roman"/>
              </a:defRPr>
            </a:pPr>
          </a:p>
          <a:p>
            <a:pPr>
              <a:defRPr sz="2400">
                <a:latin typeface="Times New Roman"/>
                <a:ea typeface="Times New Roman"/>
                <a:cs typeface="Times New Roman"/>
                <a:sym typeface="Times New Roman"/>
              </a:defRPr>
            </a:pPr>
            <a:r>
              <a:t>Roy’s only joy is to shout at the top of his voice.</a:t>
            </a:r>
            <a:br/>
            <a:br/>
            <a:r>
              <a:t>Oh, don’t go home alone, Joan. </a:t>
            </a:r>
            <a:br/>
          </a:p>
          <a:p>
            <a:pPr>
              <a:defRPr sz="2400">
                <a:latin typeface="Times New Roman"/>
                <a:ea typeface="Times New Roman"/>
                <a:cs typeface="Times New Roman"/>
                <a:sym typeface="Times New Roman"/>
              </a:defRPr>
            </a:pPr>
            <a:r>
              <a:t>Round and round the house shouted the crowd.</a:t>
            </a:r>
            <a:br/>
            <a:b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2" name="Shape 232"/>
          <p:cNvSpPr/>
          <p:nvPr/>
        </p:nvSpPr>
        <p:spPr>
          <a:xfrm>
            <a:off x="876300" y="2205037"/>
            <a:ext cx="7007225" cy="41932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spcBef>
                <a:spcPts val="500"/>
              </a:spcBef>
              <a:defRPr sz="2400">
                <a:latin typeface="Times New Roman"/>
                <a:ea typeface="Times New Roman"/>
                <a:cs typeface="Times New Roman"/>
                <a:sym typeface="Times New Roman"/>
              </a:defRPr>
            </a:pPr>
            <a:r>
              <a:t>    </a:t>
            </a:r>
            <a:r>
              <a:t> </a:t>
            </a:r>
            <a:r>
              <a:t>A bad tent                        Beg that man </a:t>
            </a:r>
            <a:br/>
            <a:r>
              <a:t>Use less gas</a:t>
            </a:r>
            <a:r>
              <a:t> </a:t>
            </a:r>
            <a:r>
              <a:t>                    Use that map</a:t>
            </a:r>
            <a:br/>
            <a:r>
              <a:t>mat                                   Mart</a:t>
            </a:r>
            <a:br/>
            <a:r>
              <a:t>Dot</a:t>
            </a:r>
            <a:r>
              <a:t>                                   </a:t>
            </a:r>
            <a:r>
              <a:t>Drought</a:t>
            </a:r>
            <a:br/>
            <a:r>
              <a:t>Not a wall but a door       Watch that small dog</a:t>
            </a:r>
            <a:br/>
            <a:r>
              <a:t>Luck                                 Lack</a:t>
            </a:r>
            <a:br/>
            <a:r>
              <a:t>Duck                                Dark</a:t>
            </a:r>
            <a:br/>
            <a:r>
              <a:t>Age                                  Edge</a:t>
            </a:r>
            <a:br/>
            <a:r>
              <a:t>Main                                Men</a:t>
            </a:r>
            <a:br/>
            <a:r>
              <a:t>Side                                 Sad</a:t>
            </a:r>
            <a:br/>
            <a:r>
              <a:t>Like                                 Lack</a:t>
            </a:r>
            <a:br/>
            <a:r>
              <a:t>Maths                              Clothes</a:t>
            </a:r>
          </a:p>
        </p:txBody>
      </p:sp>
      <p:sp>
        <p:nvSpPr>
          <p:cNvPr id="233" name="Shape 233"/>
          <p:cNvSpPr/>
          <p:nvPr/>
        </p:nvSpPr>
        <p:spPr>
          <a:xfrm>
            <a:off x="250825" y="115887"/>
            <a:ext cx="4676140" cy="11582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wrap="none" lIns="45719" rIns="45719">
            <a:spAutoFit/>
          </a:bodyPr>
          <a:lstStyle>
            <a:lvl1pPr>
              <a:defRPr b="1" sz="6000">
                <a:solidFill>
                  <a:srgbClr val="FFFFFF"/>
                </a:solidFill>
                <a:latin typeface="楷体_GB2312"/>
                <a:ea typeface="楷体_GB2312"/>
                <a:cs typeface="楷体_GB2312"/>
                <a:sym typeface="楷体_GB2312"/>
              </a:defRPr>
            </a:lvl1pPr>
          </a:lstStyle>
          <a:p>
            <a:pPr>
              <a:defRPr>
                <a:latin typeface="Arial"/>
                <a:ea typeface="Arial"/>
                <a:cs typeface="Arial"/>
                <a:sym typeface="Arial"/>
              </a:defRPr>
            </a:pPr>
            <a:r>
              <a:rPr>
                <a:latin typeface="楷体_GB2312"/>
                <a:ea typeface="楷体_GB2312"/>
                <a:cs typeface="楷体_GB2312"/>
                <a:sym typeface="楷体_GB2312"/>
              </a:rPr>
              <a:t>英语语音语调</a:t>
            </a:r>
          </a:p>
        </p:txBody>
      </p:sp>
      <p:pic>
        <p:nvPicPr>
          <p:cNvPr id="234" name="leaf1.jpg"/>
          <p:cNvPicPr>
            <a:picLocks noChangeAspect="1"/>
          </p:cNvPicPr>
          <p:nvPr/>
        </p:nvPicPr>
        <p:blipFill>
          <a:blip r:embed="rId3">
            <a:extLst/>
          </a:blip>
          <a:stretch>
            <a:fillRect/>
          </a:stretch>
        </p:blipFill>
        <p:spPr>
          <a:xfrm>
            <a:off x="7740650" y="5200650"/>
            <a:ext cx="1228725" cy="1657350"/>
          </a:xfrm>
          <a:prstGeom prst="rect">
            <a:avLst/>
          </a:prstGeom>
          <a:ln w="12700">
            <a:miter lim="400000"/>
          </a:ln>
        </p:spPr>
      </p:pic>
      <p:sp>
        <p:nvSpPr>
          <p:cNvPr id="235" name="Shape 235"/>
          <p:cNvSpPr/>
          <p:nvPr/>
        </p:nvSpPr>
        <p:spPr>
          <a:xfrm>
            <a:off x="395287" y="1268412"/>
            <a:ext cx="7848601" cy="802641"/>
          </a:xfrm>
          <a:prstGeom prst="rect">
            <a:avLst/>
          </a:prstGeom>
          <a:ln w="12700">
            <a:miter lim="400000"/>
          </a:ln>
          <a:effectLst>
            <a:outerShdw sx="100000" sy="100000" kx="0" ky="0" algn="b" rotWithShape="0" blurRad="63500" dist="17960" dir="2700000">
              <a:srgbClr val="CFCFCF"/>
            </a:outerShdw>
          </a:effectLst>
          <a:extLst>
            <a:ext uri="{C572A759-6A51-4108-AA02-DFA0A04FC94B}">
              <ma14:wrappingTextBoxFlag xmlns:ma14="http://schemas.microsoft.com/office/mac/drawingml/2011/main" val="1"/>
            </a:ext>
          </a:extLst>
        </p:spPr>
        <p:txBody>
          <a:bodyPr lIns="45719" rIns="45719">
            <a:spAutoFit/>
          </a:bodyPr>
          <a:lstStyle/>
          <a:p>
            <a:pPr>
              <a:spcBef>
                <a:spcPts val="2600"/>
              </a:spcBef>
              <a:defRPr sz="4000">
                <a:latin typeface="Times New Roman"/>
                <a:ea typeface="Times New Roman"/>
                <a:cs typeface="Times New Roman"/>
                <a:sym typeface="Times New Roman"/>
              </a:defRPr>
            </a:pPr>
            <a:r>
              <a:t>2.3</a:t>
            </a:r>
            <a:r>
              <a:rPr sz="4400">
                <a:latin typeface="Arial"/>
                <a:ea typeface="Arial"/>
                <a:cs typeface="Arial"/>
                <a:sym typeface="Arial"/>
              </a:rPr>
              <a:t> </a:t>
            </a:r>
            <a:r>
              <a:rPr>
                <a:latin typeface="楷体_GB2312"/>
                <a:ea typeface="楷体_GB2312"/>
                <a:cs typeface="楷体_GB2312"/>
                <a:sym typeface="楷体_GB2312"/>
              </a:rPr>
              <a:t>发音相近元音辨析</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theme/theme1.xml><?xml version="1.0" encoding="utf-8"?>
<a:theme xmlns:a="http://schemas.openxmlformats.org/drawingml/2006/main" xmlns:r="http://schemas.openxmlformats.org/officeDocument/2006/relationships" name="6_Office 主题">
  <a:themeElements>
    <a:clrScheme name="6_Office 主题">
      <a:dk1>
        <a:srgbClr val="0C0C0C"/>
      </a:dk1>
      <a:lt1>
        <a:srgbClr val="FFFFFF"/>
      </a:lt1>
      <a:dk2>
        <a:srgbClr val="A7A7A7"/>
      </a:dk2>
      <a:lt2>
        <a:srgbClr val="535353"/>
      </a:lt2>
      <a:accent1>
        <a:srgbClr val="005414"/>
      </a:accent1>
      <a:accent2>
        <a:srgbClr val="006600"/>
      </a:accent2>
      <a:accent3>
        <a:srgbClr val="9BBB59"/>
      </a:accent3>
      <a:accent4>
        <a:srgbClr val="8064A2"/>
      </a:accent4>
      <a:accent5>
        <a:srgbClr val="4BACC6"/>
      </a:accent5>
      <a:accent6>
        <a:srgbClr val="F79646"/>
      </a:accent6>
      <a:hlink>
        <a:srgbClr val="0000FF"/>
      </a:hlink>
      <a:folHlink>
        <a:srgbClr val="FF00FF"/>
      </a:folHlink>
    </a:clrScheme>
    <a:fontScheme name="6_Office 主题">
      <a:majorFont>
        <a:latin typeface="Helvetica"/>
        <a:ea typeface="Helvetica"/>
        <a:cs typeface="Helvetica"/>
      </a:majorFont>
      <a:minorFont>
        <a:latin typeface="Calibri"/>
        <a:ea typeface="Calibri"/>
        <a:cs typeface="Calibri"/>
      </a:minorFont>
    </a:fontScheme>
    <a:fmtScheme name="6_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17960" dir="2700000">
              <a:srgbClr val="CFCFCF"/>
            </a:outerShdw>
          </a:effectLst>
        </a:effectStyle>
        <a:effectStyle>
          <a:effectLst>
            <a:outerShdw sx="100000" sy="100000" kx="0" ky="0" algn="b" rotWithShape="0" blurRad="63500" dist="17960" dir="2700000">
              <a:srgbClr val="CFCFCF"/>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17960" dir="2700000">
            <a:srgbClr val="CFCFCF"/>
          </a:outerShdw>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6_Office 主题">
  <a:themeElements>
    <a:clrScheme name="6_Office 主题">
      <a:dk1>
        <a:srgbClr val="000000"/>
      </a:dk1>
      <a:lt1>
        <a:srgbClr val="FFFFFF"/>
      </a:lt1>
      <a:dk2>
        <a:srgbClr val="A7A7A7"/>
      </a:dk2>
      <a:lt2>
        <a:srgbClr val="535353"/>
      </a:lt2>
      <a:accent1>
        <a:srgbClr val="005414"/>
      </a:accent1>
      <a:accent2>
        <a:srgbClr val="006600"/>
      </a:accent2>
      <a:accent3>
        <a:srgbClr val="9BBB59"/>
      </a:accent3>
      <a:accent4>
        <a:srgbClr val="8064A2"/>
      </a:accent4>
      <a:accent5>
        <a:srgbClr val="4BACC6"/>
      </a:accent5>
      <a:accent6>
        <a:srgbClr val="F79646"/>
      </a:accent6>
      <a:hlink>
        <a:srgbClr val="0000FF"/>
      </a:hlink>
      <a:folHlink>
        <a:srgbClr val="FF00FF"/>
      </a:folHlink>
    </a:clrScheme>
    <a:fontScheme name="6_Office 主题">
      <a:majorFont>
        <a:latin typeface="Helvetica"/>
        <a:ea typeface="Helvetica"/>
        <a:cs typeface="Helvetica"/>
      </a:majorFont>
      <a:minorFont>
        <a:latin typeface="Calibri"/>
        <a:ea typeface="Calibri"/>
        <a:cs typeface="Calibri"/>
      </a:minorFont>
    </a:fontScheme>
    <a:fmtScheme name="6_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17960" dir="2700000">
              <a:srgbClr val="CFCFCF"/>
            </a:outerShdw>
          </a:effectLst>
        </a:effectStyle>
        <a:effectStyle>
          <a:effectLst>
            <a:outerShdw sx="100000" sy="100000" kx="0" ky="0" algn="b" rotWithShape="0" blurRad="63500" dist="17960" dir="2700000">
              <a:srgbClr val="CFCFCF"/>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17960" dir="2700000">
            <a:srgbClr val="CFCFCF"/>
          </a:outerShdw>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C0C0C"/>
            </a:solidFill>
            <a:effectLst/>
            <a:uFillTx/>
            <a:latin typeface="黑体"/>
            <a:ea typeface="黑体"/>
            <a:cs typeface="黑体"/>
            <a:sym typeface="黑体"/>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