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63" r:id="rId4"/>
    <p:sldId id="264" r:id="rId5"/>
    <p:sldId id="265" r:id="rId6"/>
    <p:sldId id="267" r:id="rId7"/>
    <p:sldId id="269" r:id="rId8"/>
    <p:sldId id="270" r:id="rId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2017/12/29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6.jpg"/>
          <p:cNvPicPr>
            <a:picLocks noChangeAspect="1"/>
          </p:cNvPicPr>
          <p:nvPr/>
        </p:nvPicPr>
        <p:blipFill>
          <a:blip r:embed="rId2" cstate="print"/>
          <a:stretch>
            <a:fillRect/>
          </a:stretch>
        </p:blipFill>
        <p:spPr>
          <a:xfrm>
            <a:off x="0" y="1556792"/>
            <a:ext cx="9144000" cy="5301208"/>
          </a:xfrm>
          <a:prstGeom prst="rect">
            <a:avLst/>
          </a:prstGeom>
        </p:spPr>
      </p:pic>
      <p:pic>
        <p:nvPicPr>
          <p:cNvPr id="7" name="图片 6" descr="88.jpg"/>
          <p:cNvPicPr>
            <a:picLocks noChangeAspect="1"/>
          </p:cNvPicPr>
          <p:nvPr/>
        </p:nvPicPr>
        <p:blipFill>
          <a:blip r:embed="rId3" cstate="print"/>
          <a:stretch>
            <a:fillRect/>
          </a:stretch>
        </p:blipFill>
        <p:spPr>
          <a:xfrm>
            <a:off x="0" y="0"/>
            <a:ext cx="9144000" cy="1556792"/>
          </a:xfrm>
          <a:prstGeom prst="rect">
            <a:avLst/>
          </a:prstGeom>
        </p:spPr>
      </p:pic>
      <p:sp>
        <p:nvSpPr>
          <p:cNvPr id="8" name="TextBox 7"/>
          <p:cNvSpPr txBox="1"/>
          <p:nvPr/>
        </p:nvSpPr>
        <p:spPr>
          <a:xfrm>
            <a:off x="2195736" y="2924944"/>
            <a:ext cx="5112568" cy="830997"/>
          </a:xfrm>
          <a:prstGeom prst="rect">
            <a:avLst/>
          </a:prstGeom>
          <a:noFill/>
        </p:spPr>
        <p:txBody>
          <a:bodyPr wrap="square" rtlCol="0">
            <a:spAutoFit/>
          </a:bodyPr>
          <a:lstStyle/>
          <a:p>
            <a:r>
              <a:rPr lang="zh-CN" altLang="zh-CN" sz="4800" b="1" dirty="0" smtClean="0">
                <a:solidFill>
                  <a:srgbClr val="00B050"/>
                </a:solidFill>
                <a:latin typeface="方正小标宋简体" pitchFamily="65" charset="-122"/>
                <a:ea typeface="方正小标宋简体" pitchFamily="65" charset="-122"/>
              </a:rPr>
              <a:t>班级学习总结简报</a:t>
            </a:r>
            <a:endParaRPr lang="zh-CN" altLang="en-US" sz="4800" b="1" dirty="0">
              <a:solidFill>
                <a:srgbClr val="00B050"/>
              </a:solidFill>
              <a:latin typeface="方正小标宋简体" pitchFamily="65" charset="-122"/>
              <a:ea typeface="方正小标宋简体" pitchFamily="65" charset="-122"/>
            </a:endParaRPr>
          </a:p>
        </p:txBody>
      </p:sp>
      <p:sp>
        <p:nvSpPr>
          <p:cNvPr id="10" name="TextBox 9"/>
          <p:cNvSpPr txBox="1"/>
          <p:nvPr/>
        </p:nvSpPr>
        <p:spPr>
          <a:xfrm>
            <a:off x="4644008" y="5085184"/>
            <a:ext cx="2723823" cy="523220"/>
          </a:xfrm>
          <a:prstGeom prst="rect">
            <a:avLst/>
          </a:prstGeom>
          <a:noFill/>
        </p:spPr>
        <p:txBody>
          <a:bodyPr wrap="none" rtlCol="0">
            <a:spAutoFit/>
          </a:bodyPr>
          <a:lstStyle/>
          <a:p>
            <a:r>
              <a:rPr lang="en-US" altLang="zh-CN" sz="2800" b="1" dirty="0" smtClean="0">
                <a:solidFill>
                  <a:srgbClr val="00B050"/>
                </a:solidFill>
              </a:rPr>
              <a:t>2017</a:t>
            </a:r>
            <a:r>
              <a:rPr lang="zh-CN" altLang="en-US" sz="2800" b="1" dirty="0" smtClean="0">
                <a:solidFill>
                  <a:srgbClr val="00B050"/>
                </a:solidFill>
              </a:rPr>
              <a:t>年</a:t>
            </a:r>
            <a:r>
              <a:rPr lang="en-US" altLang="zh-CN" sz="2800" b="1" dirty="0" smtClean="0">
                <a:solidFill>
                  <a:srgbClr val="00B050"/>
                </a:solidFill>
              </a:rPr>
              <a:t>12</a:t>
            </a:r>
            <a:r>
              <a:rPr lang="zh-CN" altLang="en-US" sz="2800" b="1" dirty="0" smtClean="0">
                <a:solidFill>
                  <a:srgbClr val="00B050"/>
                </a:solidFill>
              </a:rPr>
              <a:t>月</a:t>
            </a:r>
            <a:r>
              <a:rPr lang="en-US" altLang="zh-CN" sz="2800" b="1" dirty="0" smtClean="0">
                <a:solidFill>
                  <a:srgbClr val="00B050"/>
                </a:solidFill>
              </a:rPr>
              <a:t>29</a:t>
            </a:r>
            <a:r>
              <a:rPr lang="zh-CN" altLang="en-US" sz="2800" b="1" dirty="0" smtClean="0">
                <a:solidFill>
                  <a:srgbClr val="00B050"/>
                </a:solidFill>
              </a:rPr>
              <a:t>日</a:t>
            </a:r>
            <a:endParaRPr lang="zh-CN" altLang="en-US" sz="2800" b="1" dirty="0">
              <a:solidFill>
                <a:srgbClr val="00B050"/>
              </a:solidFill>
            </a:endParaRPr>
          </a:p>
        </p:txBody>
      </p:sp>
      <p:sp>
        <p:nvSpPr>
          <p:cNvPr id="11" name="TextBox 10"/>
          <p:cNvSpPr txBox="1"/>
          <p:nvPr/>
        </p:nvSpPr>
        <p:spPr>
          <a:xfrm>
            <a:off x="2195736" y="4149080"/>
            <a:ext cx="5149167" cy="369332"/>
          </a:xfrm>
          <a:prstGeom prst="rect">
            <a:avLst/>
          </a:prstGeom>
          <a:noFill/>
        </p:spPr>
        <p:txBody>
          <a:bodyPr wrap="none" rtlCol="0">
            <a:spAutoFit/>
          </a:bodyPr>
          <a:lstStyle/>
          <a:p>
            <a:r>
              <a:rPr lang="zh-CN" altLang="zh-CN" dirty="0" smtClean="0">
                <a:solidFill>
                  <a:srgbClr val="00B050"/>
                </a:solidFill>
                <a:latin typeface="方正小标宋简体" pitchFamily="65" charset="-122"/>
                <a:ea typeface="方正小标宋简体" pitchFamily="65" charset="-122"/>
              </a:rPr>
              <a:t>商洛市洛南县小学语文研修</a:t>
            </a:r>
            <a:r>
              <a:rPr lang="en-US" altLang="zh-CN" dirty="0" smtClean="0">
                <a:solidFill>
                  <a:srgbClr val="00B050"/>
                </a:solidFill>
                <a:latin typeface="方正小标宋简体" pitchFamily="65" charset="-122"/>
                <a:ea typeface="方正小标宋简体" pitchFamily="65" charset="-122"/>
              </a:rPr>
              <a:t>2</a:t>
            </a:r>
            <a:r>
              <a:rPr lang="zh-CN" altLang="zh-CN" dirty="0" smtClean="0">
                <a:solidFill>
                  <a:srgbClr val="00B050"/>
                </a:solidFill>
                <a:latin typeface="方正小标宋简体" pitchFamily="65" charset="-122"/>
                <a:ea typeface="方正小标宋简体" pitchFamily="65" charset="-122"/>
              </a:rPr>
              <a:t>班</a:t>
            </a:r>
            <a:r>
              <a:rPr lang="zh-CN" altLang="en-US" dirty="0" smtClean="0">
                <a:solidFill>
                  <a:srgbClr val="00B050"/>
                </a:solidFill>
                <a:latin typeface="方正小标宋简体" pitchFamily="65" charset="-122"/>
                <a:ea typeface="方正小标宋简体" pitchFamily="65" charset="-122"/>
              </a:rPr>
              <a:t>辅导教师：周莘楠</a:t>
            </a:r>
            <a:endParaRPr lang="zh-CN" altLang="en-US" dirty="0">
              <a:solidFill>
                <a:srgbClr val="00B050"/>
              </a:solidFill>
              <a:latin typeface="方正小标宋简体" pitchFamily="65" charset="-122"/>
              <a:ea typeface="方正小标宋简体" pitchFamily="65"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6.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395536" y="1052736"/>
            <a:ext cx="8229600" cy="1143000"/>
          </a:xfrm>
        </p:spPr>
        <p:txBody>
          <a:bodyPr>
            <a:normAutofit fontScale="90000"/>
          </a:bodyPr>
          <a:lstStyle/>
          <a:p>
            <a:pPr lvl="0"/>
            <a:r>
              <a:rPr lang="zh-CN" altLang="zh-CN" b="1" dirty="0" smtClean="0">
                <a:solidFill>
                  <a:srgbClr val="7030A0"/>
                </a:solidFill>
                <a:latin typeface="方正小标宋简体" pitchFamily="65" charset="-122"/>
                <a:ea typeface="方正小标宋简体" pitchFamily="65" charset="-122"/>
              </a:rPr>
              <a:t>班级情况简介</a:t>
            </a:r>
            <a:br>
              <a:rPr lang="zh-CN" altLang="zh-CN" b="1" dirty="0" smtClean="0">
                <a:solidFill>
                  <a:srgbClr val="7030A0"/>
                </a:solidFill>
                <a:latin typeface="方正小标宋简体" pitchFamily="65" charset="-122"/>
                <a:ea typeface="方正小标宋简体" pitchFamily="65" charset="-122"/>
              </a:rPr>
            </a:br>
            <a:endParaRPr lang="zh-CN" altLang="en-US" b="1" dirty="0">
              <a:solidFill>
                <a:srgbClr val="7030A0"/>
              </a:solidFill>
              <a:latin typeface="方正小标宋简体" pitchFamily="65" charset="-122"/>
              <a:ea typeface="方正小标宋简体" pitchFamily="65" charset="-122"/>
            </a:endParaRPr>
          </a:p>
        </p:txBody>
      </p:sp>
      <p:sp>
        <p:nvSpPr>
          <p:cNvPr id="3" name="内容占位符 2"/>
          <p:cNvSpPr>
            <a:spLocks noGrp="1"/>
          </p:cNvSpPr>
          <p:nvPr>
            <p:ph idx="1"/>
          </p:nvPr>
        </p:nvSpPr>
        <p:spPr>
          <a:xfrm>
            <a:off x="827584" y="1844824"/>
            <a:ext cx="7632848" cy="4392489"/>
          </a:xfrm>
        </p:spPr>
        <p:txBody>
          <a:bodyPr>
            <a:normAutofit fontScale="62500" lnSpcReduction="20000"/>
          </a:bodyPr>
          <a:lstStyle/>
          <a:p>
            <a:pPr marL="0" indent="0">
              <a:buNone/>
            </a:pPr>
            <a:r>
              <a:rPr lang="en-US" altLang="zh-CN" sz="4000" b="1" dirty="0" smtClean="0">
                <a:solidFill>
                  <a:srgbClr val="7030A0"/>
                </a:solidFill>
                <a:latin typeface="仿宋" pitchFamily="49" charset="-122"/>
                <a:ea typeface="仿宋" pitchFamily="49" charset="-122"/>
              </a:rPr>
              <a:t>    </a:t>
            </a:r>
            <a:r>
              <a:rPr lang="zh-CN" altLang="zh-CN" sz="4000" b="1" dirty="0" smtClean="0">
                <a:solidFill>
                  <a:srgbClr val="7030A0"/>
                </a:solidFill>
                <a:latin typeface="仿宋" pitchFamily="49" charset="-122"/>
                <a:ea typeface="仿宋" pitchFamily="49" charset="-122"/>
              </a:rPr>
              <a:t>我承担的是陕西省商洛市洛南县小学语文研修</a:t>
            </a:r>
            <a:r>
              <a:rPr lang="en-US" altLang="zh-CN" sz="4000" b="1" dirty="0" smtClean="0">
                <a:solidFill>
                  <a:srgbClr val="7030A0"/>
                </a:solidFill>
                <a:latin typeface="仿宋" pitchFamily="49" charset="-122"/>
                <a:ea typeface="仿宋" pitchFamily="49" charset="-122"/>
              </a:rPr>
              <a:t>2</a:t>
            </a:r>
            <a:r>
              <a:rPr lang="zh-CN" altLang="zh-CN" sz="4000" b="1" dirty="0" smtClean="0">
                <a:solidFill>
                  <a:srgbClr val="7030A0"/>
                </a:solidFill>
                <a:latin typeface="仿宋" pitchFamily="49" charset="-122"/>
                <a:ea typeface="仿宋" pitchFamily="49" charset="-122"/>
              </a:rPr>
              <a:t>班的辅导教师工作。班级学员</a:t>
            </a:r>
            <a:r>
              <a:rPr lang="en-US" altLang="zh-CN" sz="4000" b="1" dirty="0" smtClean="0">
                <a:solidFill>
                  <a:srgbClr val="7030A0"/>
                </a:solidFill>
                <a:latin typeface="仿宋" pitchFamily="49" charset="-122"/>
                <a:ea typeface="仿宋" pitchFamily="49" charset="-122"/>
              </a:rPr>
              <a:t>108</a:t>
            </a:r>
            <a:r>
              <a:rPr lang="zh-CN" altLang="zh-CN" sz="4000" b="1" dirty="0" smtClean="0">
                <a:solidFill>
                  <a:srgbClr val="7030A0"/>
                </a:solidFill>
                <a:latin typeface="仿宋" pitchFamily="49" charset="-122"/>
                <a:ea typeface="仿宋" pitchFamily="49" charset="-122"/>
              </a:rPr>
              <a:t>人，分散在全县各乡镇。为了便于管理和联系，我打印整理出他们的电话号码，以便于电话、短信、网上</a:t>
            </a:r>
            <a:r>
              <a:rPr lang="en-US" altLang="zh-CN" sz="4000" b="1" dirty="0" smtClean="0">
                <a:solidFill>
                  <a:srgbClr val="7030A0"/>
                </a:solidFill>
                <a:latin typeface="仿宋" pitchFamily="49" charset="-122"/>
                <a:ea typeface="仿宋" pitchFamily="49" charset="-122"/>
              </a:rPr>
              <a:t>QQ</a:t>
            </a:r>
            <a:r>
              <a:rPr lang="zh-CN" altLang="zh-CN" sz="4000" b="1" dirty="0" smtClean="0">
                <a:solidFill>
                  <a:srgbClr val="7030A0"/>
                </a:solidFill>
                <a:latin typeface="仿宋" pitchFamily="49" charset="-122"/>
                <a:ea typeface="仿宋" pitchFamily="49" charset="-122"/>
              </a:rPr>
              <a:t>。参加学习的都是一线骨干教师，在学校都担任着非常繁重的教学任务，这次国陪培训学习无疑是增加的一项任务，需要付出一定的时间和精力。</a:t>
            </a:r>
            <a:r>
              <a:rPr lang="zh-CN" altLang="en-US" sz="4000" b="1" dirty="0" smtClean="0">
                <a:solidFill>
                  <a:srgbClr val="7030A0"/>
                </a:solidFill>
                <a:latin typeface="仿宋" pitchFamily="49" charset="-122"/>
                <a:ea typeface="仿宋" pitchFamily="49" charset="-122"/>
              </a:rPr>
              <a:t>两</a:t>
            </a:r>
            <a:r>
              <a:rPr lang="zh-CN" altLang="zh-CN" sz="4000" b="1" dirty="0" smtClean="0">
                <a:solidFill>
                  <a:srgbClr val="7030A0"/>
                </a:solidFill>
                <a:latin typeface="仿宋" pitchFamily="49" charset="-122"/>
                <a:ea typeface="仿宋" pitchFamily="49" charset="-122"/>
              </a:rPr>
              <a:t>个多月弹指一挥间，来不及驻足就已飞逝而过。通过电话或班级简报等途径进行督促，经过共同努力，我班学员参训率</a:t>
            </a:r>
            <a:r>
              <a:rPr lang="en-US" altLang="zh-CN" sz="4000" b="1" dirty="0" smtClean="0">
                <a:solidFill>
                  <a:srgbClr val="7030A0"/>
                </a:solidFill>
                <a:latin typeface="仿宋" pitchFamily="49" charset="-122"/>
                <a:ea typeface="仿宋" pitchFamily="49" charset="-122"/>
              </a:rPr>
              <a:t>100%</a:t>
            </a:r>
            <a:r>
              <a:rPr lang="zh-CN" altLang="zh-CN" sz="4000" b="1" dirty="0" smtClean="0">
                <a:solidFill>
                  <a:srgbClr val="7030A0"/>
                </a:solidFill>
                <a:latin typeface="仿宋" pitchFamily="49" charset="-122"/>
                <a:ea typeface="仿宋" pitchFamily="49" charset="-122"/>
              </a:rPr>
              <a:t>。合格率也</a:t>
            </a:r>
            <a:r>
              <a:rPr lang="en-US" altLang="zh-CN" sz="4000" b="1" dirty="0" smtClean="0">
                <a:solidFill>
                  <a:srgbClr val="7030A0"/>
                </a:solidFill>
                <a:latin typeface="仿宋" pitchFamily="49" charset="-122"/>
                <a:ea typeface="仿宋" pitchFamily="49" charset="-122"/>
              </a:rPr>
              <a:t>100%</a:t>
            </a:r>
            <a:r>
              <a:rPr lang="zh-CN" altLang="zh-CN" sz="4000" b="1" dirty="0" smtClean="0">
                <a:solidFill>
                  <a:srgbClr val="7030A0"/>
                </a:solidFill>
                <a:latin typeface="仿宋" pitchFamily="49" charset="-122"/>
                <a:ea typeface="仿宋" pitchFamily="49" charset="-122"/>
              </a:rPr>
              <a:t>，顺利的完成了这次培训学习任务。我为我的学员老师们感到无比自豪。你们辛苦了！</a:t>
            </a:r>
          </a:p>
          <a:p>
            <a:endParaRPr lang="zh-CN" alt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6.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683568" y="980728"/>
            <a:ext cx="8229600" cy="1143000"/>
          </a:xfrm>
        </p:spPr>
        <p:txBody>
          <a:bodyPr>
            <a:normAutofit fontScale="90000"/>
          </a:bodyPr>
          <a:lstStyle/>
          <a:p>
            <a:pPr lvl="0"/>
            <a:r>
              <a:rPr lang="zh-CN" altLang="zh-CN" b="1" dirty="0" smtClean="0">
                <a:solidFill>
                  <a:srgbClr val="C00000"/>
                </a:solidFill>
                <a:latin typeface="+mn-ea"/>
                <a:ea typeface="+mn-ea"/>
              </a:rPr>
              <a:t>班级</a:t>
            </a:r>
            <a:r>
              <a:rPr lang="zh-CN" altLang="en-US" b="1" dirty="0" smtClean="0">
                <a:solidFill>
                  <a:srgbClr val="C00000"/>
                </a:solidFill>
                <a:latin typeface="+mn-ea"/>
                <a:ea typeface="+mn-ea"/>
              </a:rPr>
              <a:t>学情通报</a:t>
            </a:r>
            <a:r>
              <a:rPr lang="zh-CN" altLang="zh-CN" dirty="0" smtClean="0">
                <a:solidFill>
                  <a:srgbClr val="C00000"/>
                </a:solidFill>
              </a:rPr>
              <a:t/>
            </a:r>
            <a:br>
              <a:rPr lang="zh-CN" altLang="zh-CN" dirty="0" smtClean="0">
                <a:solidFill>
                  <a:srgbClr val="C00000"/>
                </a:solidFill>
              </a:rPr>
            </a:br>
            <a:endParaRPr lang="zh-CN" altLang="en-US" dirty="0">
              <a:solidFill>
                <a:srgbClr val="C00000"/>
              </a:solidFill>
            </a:endParaRPr>
          </a:p>
        </p:txBody>
      </p:sp>
      <p:sp>
        <p:nvSpPr>
          <p:cNvPr id="3" name="内容占位符 2"/>
          <p:cNvSpPr>
            <a:spLocks noGrp="1"/>
          </p:cNvSpPr>
          <p:nvPr>
            <p:ph idx="1"/>
          </p:nvPr>
        </p:nvSpPr>
        <p:spPr>
          <a:xfrm>
            <a:off x="827584" y="1844824"/>
            <a:ext cx="7632848" cy="4392489"/>
          </a:xfrm>
          <a:ln>
            <a:solidFill>
              <a:schemeClr val="accent1"/>
            </a:solidFill>
          </a:ln>
        </p:spPr>
        <p:txBody>
          <a:bodyPr>
            <a:normAutofit fontScale="92500"/>
          </a:bodyPr>
          <a:lstStyle/>
          <a:p>
            <a:pPr>
              <a:buNone/>
            </a:pPr>
            <a:r>
              <a:rPr lang="en-US" altLang="zh-CN" sz="2800" dirty="0" smtClean="0">
                <a:solidFill>
                  <a:srgbClr val="FF0000"/>
                </a:solidFill>
              </a:rPr>
              <a:t>    </a:t>
            </a:r>
            <a:r>
              <a:rPr lang="zh-CN" altLang="zh-CN" sz="2800" dirty="0" smtClean="0">
                <a:solidFill>
                  <a:srgbClr val="FF0000"/>
                </a:solidFill>
              </a:rPr>
              <a:t>研修作业：</a:t>
            </a:r>
            <a:r>
              <a:rPr lang="zh-CN" altLang="zh-CN" sz="2800" dirty="0" smtClean="0">
                <a:solidFill>
                  <a:srgbClr val="7030A0"/>
                </a:solidFill>
              </a:rPr>
              <a:t>提交数</a:t>
            </a:r>
            <a:r>
              <a:rPr lang="en-US" altLang="zh-CN" sz="2800" dirty="0" smtClean="0">
                <a:solidFill>
                  <a:srgbClr val="7030A0"/>
                </a:solidFill>
              </a:rPr>
              <a:t> 108    </a:t>
            </a:r>
            <a:r>
              <a:rPr lang="zh-CN" altLang="zh-CN" sz="2800" dirty="0" smtClean="0">
                <a:solidFill>
                  <a:srgbClr val="7030A0"/>
                </a:solidFill>
              </a:rPr>
              <a:t>优秀</a:t>
            </a:r>
            <a:r>
              <a:rPr lang="en-US" altLang="zh-CN" sz="2800" dirty="0" smtClean="0">
                <a:solidFill>
                  <a:srgbClr val="7030A0"/>
                </a:solidFill>
              </a:rPr>
              <a:t>13  </a:t>
            </a:r>
            <a:r>
              <a:rPr lang="zh-CN" altLang="zh-CN" sz="2800" dirty="0" smtClean="0">
                <a:solidFill>
                  <a:srgbClr val="7030A0"/>
                </a:solidFill>
              </a:rPr>
              <a:t>良好</a:t>
            </a:r>
            <a:r>
              <a:rPr lang="en-US" altLang="zh-CN" sz="2800" dirty="0" smtClean="0">
                <a:solidFill>
                  <a:srgbClr val="7030A0"/>
                </a:solidFill>
              </a:rPr>
              <a:t>32    </a:t>
            </a:r>
            <a:r>
              <a:rPr lang="zh-CN" altLang="zh-CN" sz="2800" dirty="0" smtClean="0">
                <a:solidFill>
                  <a:srgbClr val="7030A0"/>
                </a:solidFill>
              </a:rPr>
              <a:t>合格</a:t>
            </a:r>
            <a:r>
              <a:rPr lang="en-US" altLang="zh-CN" sz="2800" dirty="0" smtClean="0">
                <a:solidFill>
                  <a:srgbClr val="7030A0"/>
                </a:solidFill>
              </a:rPr>
              <a:t>63        </a:t>
            </a:r>
          </a:p>
          <a:p>
            <a:pPr>
              <a:buNone/>
            </a:pPr>
            <a:r>
              <a:rPr lang="en-US" altLang="zh-CN" sz="2800" dirty="0" smtClean="0">
                <a:solidFill>
                  <a:srgbClr val="7030A0"/>
                </a:solidFill>
              </a:rPr>
              <a:t>                           </a:t>
            </a:r>
            <a:r>
              <a:rPr lang="zh-CN" altLang="zh-CN" sz="2800" dirty="0" smtClean="0">
                <a:solidFill>
                  <a:srgbClr val="7030A0"/>
                </a:solidFill>
              </a:rPr>
              <a:t>班级推荐数</a:t>
            </a:r>
            <a:r>
              <a:rPr lang="en-US" altLang="zh-CN" sz="2800" dirty="0" smtClean="0">
                <a:solidFill>
                  <a:srgbClr val="7030A0"/>
                </a:solidFill>
              </a:rPr>
              <a:t>7</a:t>
            </a:r>
            <a:endParaRPr lang="zh-CN" altLang="zh-CN" sz="2800" dirty="0" smtClean="0">
              <a:solidFill>
                <a:srgbClr val="7030A0"/>
              </a:solidFill>
            </a:endParaRPr>
          </a:p>
          <a:p>
            <a:pPr>
              <a:buNone/>
            </a:pPr>
            <a:r>
              <a:rPr lang="en-US" altLang="zh-CN" sz="2800" dirty="0" smtClean="0">
                <a:solidFill>
                  <a:srgbClr val="FF0000"/>
                </a:solidFill>
              </a:rPr>
              <a:t>    </a:t>
            </a:r>
            <a:r>
              <a:rPr lang="zh-CN" altLang="zh-CN" sz="2800" dirty="0" smtClean="0">
                <a:solidFill>
                  <a:srgbClr val="FF0000"/>
                </a:solidFill>
              </a:rPr>
              <a:t>教学设计：</a:t>
            </a:r>
            <a:r>
              <a:rPr lang="zh-CN" altLang="zh-CN" sz="2800" dirty="0" smtClean="0">
                <a:solidFill>
                  <a:srgbClr val="7030A0"/>
                </a:solidFill>
              </a:rPr>
              <a:t>提交数</a:t>
            </a:r>
            <a:r>
              <a:rPr lang="en-US" altLang="zh-CN" sz="2800" dirty="0" smtClean="0">
                <a:solidFill>
                  <a:srgbClr val="7030A0"/>
                </a:solidFill>
              </a:rPr>
              <a:t>108   </a:t>
            </a:r>
            <a:r>
              <a:rPr lang="zh-CN" altLang="zh-CN" sz="2800" dirty="0" smtClean="0">
                <a:solidFill>
                  <a:srgbClr val="7030A0"/>
                </a:solidFill>
              </a:rPr>
              <a:t>优秀</a:t>
            </a:r>
            <a:r>
              <a:rPr lang="en-US" altLang="zh-CN" sz="2800" dirty="0" smtClean="0">
                <a:solidFill>
                  <a:srgbClr val="7030A0"/>
                </a:solidFill>
              </a:rPr>
              <a:t>6   </a:t>
            </a:r>
            <a:r>
              <a:rPr lang="zh-CN" altLang="zh-CN" sz="2800" dirty="0" smtClean="0">
                <a:solidFill>
                  <a:srgbClr val="7030A0"/>
                </a:solidFill>
              </a:rPr>
              <a:t>良好</a:t>
            </a:r>
            <a:r>
              <a:rPr lang="en-US" altLang="zh-CN" sz="2800" dirty="0" smtClean="0">
                <a:solidFill>
                  <a:srgbClr val="7030A0"/>
                </a:solidFill>
              </a:rPr>
              <a:t>40    </a:t>
            </a:r>
            <a:r>
              <a:rPr lang="zh-CN" altLang="zh-CN" sz="2800" dirty="0" smtClean="0">
                <a:solidFill>
                  <a:srgbClr val="7030A0"/>
                </a:solidFill>
              </a:rPr>
              <a:t>合格</a:t>
            </a:r>
            <a:r>
              <a:rPr lang="en-US" altLang="zh-CN" sz="2800" dirty="0" smtClean="0">
                <a:solidFill>
                  <a:srgbClr val="7030A0"/>
                </a:solidFill>
              </a:rPr>
              <a:t>62       </a:t>
            </a:r>
          </a:p>
          <a:p>
            <a:pPr>
              <a:buNone/>
            </a:pPr>
            <a:r>
              <a:rPr lang="en-US" altLang="zh-CN" sz="2800" dirty="0" smtClean="0">
                <a:solidFill>
                  <a:srgbClr val="7030A0"/>
                </a:solidFill>
              </a:rPr>
              <a:t>                           </a:t>
            </a:r>
            <a:r>
              <a:rPr lang="zh-CN" altLang="zh-CN" sz="2800" dirty="0" smtClean="0">
                <a:solidFill>
                  <a:srgbClr val="7030A0"/>
                </a:solidFill>
              </a:rPr>
              <a:t>班级推荐数</a:t>
            </a:r>
            <a:r>
              <a:rPr lang="en-US" altLang="zh-CN" sz="2800" dirty="0" smtClean="0">
                <a:solidFill>
                  <a:srgbClr val="7030A0"/>
                </a:solidFill>
              </a:rPr>
              <a:t> 5</a:t>
            </a:r>
            <a:endParaRPr lang="zh-CN" altLang="zh-CN" sz="2800" dirty="0" smtClean="0">
              <a:solidFill>
                <a:srgbClr val="7030A0"/>
              </a:solidFill>
            </a:endParaRPr>
          </a:p>
          <a:p>
            <a:pPr>
              <a:buNone/>
            </a:pPr>
            <a:r>
              <a:rPr lang="en-US" altLang="zh-CN" sz="2800" dirty="0" smtClean="0">
                <a:solidFill>
                  <a:srgbClr val="FF0000"/>
                </a:solidFill>
              </a:rPr>
              <a:t>    </a:t>
            </a:r>
            <a:r>
              <a:rPr lang="zh-CN" altLang="zh-CN" sz="2800" dirty="0" smtClean="0">
                <a:solidFill>
                  <a:srgbClr val="FF0000"/>
                </a:solidFill>
              </a:rPr>
              <a:t>研修活动：</a:t>
            </a:r>
            <a:r>
              <a:rPr lang="zh-CN" altLang="zh-CN" sz="2800" dirty="0" smtClean="0">
                <a:solidFill>
                  <a:srgbClr val="7030A0"/>
                </a:solidFill>
              </a:rPr>
              <a:t>课件提交数</a:t>
            </a:r>
            <a:r>
              <a:rPr lang="en-US" altLang="zh-CN" sz="2800" dirty="0" smtClean="0">
                <a:solidFill>
                  <a:srgbClr val="7030A0"/>
                </a:solidFill>
              </a:rPr>
              <a:t>33   </a:t>
            </a:r>
            <a:r>
              <a:rPr lang="zh-CN" altLang="zh-CN" sz="2800" dirty="0" smtClean="0">
                <a:solidFill>
                  <a:srgbClr val="7030A0"/>
                </a:solidFill>
              </a:rPr>
              <a:t>研修活动评论总数</a:t>
            </a:r>
            <a:r>
              <a:rPr lang="en-US" altLang="zh-CN" sz="2800" dirty="0" smtClean="0">
                <a:solidFill>
                  <a:srgbClr val="7030A0"/>
                </a:solidFill>
              </a:rPr>
              <a:t>763</a:t>
            </a:r>
            <a:endParaRPr lang="zh-CN" altLang="zh-CN" sz="2800" dirty="0" smtClean="0">
              <a:solidFill>
                <a:srgbClr val="7030A0"/>
              </a:solidFill>
            </a:endParaRPr>
          </a:p>
          <a:p>
            <a:pPr>
              <a:buNone/>
            </a:pPr>
            <a:r>
              <a:rPr lang="en-US" altLang="zh-CN" sz="2800" dirty="0" smtClean="0">
                <a:solidFill>
                  <a:srgbClr val="7030A0"/>
                </a:solidFill>
              </a:rPr>
              <a:t>                           </a:t>
            </a:r>
            <a:r>
              <a:rPr lang="zh-CN" altLang="zh-CN" sz="2800" dirty="0" smtClean="0">
                <a:solidFill>
                  <a:srgbClr val="7030A0"/>
                </a:solidFill>
              </a:rPr>
              <a:t>微课提交数</a:t>
            </a:r>
            <a:r>
              <a:rPr lang="en-US" altLang="zh-CN" sz="2800" dirty="0" smtClean="0">
                <a:solidFill>
                  <a:srgbClr val="7030A0"/>
                </a:solidFill>
              </a:rPr>
              <a:t>46   </a:t>
            </a:r>
            <a:r>
              <a:rPr lang="zh-CN" altLang="zh-CN" sz="2800" dirty="0" smtClean="0">
                <a:solidFill>
                  <a:srgbClr val="7030A0"/>
                </a:solidFill>
              </a:rPr>
              <a:t>主题活动评论总数</a:t>
            </a:r>
            <a:r>
              <a:rPr lang="en-US" altLang="zh-CN" sz="2800" dirty="0" smtClean="0">
                <a:solidFill>
                  <a:srgbClr val="7030A0"/>
                </a:solidFill>
              </a:rPr>
              <a:t>154</a:t>
            </a:r>
            <a:endParaRPr lang="zh-CN" altLang="zh-CN" sz="2800" dirty="0" smtClean="0">
              <a:solidFill>
                <a:srgbClr val="7030A0"/>
              </a:solidFill>
            </a:endParaRPr>
          </a:p>
          <a:p>
            <a:pPr>
              <a:buNone/>
            </a:pPr>
            <a:r>
              <a:rPr lang="en-US" altLang="zh-CN" sz="2800" dirty="0" smtClean="0">
                <a:solidFill>
                  <a:srgbClr val="FF0000"/>
                </a:solidFill>
              </a:rPr>
              <a:t>    </a:t>
            </a:r>
            <a:r>
              <a:rPr lang="zh-CN" altLang="zh-CN" sz="2800" dirty="0" smtClean="0">
                <a:solidFill>
                  <a:srgbClr val="FF0000"/>
                </a:solidFill>
              </a:rPr>
              <a:t>论坛研讨：</a:t>
            </a:r>
            <a:r>
              <a:rPr lang="zh-CN" altLang="zh-CN" sz="2800" dirty="0" smtClean="0">
                <a:solidFill>
                  <a:srgbClr val="7030A0"/>
                </a:solidFill>
              </a:rPr>
              <a:t>主题数</a:t>
            </a:r>
            <a:r>
              <a:rPr lang="en-US" altLang="zh-CN" sz="2800" dirty="0" smtClean="0">
                <a:solidFill>
                  <a:srgbClr val="7030A0"/>
                </a:solidFill>
              </a:rPr>
              <a:t>570    </a:t>
            </a:r>
            <a:r>
              <a:rPr lang="zh-CN" altLang="zh-CN" sz="2800" dirty="0" smtClean="0">
                <a:solidFill>
                  <a:srgbClr val="7030A0"/>
                </a:solidFill>
              </a:rPr>
              <a:t>回复数</a:t>
            </a:r>
            <a:r>
              <a:rPr lang="en-US" altLang="zh-CN" sz="2800" dirty="0" smtClean="0">
                <a:solidFill>
                  <a:srgbClr val="7030A0"/>
                </a:solidFill>
              </a:rPr>
              <a:t>1056    </a:t>
            </a:r>
            <a:endParaRPr lang="zh-CN" altLang="zh-CN" sz="2800" dirty="0" smtClean="0">
              <a:solidFill>
                <a:srgbClr val="7030A0"/>
              </a:solidFill>
            </a:endParaRPr>
          </a:p>
          <a:p>
            <a:pPr>
              <a:buNone/>
            </a:pPr>
            <a:r>
              <a:rPr lang="en-US" altLang="zh-CN" sz="2800" dirty="0" smtClean="0">
                <a:solidFill>
                  <a:srgbClr val="FF0000"/>
                </a:solidFill>
              </a:rPr>
              <a:t>    </a:t>
            </a:r>
            <a:r>
              <a:rPr lang="zh-CN" altLang="zh-CN" sz="2800" dirty="0" smtClean="0">
                <a:solidFill>
                  <a:srgbClr val="FF0000"/>
                </a:solidFill>
              </a:rPr>
              <a:t>资源分享：</a:t>
            </a:r>
            <a:r>
              <a:rPr lang="zh-CN" altLang="zh-CN" sz="2800" dirty="0" smtClean="0">
                <a:solidFill>
                  <a:srgbClr val="7030A0"/>
                </a:solidFill>
              </a:rPr>
              <a:t>提交数</a:t>
            </a:r>
            <a:r>
              <a:rPr lang="en-US" altLang="zh-CN" sz="2800" dirty="0" smtClean="0">
                <a:solidFill>
                  <a:srgbClr val="7030A0"/>
                </a:solidFill>
              </a:rPr>
              <a:t>382    </a:t>
            </a:r>
            <a:r>
              <a:rPr lang="zh-CN" altLang="zh-CN" sz="2800" dirty="0" smtClean="0">
                <a:solidFill>
                  <a:srgbClr val="7030A0"/>
                </a:solidFill>
              </a:rPr>
              <a:t>评论数</a:t>
            </a:r>
            <a:r>
              <a:rPr lang="en-US" altLang="zh-CN" sz="2800" dirty="0" smtClean="0">
                <a:solidFill>
                  <a:srgbClr val="7030A0"/>
                </a:solidFill>
              </a:rPr>
              <a:t>131</a:t>
            </a:r>
            <a:endParaRPr lang="zh-CN" altLang="zh-CN" sz="2800" dirty="0" smtClean="0">
              <a:solidFill>
                <a:srgbClr val="7030A0"/>
              </a:solidFill>
            </a:endParaRPr>
          </a:p>
          <a:p>
            <a:pPr>
              <a:buNone/>
            </a:pPr>
            <a:r>
              <a:rPr lang="en-US" altLang="zh-CN" sz="2800" dirty="0" smtClean="0">
                <a:solidFill>
                  <a:srgbClr val="FF0000"/>
                </a:solidFill>
              </a:rPr>
              <a:t>    </a:t>
            </a:r>
            <a:r>
              <a:rPr lang="zh-CN" altLang="zh-CN" sz="2800" dirty="0" smtClean="0">
                <a:solidFill>
                  <a:srgbClr val="FF0000"/>
                </a:solidFill>
              </a:rPr>
              <a:t>班级简报：</a:t>
            </a:r>
            <a:r>
              <a:rPr lang="zh-CN" altLang="zh-CN" sz="2800" dirty="0" smtClean="0">
                <a:solidFill>
                  <a:srgbClr val="7030A0"/>
                </a:solidFill>
              </a:rPr>
              <a:t>发布数</a:t>
            </a:r>
            <a:r>
              <a:rPr lang="en-US" altLang="zh-CN" sz="2800" dirty="0" smtClean="0">
                <a:solidFill>
                  <a:srgbClr val="7030A0"/>
                </a:solidFill>
              </a:rPr>
              <a:t>6        </a:t>
            </a:r>
            <a:r>
              <a:rPr lang="zh-CN" altLang="zh-CN" sz="2800" dirty="0" smtClean="0">
                <a:solidFill>
                  <a:srgbClr val="7030A0"/>
                </a:solidFill>
              </a:rPr>
              <a:t>评论数</a:t>
            </a:r>
            <a:r>
              <a:rPr lang="en-US" altLang="zh-CN" sz="2800" dirty="0" smtClean="0">
                <a:solidFill>
                  <a:srgbClr val="7030A0"/>
                </a:solidFill>
              </a:rPr>
              <a:t>99    </a:t>
            </a:r>
            <a:endParaRPr lang="zh-CN" altLang="zh-CN" sz="2800" dirty="0" smtClean="0">
              <a:solidFill>
                <a:srgbClr val="7030A0"/>
              </a:solidFill>
            </a:endParaRPr>
          </a:p>
          <a:p>
            <a:endParaRPr lang="zh-CN" altLang="zh-CN" sz="4000" b="1" dirty="0" smtClean="0">
              <a:latin typeface="仿宋" pitchFamily="49" charset="-122"/>
              <a:ea typeface="仿宋" pitchFamily="49" charset="-122"/>
            </a:endParaRPr>
          </a:p>
          <a:p>
            <a:endParaRPr lang="zh-CN" alt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6.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467544" y="980728"/>
            <a:ext cx="8229600" cy="1143000"/>
          </a:xfrm>
        </p:spPr>
        <p:txBody>
          <a:bodyPr>
            <a:normAutofit fontScale="90000"/>
          </a:bodyPr>
          <a:lstStyle/>
          <a:p>
            <a:r>
              <a:rPr lang="en-US" altLang="zh-CN" dirty="0" smtClean="0"/>
              <a:t/>
            </a:r>
            <a:br>
              <a:rPr lang="en-US" altLang="zh-CN" dirty="0" smtClean="0"/>
            </a:br>
            <a:r>
              <a:rPr lang="en-US" altLang="zh-CN" dirty="0" smtClean="0"/>
              <a:t/>
            </a:r>
            <a:br>
              <a:rPr lang="en-US" altLang="zh-CN" dirty="0" smtClean="0"/>
            </a:br>
            <a:r>
              <a:rPr lang="zh-CN" altLang="zh-CN" b="1" dirty="0" smtClean="0">
                <a:solidFill>
                  <a:srgbClr val="FF0000"/>
                </a:solidFill>
              </a:rPr>
              <a:t>优秀学员名单 </a:t>
            </a:r>
            <a:r>
              <a:rPr lang="zh-CN" altLang="zh-CN" dirty="0" smtClean="0"/>
              <a:t/>
            </a:r>
            <a:br>
              <a:rPr lang="zh-CN" altLang="zh-CN" dirty="0" smtClean="0"/>
            </a:br>
            <a:r>
              <a:rPr lang="zh-CN" altLang="zh-CN" dirty="0" smtClean="0">
                <a:solidFill>
                  <a:srgbClr val="C00000"/>
                </a:solidFill>
              </a:rPr>
              <a:t/>
            </a:r>
            <a:br>
              <a:rPr lang="zh-CN" altLang="zh-CN" dirty="0" smtClean="0">
                <a:solidFill>
                  <a:srgbClr val="C00000"/>
                </a:solidFill>
              </a:rPr>
            </a:br>
            <a:endParaRPr lang="zh-CN" altLang="en-US" dirty="0">
              <a:solidFill>
                <a:srgbClr val="C00000"/>
              </a:solidFill>
            </a:endParaRPr>
          </a:p>
        </p:txBody>
      </p:sp>
      <p:sp>
        <p:nvSpPr>
          <p:cNvPr id="3" name="内容占位符 2"/>
          <p:cNvSpPr>
            <a:spLocks noGrp="1"/>
          </p:cNvSpPr>
          <p:nvPr>
            <p:ph idx="1"/>
          </p:nvPr>
        </p:nvSpPr>
        <p:spPr>
          <a:xfrm>
            <a:off x="1259632" y="2204864"/>
            <a:ext cx="6624736" cy="3312368"/>
          </a:xfrm>
          <a:ln>
            <a:solidFill>
              <a:schemeClr val="accent1"/>
            </a:solidFill>
          </a:ln>
        </p:spPr>
        <p:txBody>
          <a:bodyPr>
            <a:normAutofit/>
          </a:bodyPr>
          <a:lstStyle/>
          <a:p>
            <a:pPr>
              <a:buNone/>
            </a:pPr>
            <a:r>
              <a:rPr lang="en-US" altLang="zh-CN" sz="4000" dirty="0" smtClean="0">
                <a:solidFill>
                  <a:srgbClr val="FF0000"/>
                </a:solidFill>
              </a:rPr>
              <a:t>   </a:t>
            </a:r>
            <a:r>
              <a:rPr lang="zh-CN" altLang="zh-CN" sz="4000" dirty="0" smtClean="0">
                <a:solidFill>
                  <a:srgbClr val="FF0000"/>
                </a:solidFill>
              </a:rPr>
              <a:t>王慧芳 </a:t>
            </a:r>
            <a:r>
              <a:rPr lang="en-US" altLang="zh-CN" sz="4000" dirty="0" smtClean="0">
                <a:solidFill>
                  <a:srgbClr val="FF0000"/>
                </a:solidFill>
              </a:rPr>
              <a:t>    </a:t>
            </a:r>
            <a:r>
              <a:rPr lang="zh-CN" altLang="zh-CN" sz="4000" dirty="0" smtClean="0">
                <a:solidFill>
                  <a:srgbClr val="FF0000"/>
                </a:solidFill>
              </a:rPr>
              <a:t>赵</a:t>
            </a:r>
            <a:r>
              <a:rPr lang="en-US" altLang="zh-CN" sz="4000" dirty="0" smtClean="0">
                <a:solidFill>
                  <a:srgbClr val="FF0000"/>
                </a:solidFill>
              </a:rPr>
              <a:t>   </a:t>
            </a:r>
            <a:r>
              <a:rPr lang="zh-CN" altLang="zh-CN" sz="4000" dirty="0" smtClean="0">
                <a:solidFill>
                  <a:srgbClr val="FF0000"/>
                </a:solidFill>
              </a:rPr>
              <a:t>绒  </a:t>
            </a:r>
            <a:r>
              <a:rPr lang="en-US" altLang="zh-CN" sz="4000" dirty="0" smtClean="0">
                <a:solidFill>
                  <a:srgbClr val="FF0000"/>
                </a:solidFill>
              </a:rPr>
              <a:t>  </a:t>
            </a:r>
            <a:r>
              <a:rPr lang="zh-CN" altLang="zh-CN" sz="4000" dirty="0" smtClean="0">
                <a:solidFill>
                  <a:srgbClr val="FF0000"/>
                </a:solidFill>
              </a:rPr>
              <a:t> </a:t>
            </a:r>
            <a:r>
              <a:rPr lang="en-US" altLang="zh-CN" sz="4000" dirty="0" smtClean="0">
                <a:solidFill>
                  <a:srgbClr val="FF0000"/>
                </a:solidFill>
              </a:rPr>
              <a:t> </a:t>
            </a:r>
            <a:r>
              <a:rPr lang="zh-CN" altLang="zh-CN" sz="4000" dirty="0" smtClean="0">
                <a:solidFill>
                  <a:srgbClr val="FF0000"/>
                </a:solidFill>
              </a:rPr>
              <a:t>程</a:t>
            </a:r>
            <a:r>
              <a:rPr lang="en-US" altLang="zh-CN" sz="4000" dirty="0" smtClean="0">
                <a:solidFill>
                  <a:srgbClr val="FF0000"/>
                </a:solidFill>
              </a:rPr>
              <a:t>    </a:t>
            </a:r>
            <a:r>
              <a:rPr lang="zh-CN" altLang="zh-CN" sz="4000" dirty="0" smtClean="0">
                <a:solidFill>
                  <a:srgbClr val="FF0000"/>
                </a:solidFill>
              </a:rPr>
              <a:t>艳   余江侠</a:t>
            </a:r>
            <a:r>
              <a:rPr lang="en-US" altLang="zh-CN" sz="4000" dirty="0" smtClean="0">
                <a:solidFill>
                  <a:srgbClr val="FF0000"/>
                </a:solidFill>
              </a:rPr>
              <a:t>    </a:t>
            </a:r>
            <a:r>
              <a:rPr lang="zh-CN" altLang="zh-CN" sz="4000" dirty="0" smtClean="0">
                <a:solidFill>
                  <a:srgbClr val="FF0000"/>
                </a:solidFill>
              </a:rPr>
              <a:t>齐小莉</a:t>
            </a:r>
            <a:r>
              <a:rPr lang="en-US" altLang="zh-CN" sz="4000" dirty="0" smtClean="0">
                <a:solidFill>
                  <a:srgbClr val="FF0000"/>
                </a:solidFill>
              </a:rPr>
              <a:t>      </a:t>
            </a:r>
            <a:r>
              <a:rPr lang="zh-CN" altLang="zh-CN" sz="4000" dirty="0" smtClean="0">
                <a:solidFill>
                  <a:srgbClr val="FF0000"/>
                </a:solidFill>
              </a:rPr>
              <a:t>张</a:t>
            </a:r>
            <a:r>
              <a:rPr lang="en-US" altLang="zh-CN" sz="4000" dirty="0" smtClean="0">
                <a:solidFill>
                  <a:srgbClr val="FF0000"/>
                </a:solidFill>
              </a:rPr>
              <a:t>    </a:t>
            </a:r>
            <a:r>
              <a:rPr lang="zh-CN" altLang="zh-CN" sz="4000" dirty="0" smtClean="0">
                <a:solidFill>
                  <a:srgbClr val="FF0000"/>
                </a:solidFill>
              </a:rPr>
              <a:t>妮 </a:t>
            </a:r>
            <a:r>
              <a:rPr lang="en-US" altLang="zh-CN" sz="4000" dirty="0" smtClean="0">
                <a:solidFill>
                  <a:srgbClr val="FF0000"/>
                </a:solidFill>
              </a:rPr>
              <a:t>   </a:t>
            </a:r>
            <a:r>
              <a:rPr lang="zh-CN" altLang="zh-CN" sz="4000" dirty="0" smtClean="0">
                <a:solidFill>
                  <a:srgbClr val="FF0000"/>
                </a:solidFill>
              </a:rPr>
              <a:t>张伟江   </a:t>
            </a:r>
            <a:r>
              <a:rPr lang="en-US" altLang="zh-CN" sz="4000" dirty="0" smtClean="0">
                <a:solidFill>
                  <a:srgbClr val="FF0000"/>
                </a:solidFill>
              </a:rPr>
              <a:t>  </a:t>
            </a:r>
            <a:r>
              <a:rPr lang="zh-CN" altLang="zh-CN" sz="4000" dirty="0" smtClean="0">
                <a:solidFill>
                  <a:srgbClr val="FF0000"/>
                </a:solidFill>
              </a:rPr>
              <a:t>张</a:t>
            </a:r>
            <a:r>
              <a:rPr lang="en-US" altLang="zh-CN" sz="4000" dirty="0" smtClean="0">
                <a:solidFill>
                  <a:srgbClr val="FF0000"/>
                </a:solidFill>
              </a:rPr>
              <a:t>    </a:t>
            </a:r>
            <a:r>
              <a:rPr lang="zh-CN" altLang="zh-CN" sz="4000" dirty="0" smtClean="0">
                <a:solidFill>
                  <a:srgbClr val="FF0000"/>
                </a:solidFill>
              </a:rPr>
              <a:t>歌</a:t>
            </a:r>
            <a:r>
              <a:rPr lang="en-US" altLang="zh-CN" sz="4000" dirty="0" smtClean="0">
                <a:solidFill>
                  <a:srgbClr val="FF0000"/>
                </a:solidFill>
              </a:rPr>
              <a:t>     </a:t>
            </a:r>
            <a:r>
              <a:rPr lang="zh-CN" altLang="zh-CN" sz="4000" dirty="0" smtClean="0">
                <a:solidFill>
                  <a:srgbClr val="FF0000"/>
                </a:solidFill>
              </a:rPr>
              <a:t>卞代云   </a:t>
            </a:r>
            <a:r>
              <a:rPr lang="en-US" altLang="zh-CN" sz="4000" dirty="0" smtClean="0">
                <a:solidFill>
                  <a:srgbClr val="FF0000"/>
                </a:solidFill>
              </a:rPr>
              <a:t> </a:t>
            </a:r>
            <a:r>
              <a:rPr lang="zh-CN" altLang="zh-CN" sz="4000" dirty="0" smtClean="0">
                <a:solidFill>
                  <a:srgbClr val="FF0000"/>
                </a:solidFill>
              </a:rPr>
              <a:t>吴鸿彬</a:t>
            </a:r>
            <a:r>
              <a:rPr lang="en-US" altLang="zh-CN" sz="4000" dirty="0" smtClean="0">
                <a:solidFill>
                  <a:srgbClr val="FF0000"/>
                </a:solidFill>
              </a:rPr>
              <a:t>    </a:t>
            </a:r>
            <a:r>
              <a:rPr lang="zh-CN" altLang="zh-CN" sz="4000" dirty="0" smtClean="0">
                <a:solidFill>
                  <a:srgbClr val="FF0000"/>
                </a:solidFill>
              </a:rPr>
              <a:t> 陈兆勇 </a:t>
            </a:r>
            <a:r>
              <a:rPr lang="en-US" altLang="zh-CN" sz="4000" dirty="0" smtClean="0">
                <a:solidFill>
                  <a:srgbClr val="FF0000"/>
                </a:solidFill>
              </a:rPr>
              <a:t>  </a:t>
            </a:r>
            <a:r>
              <a:rPr lang="zh-CN" altLang="zh-CN" sz="4000" dirty="0" smtClean="0">
                <a:solidFill>
                  <a:srgbClr val="FF0000"/>
                </a:solidFill>
              </a:rPr>
              <a:t> </a:t>
            </a:r>
            <a:r>
              <a:rPr lang="en-US" altLang="zh-CN" sz="4000" dirty="0" smtClean="0">
                <a:solidFill>
                  <a:srgbClr val="FF0000"/>
                </a:solidFill>
              </a:rPr>
              <a:t> </a:t>
            </a:r>
            <a:r>
              <a:rPr lang="zh-CN" altLang="zh-CN" sz="4000" dirty="0" smtClean="0">
                <a:solidFill>
                  <a:srgbClr val="FF0000"/>
                </a:solidFill>
              </a:rPr>
              <a:t>曹岚君</a:t>
            </a:r>
            <a:r>
              <a:rPr lang="en-US" altLang="zh-CN" sz="4000" dirty="0" smtClean="0">
                <a:solidFill>
                  <a:srgbClr val="FF0000"/>
                </a:solidFill>
              </a:rPr>
              <a:t>   </a:t>
            </a:r>
            <a:r>
              <a:rPr lang="zh-CN" altLang="zh-CN" sz="4000" dirty="0" smtClean="0">
                <a:solidFill>
                  <a:srgbClr val="FF0000"/>
                </a:solidFill>
              </a:rPr>
              <a:t>夜志娟</a:t>
            </a:r>
            <a:r>
              <a:rPr lang="en-US" altLang="zh-CN" sz="4000" dirty="0" smtClean="0">
                <a:solidFill>
                  <a:srgbClr val="FF0000"/>
                </a:solidFill>
              </a:rPr>
              <a:t>     </a:t>
            </a:r>
            <a:r>
              <a:rPr lang="zh-CN" altLang="zh-CN" sz="4000" dirty="0" smtClean="0">
                <a:solidFill>
                  <a:srgbClr val="FF0000"/>
                </a:solidFill>
              </a:rPr>
              <a:t>杨秀丽 </a:t>
            </a:r>
            <a:r>
              <a:rPr lang="en-US" altLang="zh-CN" sz="4000" dirty="0" smtClean="0">
                <a:solidFill>
                  <a:srgbClr val="FF0000"/>
                </a:solidFill>
              </a:rPr>
              <a:t>     </a:t>
            </a:r>
            <a:r>
              <a:rPr lang="zh-CN" altLang="zh-CN" sz="4000" dirty="0" smtClean="0">
                <a:solidFill>
                  <a:srgbClr val="FF0000"/>
                </a:solidFill>
              </a:rPr>
              <a:t>闫</a:t>
            </a:r>
            <a:r>
              <a:rPr lang="en-US" altLang="zh-CN" sz="4000" dirty="0" smtClean="0">
                <a:solidFill>
                  <a:srgbClr val="FF0000"/>
                </a:solidFill>
              </a:rPr>
              <a:t>    </a:t>
            </a:r>
            <a:r>
              <a:rPr lang="zh-CN" altLang="zh-CN" sz="4000" dirty="0" smtClean="0">
                <a:solidFill>
                  <a:srgbClr val="FF0000"/>
                </a:solidFill>
              </a:rPr>
              <a:t>丹</a:t>
            </a:r>
          </a:p>
          <a:p>
            <a:endParaRPr lang="zh-CN" altLang="zh-CN" sz="2800" dirty="0" smtClean="0">
              <a:solidFill>
                <a:srgbClr val="7030A0"/>
              </a:solidFill>
            </a:endParaRPr>
          </a:p>
          <a:p>
            <a:endParaRPr lang="zh-CN" altLang="zh-CN" sz="4000" b="1" dirty="0" smtClean="0">
              <a:latin typeface="仿宋" pitchFamily="49" charset="-122"/>
              <a:ea typeface="仿宋" pitchFamily="49" charset="-122"/>
            </a:endParaRPr>
          </a:p>
          <a:p>
            <a:endParaRPr lang="zh-CN" alt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6.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395536" y="1052736"/>
            <a:ext cx="8229600" cy="1143000"/>
          </a:xfrm>
        </p:spPr>
        <p:txBody>
          <a:bodyPr>
            <a:normAutofit fontScale="90000"/>
          </a:bodyPr>
          <a:lstStyle/>
          <a:p>
            <a:pPr lvl="0"/>
            <a:r>
              <a:rPr lang="zh-CN" altLang="en-US" b="1" dirty="0" smtClean="0">
                <a:solidFill>
                  <a:srgbClr val="C00000"/>
                </a:solidFill>
              </a:rPr>
              <a:t>值得提出表扬</a:t>
            </a:r>
            <a:r>
              <a:rPr lang="zh-CN" altLang="en-US" b="1" dirty="0" smtClean="0">
                <a:solidFill>
                  <a:srgbClr val="C00000"/>
                </a:solidFill>
              </a:rPr>
              <a:t>的学员</a:t>
            </a:r>
            <a:r>
              <a:rPr lang="zh-CN" altLang="zh-CN" dirty="0" smtClean="0">
                <a:solidFill>
                  <a:srgbClr val="C00000"/>
                </a:solidFill>
              </a:rPr>
              <a:t/>
            </a:r>
            <a:br>
              <a:rPr lang="zh-CN" altLang="zh-CN" dirty="0" smtClean="0">
                <a:solidFill>
                  <a:srgbClr val="C00000"/>
                </a:solidFill>
              </a:rPr>
            </a:br>
            <a:endParaRPr lang="zh-CN" altLang="en-US" dirty="0">
              <a:solidFill>
                <a:srgbClr val="C00000"/>
              </a:solidFill>
            </a:endParaRPr>
          </a:p>
        </p:txBody>
      </p:sp>
      <p:sp>
        <p:nvSpPr>
          <p:cNvPr id="3" name="内容占位符 2"/>
          <p:cNvSpPr>
            <a:spLocks noGrp="1"/>
          </p:cNvSpPr>
          <p:nvPr>
            <p:ph idx="1"/>
          </p:nvPr>
        </p:nvSpPr>
        <p:spPr>
          <a:xfrm>
            <a:off x="827584" y="1844824"/>
            <a:ext cx="7632848" cy="4392489"/>
          </a:xfrm>
          <a:ln>
            <a:solidFill>
              <a:schemeClr val="accent1"/>
            </a:solidFill>
          </a:ln>
        </p:spPr>
        <p:txBody>
          <a:bodyPr>
            <a:normAutofit/>
          </a:bodyPr>
          <a:lstStyle/>
          <a:p>
            <a:r>
              <a:rPr lang="zh-CN" altLang="zh-CN" sz="2800" dirty="0" smtClean="0">
                <a:solidFill>
                  <a:srgbClr val="002060"/>
                </a:solidFill>
              </a:rPr>
              <a:t>学习有效时间名列前茅的：</a:t>
            </a:r>
            <a:endParaRPr lang="en-US" altLang="zh-CN" sz="2800" dirty="0" smtClean="0">
              <a:solidFill>
                <a:srgbClr val="002060"/>
              </a:solidFill>
            </a:endParaRPr>
          </a:p>
          <a:p>
            <a:r>
              <a:rPr lang="zh-CN" altLang="zh-CN" sz="2400" dirty="0" smtClean="0">
                <a:solidFill>
                  <a:srgbClr val="FF0000"/>
                </a:solidFill>
              </a:rPr>
              <a:t>倪双民</a:t>
            </a:r>
            <a:r>
              <a:rPr lang="en-US" altLang="zh-CN" sz="2400" dirty="0" smtClean="0">
                <a:solidFill>
                  <a:srgbClr val="FF0000"/>
                </a:solidFill>
              </a:rPr>
              <a:t>3907     </a:t>
            </a:r>
            <a:r>
              <a:rPr lang="zh-CN" altLang="zh-CN" sz="2400" dirty="0" smtClean="0">
                <a:solidFill>
                  <a:srgbClr val="FF0000"/>
                </a:solidFill>
              </a:rPr>
              <a:t>祝莉娟</a:t>
            </a:r>
            <a:r>
              <a:rPr lang="en-US" altLang="zh-CN" sz="2400" dirty="0" smtClean="0">
                <a:solidFill>
                  <a:srgbClr val="FF0000"/>
                </a:solidFill>
              </a:rPr>
              <a:t>3812     </a:t>
            </a:r>
            <a:r>
              <a:rPr lang="zh-CN" altLang="zh-CN" sz="2400" dirty="0" smtClean="0">
                <a:solidFill>
                  <a:srgbClr val="FF0000"/>
                </a:solidFill>
              </a:rPr>
              <a:t>张妮</a:t>
            </a:r>
            <a:r>
              <a:rPr lang="en-US" altLang="zh-CN" sz="2400" dirty="0" smtClean="0">
                <a:solidFill>
                  <a:srgbClr val="FF0000"/>
                </a:solidFill>
              </a:rPr>
              <a:t>3132     </a:t>
            </a:r>
            <a:r>
              <a:rPr lang="zh-CN" altLang="zh-CN" sz="2400" dirty="0" smtClean="0">
                <a:solidFill>
                  <a:srgbClr val="FF0000"/>
                </a:solidFill>
              </a:rPr>
              <a:t>谭海芹</a:t>
            </a:r>
            <a:r>
              <a:rPr lang="en-US" altLang="zh-CN" sz="2400" dirty="0" smtClean="0">
                <a:solidFill>
                  <a:srgbClr val="FF0000"/>
                </a:solidFill>
              </a:rPr>
              <a:t>3029</a:t>
            </a:r>
            <a:endParaRPr lang="zh-CN" altLang="zh-CN" sz="2400" dirty="0" smtClean="0">
              <a:solidFill>
                <a:srgbClr val="FF0000"/>
              </a:solidFill>
            </a:endParaRPr>
          </a:p>
          <a:p>
            <a:r>
              <a:rPr lang="zh-CN" altLang="zh-CN" sz="2800" dirty="0" smtClean="0">
                <a:solidFill>
                  <a:srgbClr val="002060"/>
                </a:solidFill>
              </a:rPr>
              <a:t>活跃度较高的：</a:t>
            </a:r>
            <a:endParaRPr lang="en-US" altLang="zh-CN" sz="2800" dirty="0" smtClean="0">
              <a:solidFill>
                <a:srgbClr val="002060"/>
              </a:solidFill>
            </a:endParaRPr>
          </a:p>
          <a:p>
            <a:r>
              <a:rPr lang="zh-CN" altLang="zh-CN" sz="2400" dirty="0" smtClean="0">
                <a:solidFill>
                  <a:srgbClr val="FF0000"/>
                </a:solidFill>
              </a:rPr>
              <a:t>李铁民</a:t>
            </a:r>
            <a:r>
              <a:rPr lang="en-US" altLang="zh-CN" sz="2400" dirty="0" smtClean="0">
                <a:solidFill>
                  <a:srgbClr val="FF0000"/>
                </a:solidFill>
              </a:rPr>
              <a:t>63    </a:t>
            </a:r>
            <a:r>
              <a:rPr lang="zh-CN" altLang="zh-CN" sz="2400" dirty="0" smtClean="0">
                <a:solidFill>
                  <a:srgbClr val="FF0000"/>
                </a:solidFill>
              </a:rPr>
              <a:t>王慧芳</a:t>
            </a:r>
            <a:r>
              <a:rPr lang="en-US" altLang="zh-CN" sz="2400" dirty="0" smtClean="0">
                <a:solidFill>
                  <a:srgbClr val="FF0000"/>
                </a:solidFill>
              </a:rPr>
              <a:t>59     </a:t>
            </a:r>
            <a:r>
              <a:rPr lang="zh-CN" altLang="zh-CN" sz="2400" dirty="0" smtClean="0">
                <a:solidFill>
                  <a:srgbClr val="FF0000"/>
                </a:solidFill>
              </a:rPr>
              <a:t>潘志民</a:t>
            </a:r>
            <a:r>
              <a:rPr lang="en-US" altLang="zh-CN" sz="2400" dirty="0" smtClean="0">
                <a:solidFill>
                  <a:srgbClr val="FF0000"/>
                </a:solidFill>
              </a:rPr>
              <a:t>54     </a:t>
            </a:r>
            <a:r>
              <a:rPr lang="zh-CN" altLang="zh-CN" sz="2400" dirty="0" smtClean="0">
                <a:solidFill>
                  <a:srgbClr val="FF0000"/>
                </a:solidFill>
              </a:rPr>
              <a:t>夜志娟</a:t>
            </a:r>
            <a:r>
              <a:rPr lang="en-US" altLang="zh-CN" sz="2400" dirty="0" smtClean="0">
                <a:solidFill>
                  <a:srgbClr val="FF0000"/>
                </a:solidFill>
              </a:rPr>
              <a:t> 49</a:t>
            </a:r>
            <a:endParaRPr lang="zh-CN" altLang="zh-CN" sz="2400" dirty="0" smtClean="0">
              <a:solidFill>
                <a:srgbClr val="FF0000"/>
              </a:solidFill>
            </a:endParaRPr>
          </a:p>
          <a:p>
            <a:r>
              <a:rPr lang="zh-CN" altLang="zh-CN" sz="2800" dirty="0" smtClean="0">
                <a:solidFill>
                  <a:srgbClr val="002060"/>
                </a:solidFill>
              </a:rPr>
              <a:t>论坛研讨回复较多的：</a:t>
            </a:r>
            <a:endParaRPr lang="en-US" altLang="zh-CN" sz="2800" dirty="0" smtClean="0">
              <a:solidFill>
                <a:srgbClr val="002060"/>
              </a:solidFill>
            </a:endParaRPr>
          </a:p>
          <a:p>
            <a:r>
              <a:rPr lang="zh-CN" altLang="zh-CN" sz="2400" dirty="0" smtClean="0">
                <a:solidFill>
                  <a:srgbClr val="FF0000"/>
                </a:solidFill>
              </a:rPr>
              <a:t>袁妮妮</a:t>
            </a:r>
            <a:r>
              <a:rPr lang="en-US" altLang="zh-CN" sz="2400" dirty="0" smtClean="0">
                <a:solidFill>
                  <a:srgbClr val="FF0000"/>
                </a:solidFill>
              </a:rPr>
              <a:t>34     </a:t>
            </a:r>
            <a:r>
              <a:rPr lang="zh-CN" altLang="zh-CN" sz="2400" dirty="0" smtClean="0">
                <a:solidFill>
                  <a:srgbClr val="FF0000"/>
                </a:solidFill>
              </a:rPr>
              <a:t>殷芹香</a:t>
            </a:r>
            <a:r>
              <a:rPr lang="en-US" altLang="zh-CN" sz="2400" dirty="0" smtClean="0">
                <a:solidFill>
                  <a:srgbClr val="FF0000"/>
                </a:solidFill>
              </a:rPr>
              <a:t>26     </a:t>
            </a:r>
            <a:r>
              <a:rPr lang="zh-CN" altLang="zh-CN" sz="2400" dirty="0" smtClean="0">
                <a:solidFill>
                  <a:srgbClr val="FF0000"/>
                </a:solidFill>
              </a:rPr>
              <a:t>夜志娟 </a:t>
            </a:r>
            <a:r>
              <a:rPr lang="en-US" altLang="zh-CN" sz="2400" dirty="0" smtClean="0">
                <a:solidFill>
                  <a:srgbClr val="FF0000"/>
                </a:solidFill>
              </a:rPr>
              <a:t>23</a:t>
            </a:r>
            <a:endParaRPr lang="zh-CN" altLang="zh-CN" sz="2400" dirty="0" smtClean="0">
              <a:solidFill>
                <a:srgbClr val="FF0000"/>
              </a:solidFill>
            </a:endParaRPr>
          </a:p>
          <a:p>
            <a:r>
              <a:rPr lang="zh-CN" altLang="zh-CN" sz="2800" dirty="0" smtClean="0">
                <a:solidFill>
                  <a:srgbClr val="002060"/>
                </a:solidFill>
              </a:rPr>
              <a:t>研修活动评论数较多的：</a:t>
            </a:r>
            <a:r>
              <a:rPr lang="zh-CN" altLang="zh-CN" sz="2400" dirty="0" smtClean="0">
                <a:solidFill>
                  <a:srgbClr val="FF0000"/>
                </a:solidFill>
              </a:rPr>
              <a:t>雷</a:t>
            </a:r>
            <a:r>
              <a:rPr lang="en-US" altLang="zh-CN" sz="2400" dirty="0" smtClean="0">
                <a:solidFill>
                  <a:srgbClr val="FF0000"/>
                </a:solidFill>
              </a:rPr>
              <a:t>     </a:t>
            </a:r>
            <a:r>
              <a:rPr lang="zh-CN" altLang="zh-CN" sz="2400" dirty="0" smtClean="0">
                <a:solidFill>
                  <a:srgbClr val="FF0000"/>
                </a:solidFill>
              </a:rPr>
              <a:t>帆</a:t>
            </a:r>
            <a:r>
              <a:rPr lang="en-US" altLang="zh-CN" sz="2400" dirty="0" smtClean="0">
                <a:solidFill>
                  <a:srgbClr val="FF0000"/>
                </a:solidFill>
              </a:rPr>
              <a:t>21    </a:t>
            </a:r>
            <a:r>
              <a:rPr lang="zh-CN" altLang="zh-CN" sz="2400" dirty="0" smtClean="0">
                <a:solidFill>
                  <a:srgbClr val="FF0000"/>
                </a:solidFill>
              </a:rPr>
              <a:t>吴夏锋</a:t>
            </a:r>
            <a:r>
              <a:rPr lang="en-US" altLang="zh-CN" sz="2400" dirty="0" smtClean="0">
                <a:solidFill>
                  <a:srgbClr val="FF0000"/>
                </a:solidFill>
              </a:rPr>
              <a:t>17 </a:t>
            </a:r>
            <a:endParaRPr lang="zh-CN" altLang="zh-CN" sz="2400" dirty="0" smtClean="0">
              <a:solidFill>
                <a:srgbClr val="FF0000"/>
              </a:solidFill>
            </a:endParaRPr>
          </a:p>
          <a:p>
            <a:r>
              <a:rPr lang="zh-CN" altLang="zh-CN" sz="2800" dirty="0" smtClean="0">
                <a:solidFill>
                  <a:srgbClr val="002060"/>
                </a:solidFill>
              </a:rPr>
              <a:t>主题活动评论数较多的：</a:t>
            </a:r>
            <a:r>
              <a:rPr lang="zh-CN" altLang="zh-CN" sz="2400" dirty="0" smtClean="0">
                <a:solidFill>
                  <a:srgbClr val="FF0000"/>
                </a:solidFill>
              </a:rPr>
              <a:t>李铁民</a:t>
            </a:r>
            <a:r>
              <a:rPr lang="en-US" altLang="zh-CN" sz="2400" dirty="0" smtClean="0">
                <a:solidFill>
                  <a:srgbClr val="FF0000"/>
                </a:solidFill>
              </a:rPr>
              <a:t>16</a:t>
            </a:r>
            <a:endParaRPr lang="zh-CN" altLang="zh-CN" sz="2400" dirty="0" smtClean="0">
              <a:solidFill>
                <a:srgbClr val="FF0000"/>
              </a:solidFill>
            </a:endParaRPr>
          </a:p>
          <a:p>
            <a:endParaRPr lang="zh-CN" altLang="zh-CN" sz="2800" dirty="0" smtClean="0">
              <a:solidFill>
                <a:srgbClr val="7030A0"/>
              </a:solidFill>
            </a:endParaRPr>
          </a:p>
          <a:p>
            <a:endParaRPr lang="zh-CN" altLang="zh-CN" sz="4000" b="1" dirty="0" smtClean="0">
              <a:latin typeface="仿宋" pitchFamily="49" charset="-122"/>
              <a:ea typeface="仿宋" pitchFamily="49" charset="-122"/>
            </a:endParaRPr>
          </a:p>
          <a:p>
            <a:endParaRPr lang="zh-CN" alt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6.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611560" y="332656"/>
            <a:ext cx="8229600" cy="1143000"/>
          </a:xfrm>
        </p:spPr>
        <p:txBody>
          <a:bodyPr>
            <a:normAutofit fontScale="90000"/>
          </a:bodyPr>
          <a:lstStyle/>
          <a:p>
            <a:r>
              <a:rPr lang="en-US" altLang="zh-CN" dirty="0" smtClean="0"/>
              <a:t/>
            </a:r>
            <a:br>
              <a:rPr lang="en-US" altLang="zh-CN" dirty="0" smtClean="0"/>
            </a:br>
            <a:r>
              <a:rPr lang="en-US" altLang="zh-CN" dirty="0" smtClean="0"/>
              <a:t/>
            </a:r>
            <a:br>
              <a:rPr lang="en-US" altLang="zh-CN" dirty="0" smtClean="0"/>
            </a:br>
            <a:r>
              <a:rPr lang="zh-CN" altLang="en-US" b="1" dirty="0" smtClean="0">
                <a:solidFill>
                  <a:srgbClr val="7030A0"/>
                </a:solidFill>
              </a:rPr>
              <a:t>辅导工作</a:t>
            </a:r>
            <a:r>
              <a:rPr lang="zh-CN" altLang="zh-CN" b="1" dirty="0" smtClean="0">
                <a:solidFill>
                  <a:srgbClr val="7030A0"/>
                </a:solidFill>
              </a:rPr>
              <a:t/>
            </a:r>
            <a:br>
              <a:rPr lang="zh-CN" altLang="zh-CN" b="1" dirty="0" smtClean="0">
                <a:solidFill>
                  <a:srgbClr val="7030A0"/>
                </a:solidFill>
              </a:rPr>
            </a:br>
            <a:r>
              <a:rPr lang="zh-CN" altLang="zh-CN" dirty="0" smtClean="0">
                <a:solidFill>
                  <a:srgbClr val="C00000"/>
                </a:solidFill>
              </a:rPr>
              <a:t/>
            </a:r>
            <a:br>
              <a:rPr lang="zh-CN" altLang="zh-CN" dirty="0" smtClean="0">
                <a:solidFill>
                  <a:srgbClr val="C00000"/>
                </a:solidFill>
              </a:rPr>
            </a:br>
            <a:endParaRPr lang="zh-CN" altLang="en-US" dirty="0">
              <a:solidFill>
                <a:srgbClr val="C00000"/>
              </a:solidFill>
            </a:endParaRPr>
          </a:p>
        </p:txBody>
      </p:sp>
      <p:sp>
        <p:nvSpPr>
          <p:cNvPr id="3" name="内容占位符 2"/>
          <p:cNvSpPr>
            <a:spLocks noGrp="1"/>
          </p:cNvSpPr>
          <p:nvPr>
            <p:ph idx="1"/>
          </p:nvPr>
        </p:nvSpPr>
        <p:spPr>
          <a:xfrm>
            <a:off x="1043608" y="1385392"/>
            <a:ext cx="7344816" cy="4779912"/>
          </a:xfrm>
          <a:ln>
            <a:solidFill>
              <a:schemeClr val="accent1"/>
            </a:solidFill>
          </a:ln>
        </p:spPr>
        <p:txBody>
          <a:bodyPr>
            <a:normAutofit fontScale="25000" lnSpcReduction="20000"/>
          </a:bodyPr>
          <a:lstStyle/>
          <a:p>
            <a:pPr lvl="0">
              <a:buNone/>
            </a:pPr>
            <a:r>
              <a:rPr lang="en-US" altLang="zh-CN" sz="8000" dirty="0" smtClean="0">
                <a:latin typeface="仿宋" pitchFamily="49" charset="-122"/>
                <a:ea typeface="仿宋" pitchFamily="49" charset="-122"/>
              </a:rPr>
              <a:t>   </a:t>
            </a:r>
            <a:r>
              <a:rPr lang="en-US" altLang="zh-CN" sz="7200" b="1" dirty="0" smtClean="0">
                <a:solidFill>
                  <a:srgbClr val="7030A0"/>
                </a:solidFill>
                <a:latin typeface="仿宋" pitchFamily="49" charset="-122"/>
                <a:ea typeface="仿宋" pitchFamily="49" charset="-122"/>
              </a:rPr>
              <a:t>1.</a:t>
            </a:r>
            <a:r>
              <a:rPr lang="zh-CN" altLang="zh-CN" sz="7200" b="1" dirty="0" smtClean="0">
                <a:solidFill>
                  <a:srgbClr val="7030A0"/>
                </a:solidFill>
                <a:latin typeface="仿宋" pitchFamily="49" charset="-122"/>
                <a:ea typeface="仿宋" pitchFamily="49" charset="-122"/>
              </a:rPr>
              <a:t>通过平台发送学习短信，让学员明确学习要求，督促其坚持每</a:t>
            </a:r>
            <a:r>
              <a:rPr lang="zh-CN" altLang="en-US" sz="7200" b="1" dirty="0" smtClean="0">
                <a:solidFill>
                  <a:srgbClr val="7030A0"/>
                </a:solidFill>
                <a:latin typeface="仿宋" pitchFamily="49" charset="-122"/>
                <a:ea typeface="仿宋" pitchFamily="49" charset="-122"/>
              </a:rPr>
              <a:t>天</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上网学习。</a:t>
            </a:r>
          </a:p>
          <a:p>
            <a:pPr lvl="0">
              <a:buNone/>
            </a:pPr>
            <a:r>
              <a:rPr lang="en-US" altLang="zh-CN" sz="7200" b="1" dirty="0" smtClean="0">
                <a:solidFill>
                  <a:srgbClr val="7030A0"/>
                </a:solidFill>
                <a:latin typeface="仿宋" pitchFamily="49" charset="-122"/>
                <a:ea typeface="仿宋" pitchFamily="49" charset="-122"/>
              </a:rPr>
              <a:t>   2.</a:t>
            </a:r>
            <a:r>
              <a:rPr lang="zh-CN" altLang="zh-CN" sz="7200" b="1" dirty="0" smtClean="0">
                <a:solidFill>
                  <a:srgbClr val="7030A0"/>
                </a:solidFill>
                <a:latin typeface="仿宋" pitchFamily="49" charset="-122"/>
                <a:ea typeface="仿宋" pitchFamily="49" charset="-122"/>
              </a:rPr>
              <a:t>作业是认真学习的见证，是老师们平时工作的经验总结，很值得</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借鉴和学习，所以我坚持先自己学后再去评价学员作业。每位学员的作</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业我都是认真的评阅。从批改的作业中发现，多数老师有着自己独到的</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见解和思考，写出了自己的收获和感想</a:t>
            </a:r>
            <a:r>
              <a:rPr lang="en-US" altLang="zh-CN" sz="7200" b="1" dirty="0" smtClean="0">
                <a:solidFill>
                  <a:srgbClr val="7030A0"/>
                </a:solidFill>
                <a:latin typeface="仿宋" pitchFamily="49" charset="-122"/>
                <a:ea typeface="仿宋" pitchFamily="49" charset="-122"/>
              </a:rPr>
              <a:t>,</a:t>
            </a:r>
            <a:r>
              <a:rPr lang="zh-CN" altLang="zh-CN" sz="7200" b="1" dirty="0" smtClean="0">
                <a:solidFill>
                  <a:srgbClr val="7030A0"/>
                </a:solidFill>
                <a:latin typeface="仿宋" pitchFamily="49" charset="-122"/>
                <a:ea typeface="仿宋" pitchFamily="49" charset="-122"/>
              </a:rPr>
              <a:t>并积极创新性的完成了教学设</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计。到今天为止，共提交了研修作业</a:t>
            </a:r>
            <a:r>
              <a:rPr lang="en-US" altLang="zh-CN" sz="7200" b="1" dirty="0" smtClean="0">
                <a:solidFill>
                  <a:srgbClr val="7030A0"/>
                </a:solidFill>
                <a:latin typeface="仿宋" pitchFamily="49" charset="-122"/>
                <a:ea typeface="仿宋" pitchFamily="49" charset="-122"/>
              </a:rPr>
              <a:t>108</a:t>
            </a:r>
            <a:r>
              <a:rPr lang="zh-CN" altLang="zh-CN" sz="7200" b="1" dirty="0" smtClean="0">
                <a:solidFill>
                  <a:srgbClr val="7030A0"/>
                </a:solidFill>
                <a:latin typeface="仿宋" pitchFamily="49" charset="-122"/>
                <a:ea typeface="仿宋" pitchFamily="49" charset="-122"/>
              </a:rPr>
              <a:t>份，教学设计</a:t>
            </a:r>
            <a:r>
              <a:rPr lang="en-US" altLang="zh-CN" sz="7200" b="1" dirty="0" smtClean="0">
                <a:solidFill>
                  <a:srgbClr val="7030A0"/>
                </a:solidFill>
                <a:latin typeface="仿宋" pitchFamily="49" charset="-122"/>
                <a:ea typeface="仿宋" pitchFamily="49" charset="-122"/>
              </a:rPr>
              <a:t>108</a:t>
            </a:r>
            <a:r>
              <a:rPr lang="zh-CN" altLang="zh-CN" sz="7200" b="1" dirty="0" smtClean="0">
                <a:solidFill>
                  <a:srgbClr val="7030A0"/>
                </a:solidFill>
                <a:latin typeface="仿宋" pitchFamily="49" charset="-122"/>
                <a:ea typeface="仿宋" pitchFamily="49" charset="-122"/>
              </a:rPr>
              <a:t>份，研修活动</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作业</a:t>
            </a:r>
            <a:r>
              <a:rPr lang="en-US" altLang="zh-CN" sz="7200" b="1" dirty="0" smtClean="0">
                <a:solidFill>
                  <a:srgbClr val="7030A0"/>
                </a:solidFill>
                <a:latin typeface="仿宋" pitchFamily="49" charset="-122"/>
                <a:ea typeface="仿宋" pitchFamily="49" charset="-122"/>
              </a:rPr>
              <a:t>79</a:t>
            </a:r>
            <a:r>
              <a:rPr lang="zh-CN" altLang="zh-CN" sz="7200" b="1" dirty="0" smtClean="0">
                <a:solidFill>
                  <a:srgbClr val="7030A0"/>
                </a:solidFill>
                <a:latin typeface="仿宋" pitchFamily="49" charset="-122"/>
                <a:ea typeface="仿宋" pitchFamily="49" charset="-122"/>
              </a:rPr>
              <a:t>份。还有</a:t>
            </a:r>
            <a:r>
              <a:rPr lang="en-US" altLang="zh-CN" sz="7200" b="1" dirty="0" smtClean="0">
                <a:solidFill>
                  <a:srgbClr val="7030A0"/>
                </a:solidFill>
                <a:latin typeface="仿宋" pitchFamily="49" charset="-122"/>
                <a:ea typeface="仿宋" pitchFamily="49" charset="-122"/>
              </a:rPr>
              <a:t>44</a:t>
            </a:r>
            <a:r>
              <a:rPr lang="zh-CN" altLang="zh-CN" sz="7200" b="1" dirty="0" smtClean="0">
                <a:solidFill>
                  <a:srgbClr val="7030A0"/>
                </a:solidFill>
                <a:latin typeface="仿宋" pitchFamily="49" charset="-122"/>
                <a:ea typeface="仿宋" pitchFamily="49" charset="-122"/>
              </a:rPr>
              <a:t>份研修活动作业因为各种原因没有完成并提交上来。</a:t>
            </a:r>
            <a:endParaRPr lang="en-US" altLang="zh-CN" sz="7200" b="1" dirty="0" smtClean="0">
              <a:solidFill>
                <a:srgbClr val="7030A0"/>
              </a:solidFill>
              <a:latin typeface="仿宋" pitchFamily="49" charset="-122"/>
              <a:ea typeface="仿宋" pitchFamily="49" charset="-122"/>
            </a:endParaRPr>
          </a:p>
          <a:p>
            <a:pPr lvl="0">
              <a:buNone/>
            </a:pPr>
            <a:r>
              <a:rPr lang="en-US" altLang="zh-CN" sz="7200" b="1" dirty="0" smtClean="0">
                <a:solidFill>
                  <a:srgbClr val="7030A0"/>
                </a:solidFill>
                <a:latin typeface="仿宋" pitchFamily="49" charset="-122"/>
                <a:ea typeface="仿宋" pitchFamily="49" charset="-122"/>
              </a:rPr>
              <a:t>   3.</a:t>
            </a:r>
            <a:r>
              <a:rPr lang="zh-CN" altLang="zh-CN" sz="7200" b="1" dirty="0" smtClean="0">
                <a:solidFill>
                  <a:srgbClr val="7030A0"/>
                </a:solidFill>
                <a:latin typeface="仿宋" pitchFamily="49" charset="-122"/>
                <a:ea typeface="仿宋" pitchFamily="49" charset="-122"/>
              </a:rPr>
              <a:t>我班学员在线讨论也是比较积极，每天都有新的帖子出现。可以</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看出学员老师们学习态度还是比较积极、主动的。老师们积极参与讨论，</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在讨论中撞击出更多的智慧火花，在相互交流相互讨论中，思想得到了</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升华。</a:t>
            </a:r>
            <a:endParaRPr lang="en-US" altLang="zh-CN" sz="7200" b="1" dirty="0" smtClean="0">
              <a:solidFill>
                <a:srgbClr val="7030A0"/>
              </a:solidFill>
              <a:latin typeface="仿宋" pitchFamily="49" charset="-122"/>
              <a:ea typeface="仿宋" pitchFamily="49" charset="-122"/>
            </a:endParaRPr>
          </a:p>
          <a:p>
            <a:pPr lvl="0">
              <a:buNone/>
            </a:pPr>
            <a:r>
              <a:rPr lang="en-US" altLang="zh-CN" sz="7200" b="1" dirty="0" smtClean="0">
                <a:solidFill>
                  <a:srgbClr val="7030A0"/>
                </a:solidFill>
                <a:latin typeface="仿宋" pitchFamily="49" charset="-122"/>
                <a:ea typeface="仿宋" pitchFamily="49" charset="-122"/>
              </a:rPr>
              <a:t>   4.</a:t>
            </a:r>
            <a:r>
              <a:rPr lang="zh-CN" altLang="zh-CN" sz="7200" b="1" dirty="0" smtClean="0">
                <a:solidFill>
                  <a:srgbClr val="7030A0"/>
                </a:solidFill>
                <a:latin typeface="仿宋" pitchFamily="49" charset="-122"/>
                <a:ea typeface="仿宋" pitchFamily="49" charset="-122"/>
              </a:rPr>
              <a:t>我班班级简报制作比较简洁，但是内容丰富，能及时公布班级学</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情，展示优秀作业及研修感悟，这一阵地宣传作用得到了充分发挥。同</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时学员们对简报的评语也给了我信心和勇气，激励我们一起努力完成培</a:t>
            </a:r>
            <a:endParaRPr lang="en-US" altLang="zh-CN" sz="7200" b="1" dirty="0" smtClean="0">
              <a:solidFill>
                <a:srgbClr val="7030A0"/>
              </a:solidFill>
              <a:latin typeface="仿宋" pitchFamily="49" charset="-122"/>
              <a:ea typeface="仿宋" pitchFamily="49" charset="-122"/>
            </a:endParaRPr>
          </a:p>
          <a:p>
            <a:pPr lvl="0">
              <a:buNone/>
            </a:pPr>
            <a:r>
              <a:rPr lang="zh-CN" altLang="zh-CN" sz="7200" b="1" dirty="0" smtClean="0">
                <a:solidFill>
                  <a:srgbClr val="7030A0"/>
                </a:solidFill>
                <a:latin typeface="仿宋" pitchFamily="49" charset="-122"/>
                <a:ea typeface="仿宋" pitchFamily="49" charset="-122"/>
              </a:rPr>
              <a:t>训学习任务。</a:t>
            </a:r>
            <a:r>
              <a:rPr lang="en-US" altLang="zh-CN" sz="7200" b="1" dirty="0" smtClean="0">
                <a:solidFill>
                  <a:srgbClr val="7030A0"/>
                </a:solidFill>
                <a:latin typeface="仿宋" pitchFamily="49" charset="-122"/>
                <a:ea typeface="仿宋" pitchFamily="49" charset="-122"/>
              </a:rPr>
              <a:t> </a:t>
            </a:r>
            <a:endParaRPr lang="zh-CN" altLang="zh-CN" sz="7200" b="1" dirty="0" smtClean="0">
              <a:solidFill>
                <a:srgbClr val="7030A0"/>
              </a:solidFill>
              <a:latin typeface="仿宋" pitchFamily="49" charset="-122"/>
              <a:ea typeface="仿宋" pitchFamily="49" charset="-122"/>
            </a:endParaRPr>
          </a:p>
          <a:p>
            <a:pPr lvl="0"/>
            <a:endParaRPr lang="zh-CN" altLang="zh-CN" sz="7200" b="1" dirty="0" smtClean="0">
              <a:solidFill>
                <a:srgbClr val="7030A0"/>
              </a:solidFill>
            </a:endParaRPr>
          </a:p>
          <a:p>
            <a:endParaRPr lang="zh-CN" altLang="zh-CN" sz="2800" dirty="0" smtClean="0">
              <a:solidFill>
                <a:srgbClr val="7030A0"/>
              </a:solidFill>
            </a:endParaRPr>
          </a:p>
          <a:p>
            <a:endParaRPr lang="zh-CN" altLang="zh-CN" sz="4000" b="1" dirty="0" smtClean="0">
              <a:latin typeface="仿宋" pitchFamily="49" charset="-122"/>
              <a:ea typeface="仿宋" pitchFamily="49" charset="-122"/>
            </a:endParaRPr>
          </a:p>
          <a:p>
            <a:endParaRPr lang="zh-CN" alt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6.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539552" y="116632"/>
            <a:ext cx="8229600" cy="1143000"/>
          </a:xfrm>
        </p:spPr>
        <p:txBody>
          <a:bodyPr>
            <a:normAutofit fontScale="90000"/>
          </a:bodyPr>
          <a:lstStyle/>
          <a:p>
            <a:r>
              <a:rPr lang="en-US" altLang="zh-CN" dirty="0" smtClean="0"/>
              <a:t/>
            </a:r>
            <a:br>
              <a:rPr lang="en-US" altLang="zh-CN" dirty="0" smtClean="0"/>
            </a:br>
            <a:r>
              <a:rPr lang="en-US" altLang="zh-CN" dirty="0" smtClean="0"/>
              <a:t/>
            </a:r>
            <a:br>
              <a:rPr lang="en-US" altLang="zh-CN" dirty="0" smtClean="0"/>
            </a:br>
            <a:r>
              <a:rPr lang="zh-CN" altLang="en-US" b="1" dirty="0" smtClean="0">
                <a:solidFill>
                  <a:srgbClr val="7030A0"/>
                </a:solidFill>
              </a:rPr>
              <a:t>辅导感言</a:t>
            </a:r>
            <a:r>
              <a:rPr lang="zh-CN" altLang="zh-CN" dirty="0" smtClean="0">
                <a:solidFill>
                  <a:srgbClr val="C00000"/>
                </a:solidFill>
              </a:rPr>
              <a:t/>
            </a:r>
            <a:br>
              <a:rPr lang="zh-CN" altLang="zh-CN" dirty="0" smtClean="0">
                <a:solidFill>
                  <a:srgbClr val="C00000"/>
                </a:solidFill>
              </a:rPr>
            </a:br>
            <a:endParaRPr lang="zh-CN" altLang="en-US" dirty="0">
              <a:solidFill>
                <a:srgbClr val="C00000"/>
              </a:solidFill>
            </a:endParaRPr>
          </a:p>
        </p:txBody>
      </p:sp>
      <p:sp>
        <p:nvSpPr>
          <p:cNvPr id="3" name="内容占位符 2"/>
          <p:cNvSpPr>
            <a:spLocks noGrp="1"/>
          </p:cNvSpPr>
          <p:nvPr>
            <p:ph idx="1"/>
          </p:nvPr>
        </p:nvSpPr>
        <p:spPr>
          <a:xfrm>
            <a:off x="1403648" y="1385392"/>
            <a:ext cx="6408712" cy="4779912"/>
          </a:xfrm>
          <a:ln>
            <a:solidFill>
              <a:schemeClr val="accent1"/>
            </a:solidFill>
          </a:ln>
        </p:spPr>
        <p:txBody>
          <a:bodyPr>
            <a:normAutofit fontScale="85000" lnSpcReduction="20000"/>
          </a:bodyPr>
          <a:lstStyle/>
          <a:p>
            <a:pPr>
              <a:buNone/>
            </a:pPr>
            <a:r>
              <a:rPr lang="en-US" altLang="zh-CN" sz="2200" dirty="0" smtClean="0">
                <a:solidFill>
                  <a:srgbClr val="7030A0"/>
                </a:solidFill>
                <a:latin typeface="仿宋" pitchFamily="49" charset="-122"/>
                <a:ea typeface="仿宋" pitchFamily="49" charset="-122"/>
              </a:rPr>
              <a:t>       </a:t>
            </a:r>
            <a:r>
              <a:rPr lang="zh-CN" altLang="zh-CN" sz="2200" dirty="0" smtClean="0">
                <a:solidFill>
                  <a:srgbClr val="7030A0"/>
                </a:solidFill>
                <a:latin typeface="仿宋" pitchFamily="49" charset="-122"/>
                <a:ea typeface="仿宋" pitchFamily="49" charset="-122"/>
              </a:rPr>
              <a:t>转眼间，为期</a:t>
            </a:r>
            <a:r>
              <a:rPr lang="en-US" altLang="zh-CN" sz="2200" dirty="0" smtClean="0">
                <a:solidFill>
                  <a:srgbClr val="7030A0"/>
                </a:solidFill>
                <a:latin typeface="仿宋" pitchFamily="49" charset="-122"/>
                <a:ea typeface="仿宋" pitchFamily="49" charset="-122"/>
              </a:rPr>
              <a:t>70</a:t>
            </a:r>
            <a:r>
              <a:rPr lang="zh-CN" altLang="zh-CN" sz="2200" dirty="0" smtClean="0">
                <a:solidFill>
                  <a:srgbClr val="7030A0"/>
                </a:solidFill>
                <a:latin typeface="仿宋" pitchFamily="49" charset="-122"/>
                <a:ea typeface="仿宋" pitchFamily="49" charset="-122"/>
              </a:rPr>
              <a:t>多天的“国陪计划（</a:t>
            </a:r>
            <a:r>
              <a:rPr lang="en-US" altLang="zh-CN" sz="2200" dirty="0" smtClean="0">
                <a:solidFill>
                  <a:srgbClr val="7030A0"/>
                </a:solidFill>
                <a:latin typeface="仿宋" pitchFamily="49" charset="-122"/>
                <a:ea typeface="仿宋" pitchFamily="49" charset="-122"/>
              </a:rPr>
              <a:t>2017</a:t>
            </a:r>
            <a:r>
              <a:rPr lang="zh-CN" altLang="zh-CN" sz="2200" dirty="0" smtClean="0">
                <a:solidFill>
                  <a:srgbClr val="7030A0"/>
                </a:solidFill>
                <a:latin typeface="仿宋" pitchFamily="49" charset="-122"/>
                <a:ea typeface="仿宋" pitchFamily="49" charset="-122"/>
              </a:rPr>
              <a:t>）”陕西省乡村中小学教师信息技术应用能力提升培训网上学习就要结束了。喜悦伴着汗水，成功连着艰辛。在这短短</a:t>
            </a:r>
            <a:r>
              <a:rPr lang="zh-CN" altLang="en-US" sz="2200" dirty="0" smtClean="0">
                <a:solidFill>
                  <a:srgbClr val="7030A0"/>
                </a:solidFill>
                <a:latin typeface="仿宋" pitchFamily="49" charset="-122"/>
                <a:ea typeface="仿宋" pitchFamily="49" charset="-122"/>
              </a:rPr>
              <a:t>两</a:t>
            </a:r>
            <a:r>
              <a:rPr lang="zh-CN" altLang="zh-CN" sz="2200" dirty="0" smtClean="0">
                <a:solidFill>
                  <a:srgbClr val="7030A0"/>
                </a:solidFill>
                <a:latin typeface="仿宋" pitchFamily="49" charset="-122"/>
                <a:ea typeface="仿宋" pitchFamily="49" charset="-122"/>
              </a:rPr>
              <a:t>个多月的时间里，国陪学习跨越学校间的时空距离，给一线教师提供了一个学习、交流的平台，它神奇般地让学员老师们得以和同行与专家共同交流、探讨、合作、学习，获益匪浅。回想学习中，多位教育名家的讲座为我们的教育科学理论注入了源头活水，给我带来了心智的启迪、情感的熏陶和精神的享受，让我饱享了高规格的“文化大餐”，他们以鲜活的案例和丰富的知识内涵及精湛的理论阐述，给了我强烈的感染和深深的理论引领，每一天都能感受到思想火花的冲击。不但提高了我们自身的专业水平与知识素养，完善了教学理念。同时也让我们懂得了如何调试教师的心理健康和教师职业倦怠的心里影响。通过研修活动平台，我们听到了那么多默默无闻的教育工作者实践探索的脚步声；看到了那么多心怀高远的执著寻梦人；感谢付出智慧和辛苦的教育专家和同行们，我从你们精彩的评论和提交的每一份作业及在线研讨交流中，体会到了作为一名教育工作者具有的博大胸怀与执着无悔！</a:t>
            </a:r>
          </a:p>
          <a:p>
            <a:pPr lvl="0"/>
            <a:endParaRPr lang="zh-CN" altLang="zh-CN" sz="7200" b="1" dirty="0" smtClean="0">
              <a:solidFill>
                <a:srgbClr val="7030A0"/>
              </a:solidFill>
            </a:endParaRPr>
          </a:p>
          <a:p>
            <a:endParaRPr lang="zh-CN" altLang="zh-CN" sz="2800" dirty="0" smtClean="0">
              <a:solidFill>
                <a:srgbClr val="7030A0"/>
              </a:solidFill>
            </a:endParaRPr>
          </a:p>
          <a:p>
            <a:endParaRPr lang="zh-CN" altLang="zh-CN" sz="4000" b="1" dirty="0" smtClean="0">
              <a:latin typeface="仿宋" pitchFamily="49" charset="-122"/>
              <a:ea typeface="仿宋" pitchFamily="49" charset="-122"/>
            </a:endParaRPr>
          </a:p>
          <a:p>
            <a:endParaRPr lang="zh-CN" alt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6.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539552" y="247389"/>
            <a:ext cx="8229600" cy="1143000"/>
          </a:xfrm>
        </p:spPr>
        <p:txBody>
          <a:bodyPr>
            <a:normAutofit fontScale="90000"/>
          </a:bodyPr>
          <a:lstStyle/>
          <a:p>
            <a:r>
              <a:rPr lang="en-US" altLang="zh-CN" dirty="0" smtClean="0"/>
              <a:t/>
            </a:r>
            <a:br>
              <a:rPr lang="en-US" altLang="zh-CN" dirty="0" smtClean="0"/>
            </a:br>
            <a:r>
              <a:rPr lang="en-US" altLang="zh-CN" dirty="0" smtClean="0"/>
              <a:t/>
            </a:r>
            <a:br>
              <a:rPr lang="en-US" altLang="zh-CN" dirty="0" smtClean="0"/>
            </a:br>
            <a:r>
              <a:rPr lang="zh-CN" altLang="en-US" b="1" dirty="0" smtClean="0">
                <a:solidFill>
                  <a:srgbClr val="7030A0"/>
                </a:solidFill>
              </a:rPr>
              <a:t>辅导感言</a:t>
            </a:r>
            <a:r>
              <a:rPr lang="zh-CN" altLang="zh-CN" dirty="0" smtClean="0">
                <a:solidFill>
                  <a:srgbClr val="C00000"/>
                </a:solidFill>
              </a:rPr>
              <a:t/>
            </a:r>
            <a:br>
              <a:rPr lang="zh-CN" altLang="zh-CN" dirty="0" smtClean="0">
                <a:solidFill>
                  <a:srgbClr val="C00000"/>
                </a:solidFill>
              </a:rPr>
            </a:br>
            <a:endParaRPr lang="zh-CN" altLang="en-US" dirty="0">
              <a:solidFill>
                <a:srgbClr val="C00000"/>
              </a:solidFill>
            </a:endParaRPr>
          </a:p>
        </p:txBody>
      </p:sp>
      <p:sp>
        <p:nvSpPr>
          <p:cNvPr id="3" name="内容占位符 2"/>
          <p:cNvSpPr>
            <a:spLocks noGrp="1"/>
          </p:cNvSpPr>
          <p:nvPr>
            <p:ph idx="1"/>
          </p:nvPr>
        </p:nvSpPr>
        <p:spPr>
          <a:xfrm>
            <a:off x="1547664" y="1628800"/>
            <a:ext cx="6048672" cy="4032448"/>
          </a:xfrm>
          <a:ln>
            <a:solidFill>
              <a:schemeClr val="accent1"/>
            </a:solidFill>
          </a:ln>
        </p:spPr>
        <p:txBody>
          <a:bodyPr>
            <a:normAutofit fontScale="55000" lnSpcReduction="20000"/>
          </a:bodyPr>
          <a:lstStyle/>
          <a:p>
            <a:pPr>
              <a:buNone/>
            </a:pPr>
            <a:r>
              <a:rPr lang="en-US" altLang="zh-CN" sz="3400" dirty="0" smtClean="0">
                <a:solidFill>
                  <a:srgbClr val="7030A0"/>
                </a:solidFill>
                <a:latin typeface="仿宋" pitchFamily="49" charset="-122"/>
                <a:ea typeface="仿宋" pitchFamily="49" charset="-122"/>
              </a:rPr>
              <a:t>    </a:t>
            </a:r>
          </a:p>
          <a:p>
            <a:pPr>
              <a:buNone/>
            </a:pPr>
            <a:r>
              <a:rPr lang="en-US" altLang="zh-CN" sz="3600" dirty="0" smtClean="0">
                <a:solidFill>
                  <a:srgbClr val="7030A0"/>
                </a:solidFill>
                <a:latin typeface="仿宋" pitchFamily="49" charset="-122"/>
                <a:ea typeface="仿宋" pitchFamily="49" charset="-122"/>
              </a:rPr>
              <a:t>    </a:t>
            </a:r>
            <a:r>
              <a:rPr lang="zh-CN" altLang="zh-CN" sz="3600" dirty="0" smtClean="0">
                <a:solidFill>
                  <a:srgbClr val="7030A0"/>
                </a:solidFill>
                <a:latin typeface="仿宋" pitchFamily="49" charset="-122"/>
                <a:ea typeface="仿宋" pitchFamily="49" charset="-122"/>
              </a:rPr>
              <a:t>国</a:t>
            </a:r>
            <a:r>
              <a:rPr lang="zh-CN" altLang="zh-CN" sz="3600" dirty="0">
                <a:solidFill>
                  <a:srgbClr val="7030A0"/>
                </a:solidFill>
                <a:latin typeface="仿宋" pitchFamily="49" charset="-122"/>
                <a:ea typeface="仿宋" pitchFamily="49" charset="-122"/>
              </a:rPr>
              <a:t>陪计划（</a:t>
            </a:r>
            <a:r>
              <a:rPr lang="en-US" altLang="zh-CN" sz="3600" dirty="0">
                <a:solidFill>
                  <a:srgbClr val="7030A0"/>
                </a:solidFill>
                <a:latin typeface="仿宋" pitchFamily="49" charset="-122"/>
                <a:ea typeface="仿宋" pitchFamily="49" charset="-122"/>
              </a:rPr>
              <a:t>2017</a:t>
            </a:r>
            <a:r>
              <a:rPr lang="zh-CN" altLang="zh-CN" sz="3600" dirty="0">
                <a:solidFill>
                  <a:srgbClr val="7030A0"/>
                </a:solidFill>
                <a:latin typeface="仿宋" pitchFamily="49" charset="-122"/>
                <a:ea typeface="仿宋" pitchFamily="49" charset="-122"/>
              </a:rPr>
              <a:t>）</a:t>
            </a:r>
            <a:r>
              <a:rPr lang="zh-CN" altLang="zh-CN" sz="3400" dirty="0" smtClean="0">
                <a:solidFill>
                  <a:srgbClr val="7030A0"/>
                </a:solidFill>
                <a:latin typeface="仿宋" pitchFamily="49" charset="-122"/>
                <a:ea typeface="仿宋" pitchFamily="49" charset="-122"/>
              </a:rPr>
              <a:t>培训学习，向我们传递着小电</a:t>
            </a:r>
            <a:endParaRPr lang="en-US" altLang="zh-CN" sz="3400" dirty="0" smtClean="0">
              <a:solidFill>
                <a:srgbClr val="7030A0"/>
              </a:solidFill>
              <a:latin typeface="仿宋" pitchFamily="49" charset="-122"/>
              <a:ea typeface="仿宋" pitchFamily="49" charset="-122"/>
            </a:endParaRPr>
          </a:p>
          <a:p>
            <a:pPr>
              <a:buNone/>
            </a:pPr>
            <a:r>
              <a:rPr lang="zh-CN" altLang="zh-CN" sz="3400" dirty="0" smtClean="0">
                <a:solidFill>
                  <a:srgbClr val="7030A0"/>
                </a:solidFill>
                <a:latin typeface="仿宋" pitchFamily="49" charset="-122"/>
                <a:ea typeface="仿宋" pitchFamily="49" charset="-122"/>
              </a:rPr>
              <a:t>脑、大世界的神奇和美好！感谢</a:t>
            </a:r>
            <a:r>
              <a:rPr lang="en-US" altLang="zh-CN" sz="3400" dirty="0" smtClean="0">
                <a:solidFill>
                  <a:srgbClr val="7030A0"/>
                </a:solidFill>
                <a:latin typeface="仿宋" pitchFamily="49" charset="-122"/>
                <a:ea typeface="仿宋" pitchFamily="49" charset="-122"/>
              </a:rPr>
              <a:t>2017</a:t>
            </a:r>
            <a:r>
              <a:rPr lang="zh-CN" altLang="zh-CN" sz="3400" dirty="0" smtClean="0">
                <a:solidFill>
                  <a:srgbClr val="7030A0"/>
                </a:solidFill>
                <a:latin typeface="仿宋" pitchFamily="49" charset="-122"/>
                <a:ea typeface="仿宋" pitchFamily="49" charset="-122"/>
              </a:rPr>
              <a:t>国陪，你让我们近</a:t>
            </a:r>
            <a:endParaRPr lang="en-US" altLang="zh-CN" sz="3400" dirty="0" smtClean="0">
              <a:solidFill>
                <a:srgbClr val="7030A0"/>
              </a:solidFill>
              <a:latin typeface="仿宋" pitchFamily="49" charset="-122"/>
              <a:ea typeface="仿宋" pitchFamily="49" charset="-122"/>
            </a:endParaRPr>
          </a:p>
          <a:p>
            <a:pPr>
              <a:buNone/>
            </a:pPr>
            <a:r>
              <a:rPr lang="zh-CN" altLang="zh-CN" sz="3400" dirty="0" smtClean="0">
                <a:solidFill>
                  <a:srgbClr val="7030A0"/>
                </a:solidFill>
                <a:latin typeface="仿宋" pitchFamily="49" charset="-122"/>
                <a:ea typeface="仿宋" pitchFamily="49" charset="-122"/>
              </a:rPr>
              <a:t>距离的聆听到教育最前沿专家的声音；感谢</a:t>
            </a:r>
            <a:r>
              <a:rPr lang="en-US" altLang="zh-CN" sz="3400" dirty="0">
                <a:solidFill>
                  <a:srgbClr val="7030A0"/>
                </a:solidFill>
                <a:latin typeface="仿宋" pitchFamily="49" charset="-122"/>
                <a:ea typeface="仿宋" pitchFamily="49" charset="-122"/>
              </a:rPr>
              <a:t>2017</a:t>
            </a:r>
            <a:r>
              <a:rPr lang="zh-CN" altLang="zh-CN" sz="3400" dirty="0" smtClean="0">
                <a:solidFill>
                  <a:srgbClr val="7030A0"/>
                </a:solidFill>
                <a:latin typeface="仿宋" pitchFamily="49" charset="-122"/>
                <a:ea typeface="仿宋" pitchFamily="49" charset="-122"/>
              </a:rPr>
              <a:t>国陪，</a:t>
            </a:r>
            <a:endParaRPr lang="en-US" altLang="zh-CN" sz="3400" dirty="0" smtClean="0">
              <a:solidFill>
                <a:srgbClr val="7030A0"/>
              </a:solidFill>
              <a:latin typeface="仿宋" pitchFamily="49" charset="-122"/>
              <a:ea typeface="仿宋" pitchFamily="49" charset="-122"/>
            </a:endParaRPr>
          </a:p>
          <a:p>
            <a:pPr>
              <a:buNone/>
            </a:pPr>
            <a:r>
              <a:rPr lang="zh-CN" altLang="zh-CN" sz="3400" dirty="0" smtClean="0">
                <a:solidFill>
                  <a:srgbClr val="7030A0"/>
                </a:solidFill>
                <a:latin typeface="仿宋" pitchFamily="49" charset="-122"/>
                <a:ea typeface="仿宋" pitchFamily="49" charset="-122"/>
              </a:rPr>
              <a:t>你让我们放慢了脚步静心思考当前语文教育最热点的问</a:t>
            </a:r>
            <a:endParaRPr lang="en-US" altLang="zh-CN" sz="3400" dirty="0" smtClean="0">
              <a:solidFill>
                <a:srgbClr val="7030A0"/>
              </a:solidFill>
              <a:latin typeface="仿宋" pitchFamily="49" charset="-122"/>
              <a:ea typeface="仿宋" pitchFamily="49" charset="-122"/>
            </a:endParaRPr>
          </a:p>
          <a:p>
            <a:pPr>
              <a:buNone/>
            </a:pPr>
            <a:r>
              <a:rPr lang="zh-CN" altLang="zh-CN" sz="3400" dirty="0" smtClean="0">
                <a:solidFill>
                  <a:srgbClr val="7030A0"/>
                </a:solidFill>
                <a:latin typeface="仿宋" pitchFamily="49" charset="-122"/>
                <a:ea typeface="仿宋" pitchFamily="49" charset="-122"/>
              </a:rPr>
              <a:t>题；感谢</a:t>
            </a:r>
            <a:r>
              <a:rPr lang="en-US" altLang="zh-CN" sz="3400" dirty="0" smtClean="0">
                <a:solidFill>
                  <a:srgbClr val="7030A0"/>
                </a:solidFill>
                <a:latin typeface="仿宋" pitchFamily="49" charset="-122"/>
                <a:ea typeface="仿宋" pitchFamily="49" charset="-122"/>
              </a:rPr>
              <a:t>2017</a:t>
            </a:r>
            <a:r>
              <a:rPr lang="zh-CN" altLang="zh-CN" sz="3400" dirty="0" smtClean="0">
                <a:solidFill>
                  <a:srgbClr val="7030A0"/>
                </a:solidFill>
                <a:latin typeface="仿宋" pitchFamily="49" charset="-122"/>
                <a:ea typeface="仿宋" pitchFamily="49" charset="-122"/>
              </a:rPr>
              <a:t>国陪，你让我们从全新的培训模式中进入</a:t>
            </a:r>
            <a:endParaRPr lang="en-US" altLang="zh-CN" sz="3400" dirty="0" smtClean="0">
              <a:solidFill>
                <a:srgbClr val="7030A0"/>
              </a:solidFill>
              <a:latin typeface="仿宋" pitchFamily="49" charset="-122"/>
              <a:ea typeface="仿宋" pitchFamily="49" charset="-122"/>
            </a:endParaRPr>
          </a:p>
          <a:p>
            <a:pPr>
              <a:buNone/>
            </a:pPr>
            <a:r>
              <a:rPr lang="zh-CN" altLang="zh-CN" sz="3400" dirty="0" smtClean="0">
                <a:solidFill>
                  <a:srgbClr val="7030A0"/>
                </a:solidFill>
                <a:latin typeface="仿宋" pitchFamily="49" charset="-122"/>
                <a:ea typeface="仿宋" pitchFamily="49" charset="-122"/>
              </a:rPr>
              <a:t>了全新的学习世界，提高了信息技术应用的能力。</a:t>
            </a:r>
          </a:p>
          <a:p>
            <a:pPr>
              <a:buNone/>
            </a:pPr>
            <a:r>
              <a:rPr lang="en-US" altLang="zh-CN" sz="3400" dirty="0" smtClean="0">
                <a:solidFill>
                  <a:srgbClr val="7030A0"/>
                </a:solidFill>
                <a:latin typeface="仿宋" pitchFamily="49" charset="-122"/>
                <a:ea typeface="仿宋" pitchFamily="49" charset="-122"/>
              </a:rPr>
              <a:t>    </a:t>
            </a:r>
            <a:r>
              <a:rPr lang="zh-CN" altLang="zh-CN" sz="3400" dirty="0" smtClean="0">
                <a:solidFill>
                  <a:srgbClr val="7030A0"/>
                </a:solidFill>
                <a:latin typeface="仿宋" pitchFamily="49" charset="-122"/>
                <a:ea typeface="仿宋" pitchFamily="49" charset="-122"/>
              </a:rPr>
              <a:t>培训</a:t>
            </a:r>
            <a:r>
              <a:rPr lang="zh-CN" altLang="en-US" sz="3400" dirty="0" smtClean="0">
                <a:solidFill>
                  <a:srgbClr val="7030A0"/>
                </a:solidFill>
                <a:latin typeface="仿宋" pitchFamily="49" charset="-122"/>
                <a:ea typeface="仿宋" pitchFamily="49" charset="-122"/>
              </a:rPr>
              <a:t>学习</a:t>
            </a:r>
            <a:r>
              <a:rPr lang="zh-CN" altLang="zh-CN" sz="3400" dirty="0" smtClean="0">
                <a:solidFill>
                  <a:srgbClr val="7030A0"/>
                </a:solidFill>
                <a:latin typeface="仿宋" pitchFamily="49" charset="-122"/>
                <a:ea typeface="仿宋" pitchFamily="49" charset="-122"/>
              </a:rPr>
              <a:t>是有限的，但开启的心智给了我们广阔的</a:t>
            </a:r>
            <a:endParaRPr lang="en-US" altLang="zh-CN" sz="3400" dirty="0" smtClean="0">
              <a:solidFill>
                <a:srgbClr val="7030A0"/>
              </a:solidFill>
              <a:latin typeface="仿宋" pitchFamily="49" charset="-122"/>
              <a:ea typeface="仿宋" pitchFamily="49" charset="-122"/>
            </a:endParaRPr>
          </a:p>
          <a:p>
            <a:pPr>
              <a:buNone/>
            </a:pPr>
            <a:r>
              <a:rPr lang="zh-CN" altLang="zh-CN" sz="3400" dirty="0" smtClean="0">
                <a:solidFill>
                  <a:srgbClr val="7030A0"/>
                </a:solidFill>
                <a:latin typeface="仿宋" pitchFamily="49" charset="-122"/>
                <a:ea typeface="仿宋" pitchFamily="49" charset="-122"/>
              </a:rPr>
              <a:t>天地与无穷的动力。培训</a:t>
            </a:r>
            <a:r>
              <a:rPr lang="zh-CN" altLang="en-US" sz="3400" dirty="0" smtClean="0">
                <a:solidFill>
                  <a:srgbClr val="7030A0"/>
                </a:solidFill>
                <a:latin typeface="仿宋" pitchFamily="49" charset="-122"/>
                <a:ea typeface="仿宋" pitchFamily="49" charset="-122"/>
              </a:rPr>
              <a:t>学习</a:t>
            </a:r>
            <a:r>
              <a:rPr lang="zh-CN" altLang="zh-CN" sz="3400" dirty="0" smtClean="0">
                <a:solidFill>
                  <a:srgbClr val="7030A0"/>
                </a:solidFill>
                <a:latin typeface="仿宋" pitchFamily="49" charset="-122"/>
                <a:ea typeface="仿宋" pitchFamily="49" charset="-122"/>
              </a:rPr>
              <a:t>是暂时的，但进取却是终</a:t>
            </a:r>
            <a:endParaRPr lang="en-US" altLang="zh-CN" sz="3400" dirty="0" smtClean="0">
              <a:solidFill>
                <a:srgbClr val="7030A0"/>
              </a:solidFill>
              <a:latin typeface="仿宋" pitchFamily="49" charset="-122"/>
              <a:ea typeface="仿宋" pitchFamily="49" charset="-122"/>
            </a:endParaRPr>
          </a:p>
          <a:p>
            <a:pPr>
              <a:buNone/>
            </a:pPr>
            <a:r>
              <a:rPr lang="zh-CN" altLang="zh-CN" sz="3400" dirty="0" smtClean="0">
                <a:solidFill>
                  <a:srgbClr val="7030A0"/>
                </a:solidFill>
                <a:latin typeface="仿宋" pitchFamily="49" charset="-122"/>
                <a:ea typeface="仿宋" pitchFamily="49" charset="-122"/>
              </a:rPr>
              <a:t>生的。</a:t>
            </a:r>
            <a:endParaRPr lang="en-US" altLang="zh-CN" sz="3400" dirty="0" smtClean="0">
              <a:solidFill>
                <a:srgbClr val="7030A0"/>
              </a:solidFill>
              <a:latin typeface="仿宋" pitchFamily="49" charset="-122"/>
              <a:ea typeface="仿宋" pitchFamily="49" charset="-122"/>
            </a:endParaRPr>
          </a:p>
          <a:p>
            <a:pPr>
              <a:buNone/>
            </a:pPr>
            <a:r>
              <a:rPr lang="en-US" altLang="zh-CN" sz="3400" dirty="0" smtClean="0">
                <a:solidFill>
                  <a:srgbClr val="7030A0"/>
                </a:solidFill>
                <a:latin typeface="仿宋" pitchFamily="49" charset="-122"/>
                <a:ea typeface="仿宋" pitchFamily="49" charset="-122"/>
              </a:rPr>
              <a:t>    </a:t>
            </a:r>
            <a:r>
              <a:rPr lang="zh-CN" altLang="zh-CN" sz="3400" dirty="0" smtClean="0">
                <a:solidFill>
                  <a:srgbClr val="7030A0"/>
                </a:solidFill>
                <a:latin typeface="仿宋" pitchFamily="49" charset="-122"/>
                <a:ea typeface="仿宋" pitchFamily="49" charset="-122"/>
              </a:rPr>
              <a:t>我相信这次国陪学习在每个老师成长的道路上都会</a:t>
            </a:r>
            <a:endParaRPr lang="en-US" altLang="zh-CN" sz="3400" dirty="0" smtClean="0">
              <a:solidFill>
                <a:srgbClr val="7030A0"/>
              </a:solidFill>
              <a:latin typeface="仿宋" pitchFamily="49" charset="-122"/>
              <a:ea typeface="仿宋" pitchFamily="49" charset="-122"/>
            </a:endParaRPr>
          </a:p>
          <a:p>
            <a:pPr>
              <a:buNone/>
            </a:pPr>
            <a:r>
              <a:rPr lang="zh-CN" altLang="zh-CN" sz="3400" dirty="0" smtClean="0">
                <a:solidFill>
                  <a:srgbClr val="7030A0"/>
                </a:solidFill>
                <a:latin typeface="仿宋" pitchFamily="49" charset="-122"/>
                <a:ea typeface="仿宋" pitchFamily="49" charset="-122"/>
              </a:rPr>
              <a:t>留下永久的记忆。</a:t>
            </a:r>
            <a:endParaRPr lang="en-US" altLang="zh-CN" sz="3400" dirty="0" smtClean="0">
              <a:solidFill>
                <a:srgbClr val="7030A0"/>
              </a:solidFill>
              <a:latin typeface="仿宋" pitchFamily="49" charset="-122"/>
              <a:ea typeface="仿宋" pitchFamily="49" charset="-122"/>
            </a:endParaRPr>
          </a:p>
          <a:p>
            <a:pPr>
              <a:buNone/>
            </a:pPr>
            <a:r>
              <a:rPr lang="en-US" altLang="zh-CN" sz="3400" dirty="0" smtClean="0">
                <a:solidFill>
                  <a:srgbClr val="7030A0"/>
                </a:solidFill>
                <a:latin typeface="仿宋" pitchFamily="49" charset="-122"/>
                <a:ea typeface="仿宋" pitchFamily="49" charset="-122"/>
              </a:rPr>
              <a:t>    </a:t>
            </a:r>
            <a:r>
              <a:rPr lang="zh-CN" altLang="zh-CN" sz="3400" dirty="0" smtClean="0">
                <a:solidFill>
                  <a:srgbClr val="7030A0"/>
                </a:solidFill>
                <a:latin typeface="仿宋" pitchFamily="49" charset="-122"/>
                <a:ea typeface="仿宋" pitchFamily="49" charset="-122"/>
              </a:rPr>
              <a:t>感谢国培，感谢大家！</a:t>
            </a:r>
          </a:p>
          <a:p>
            <a:pPr lvl="0"/>
            <a:endParaRPr lang="zh-CN" altLang="zh-CN" sz="7200" b="1" dirty="0" smtClean="0">
              <a:solidFill>
                <a:srgbClr val="7030A0"/>
              </a:solidFill>
            </a:endParaRPr>
          </a:p>
          <a:p>
            <a:endParaRPr lang="zh-CN" altLang="zh-CN" sz="2800" dirty="0" smtClean="0">
              <a:solidFill>
                <a:srgbClr val="7030A0"/>
              </a:solidFill>
            </a:endParaRPr>
          </a:p>
          <a:p>
            <a:endParaRPr lang="zh-CN" altLang="zh-CN" sz="4000" b="1" dirty="0" smtClean="0">
              <a:latin typeface="仿宋" pitchFamily="49" charset="-122"/>
              <a:ea typeface="仿宋" pitchFamily="49" charset="-122"/>
            </a:endParaRPr>
          </a:p>
          <a:p>
            <a:endParaRPr lang="zh-CN" altLang="en-US" b="1"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1107</Words>
  <Application>Microsoft Office PowerPoint</Application>
  <PresentationFormat>全屏显示(4:3)</PresentationFormat>
  <Paragraphs>67</Paragraphs>
  <Slides>8</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8</vt:i4>
      </vt:variant>
    </vt:vector>
  </HeadingPairs>
  <TitlesOfParts>
    <vt:vector size="14" baseType="lpstr">
      <vt:lpstr>方正小标宋简体</vt:lpstr>
      <vt:lpstr>仿宋</vt:lpstr>
      <vt:lpstr>宋体</vt:lpstr>
      <vt:lpstr>Arial</vt:lpstr>
      <vt:lpstr>Calibri</vt:lpstr>
      <vt:lpstr>Office 主题</vt:lpstr>
      <vt:lpstr>PowerPoint 演示文稿</vt:lpstr>
      <vt:lpstr>班级情况简介 </vt:lpstr>
      <vt:lpstr>班级学情通报 </vt:lpstr>
      <vt:lpstr>  优秀学员名单   </vt:lpstr>
      <vt:lpstr>值得提出表扬的学员 </vt:lpstr>
      <vt:lpstr>  辅导工作  </vt:lpstr>
      <vt:lpstr>  辅导感言 </vt:lpstr>
      <vt:lpstr>  辅导感言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Administrator</cp:lastModifiedBy>
  <cp:revision>15</cp:revision>
  <dcterms:modified xsi:type="dcterms:W3CDTF">2017-12-29T11:26:40Z</dcterms:modified>
</cp:coreProperties>
</file>