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38" r:id="rId2"/>
    <p:sldId id="336" r:id="rId3"/>
    <p:sldId id="742" r:id="rId4"/>
    <p:sldId id="743" r:id="rId5"/>
    <p:sldId id="744" r:id="rId6"/>
    <p:sldId id="745" r:id="rId7"/>
    <p:sldId id="746" r:id="rId8"/>
    <p:sldId id="747" r:id="rId9"/>
    <p:sldId id="748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00"/>
    <a:srgbClr val="FF0066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26"/>
  </p:normalViewPr>
  <p:slideViewPr>
    <p:cSldViewPr>
      <p:cViewPr>
        <p:scale>
          <a:sx n="64" d="100"/>
          <a:sy n="64" d="100"/>
        </p:scale>
        <p:origin x="-1566" y="-132"/>
      </p:cViewPr>
      <p:guideLst>
        <p:guide orient="horz" pos="21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6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59"/>
          <p:cNvGrpSpPr>
            <a:grpSpLocks/>
          </p:cNvGrpSpPr>
          <p:nvPr/>
        </p:nvGrpSpPr>
        <p:grpSpPr bwMode="auto">
          <a:xfrm>
            <a:off x="211139" y="243840"/>
            <a:ext cx="8747125" cy="6379846"/>
            <a:chOff x="281032" y="243070"/>
            <a:chExt cx="11664041" cy="6380197"/>
          </a:xfrm>
        </p:grpSpPr>
        <p:sp>
          <p:nvSpPr>
            <p:cNvPr id="5" name="任意多边形 4"/>
            <p:cNvSpPr/>
            <p:nvPr/>
          </p:nvSpPr>
          <p:spPr>
            <a:xfrm>
              <a:off x="281032" y="243070"/>
              <a:ext cx="9125894" cy="5888680"/>
            </a:xfrm>
            <a:custGeom>
              <a:avLst/>
              <a:gdLst>
                <a:gd name="connsiteX0" fmla="*/ 0 w 9125961"/>
                <a:gd name="connsiteY0" fmla="*/ 0 h 5890171"/>
                <a:gd name="connsiteX1" fmla="*/ 9125961 w 9125961"/>
                <a:gd name="connsiteY1" fmla="*/ 0 h 5890171"/>
                <a:gd name="connsiteX2" fmla="*/ 3055475 w 9125961"/>
                <a:gd name="connsiteY2" fmla="*/ 5890171 h 5890171"/>
                <a:gd name="connsiteX3" fmla="*/ 0 w 9125961"/>
                <a:gd name="connsiteY3" fmla="*/ 2834696 h 5890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25961" h="5890171">
                  <a:moveTo>
                    <a:pt x="0" y="0"/>
                  </a:moveTo>
                  <a:lnTo>
                    <a:pt x="9125961" y="0"/>
                  </a:lnTo>
                  <a:lnTo>
                    <a:pt x="3055475" y="5890171"/>
                  </a:lnTo>
                  <a:lnTo>
                    <a:pt x="0" y="2834696"/>
                  </a:lnTo>
                  <a:close/>
                </a:path>
              </a:pathLst>
            </a:custGeom>
            <a:solidFill>
              <a:srgbClr val="E0E1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1300">
                <a:solidFill>
                  <a:srgbClr val="FFFFFF"/>
                </a:solidFill>
              </a:endParaRPr>
            </a:p>
          </p:txBody>
        </p:sp>
        <p:sp>
          <p:nvSpPr>
            <p:cNvPr id="6" name="任意多边形 5"/>
            <p:cNvSpPr/>
            <p:nvPr/>
          </p:nvSpPr>
          <p:spPr>
            <a:xfrm flipH="1" flipV="1">
              <a:off x="3335698" y="243070"/>
              <a:ext cx="8609375" cy="6380197"/>
            </a:xfrm>
            <a:custGeom>
              <a:avLst/>
              <a:gdLst>
                <a:gd name="connsiteX0" fmla="*/ 2550447 w 8608682"/>
                <a:gd name="connsiteY0" fmla="*/ 6380197 h 6380197"/>
                <a:gd name="connsiteX1" fmla="*/ 0 w 8608682"/>
                <a:gd name="connsiteY1" fmla="*/ 6380197 h 6380197"/>
                <a:gd name="connsiteX2" fmla="*/ 0 w 8608682"/>
                <a:gd name="connsiteY2" fmla="*/ 0 h 6380197"/>
                <a:gd name="connsiteX3" fmla="*/ 8106769 w 8608682"/>
                <a:gd name="connsiteY3" fmla="*/ 0 h 6380197"/>
                <a:gd name="connsiteX4" fmla="*/ 8608682 w 8608682"/>
                <a:gd name="connsiteY4" fmla="*/ 501914 h 6380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08682" h="6380197">
                  <a:moveTo>
                    <a:pt x="2550447" y="6380197"/>
                  </a:moveTo>
                  <a:lnTo>
                    <a:pt x="0" y="6380197"/>
                  </a:lnTo>
                  <a:lnTo>
                    <a:pt x="0" y="0"/>
                  </a:lnTo>
                  <a:lnTo>
                    <a:pt x="8106769" y="0"/>
                  </a:lnTo>
                  <a:lnTo>
                    <a:pt x="8608682" y="501914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1300">
                <a:solidFill>
                  <a:srgbClr val="FFFFFF"/>
                </a:solidFill>
              </a:endParaRPr>
            </a:p>
          </p:txBody>
        </p:sp>
      </p:grpSp>
      <p:sp>
        <p:nvSpPr>
          <p:cNvPr id="8" name="直角三角形 7"/>
          <p:cNvSpPr/>
          <p:nvPr/>
        </p:nvSpPr>
        <p:spPr>
          <a:xfrm>
            <a:off x="0" y="3135630"/>
            <a:ext cx="2795588" cy="372618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sz="1300">
              <a:solidFill>
                <a:srgbClr val="FFFFFF"/>
              </a:solidFill>
            </a:endParaRPr>
          </a:p>
        </p:txBody>
      </p:sp>
      <p:sp>
        <p:nvSpPr>
          <p:cNvPr id="9" name="任意多边形 8"/>
          <p:cNvSpPr/>
          <p:nvPr/>
        </p:nvSpPr>
        <p:spPr>
          <a:xfrm>
            <a:off x="211138" y="3072766"/>
            <a:ext cx="2654300" cy="3539490"/>
          </a:xfrm>
          <a:custGeom>
            <a:avLst/>
            <a:gdLst>
              <a:gd name="connsiteX0" fmla="*/ 0 w 3538728"/>
              <a:gd name="connsiteY0" fmla="*/ 0 h 3538728"/>
              <a:gd name="connsiteX1" fmla="*/ 3538728 w 3538728"/>
              <a:gd name="connsiteY1" fmla="*/ 3538728 h 3538728"/>
              <a:gd name="connsiteX2" fmla="*/ 3405621 w 3538728"/>
              <a:gd name="connsiteY2" fmla="*/ 3538728 h 3538728"/>
              <a:gd name="connsiteX3" fmla="*/ 0 w 3538728"/>
              <a:gd name="connsiteY3" fmla="*/ 133107 h 353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8728" h="3538728">
                <a:moveTo>
                  <a:pt x="0" y="0"/>
                </a:moveTo>
                <a:lnTo>
                  <a:pt x="3538728" y="3538728"/>
                </a:lnTo>
                <a:lnTo>
                  <a:pt x="3405621" y="3538728"/>
                </a:lnTo>
                <a:lnTo>
                  <a:pt x="0" y="133107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sz="1300">
              <a:solidFill>
                <a:srgbClr val="FFFFFF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501900" y="3288030"/>
            <a:ext cx="58801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5145088" y="4071942"/>
            <a:ext cx="324326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直角三角形 11"/>
          <p:cNvSpPr/>
          <p:nvPr/>
        </p:nvSpPr>
        <p:spPr>
          <a:xfrm rot="18914386">
            <a:off x="7191375" y="-651510"/>
            <a:ext cx="1296988" cy="1297306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3" name="任意多边形 12"/>
          <p:cNvSpPr/>
          <p:nvPr/>
        </p:nvSpPr>
        <p:spPr>
          <a:xfrm rot="18914386">
            <a:off x="7454900" y="146686"/>
            <a:ext cx="769938" cy="769620"/>
          </a:xfrm>
          <a:custGeom>
            <a:avLst/>
            <a:gdLst>
              <a:gd name="connsiteX0" fmla="*/ 0 w 1296133"/>
              <a:gd name="connsiteY0" fmla="*/ 0 h 1296133"/>
              <a:gd name="connsiteX1" fmla="*/ 63602 w 1296133"/>
              <a:gd name="connsiteY1" fmla="*/ 63602 h 1296133"/>
              <a:gd name="connsiteX2" fmla="*/ 63602 w 1296133"/>
              <a:gd name="connsiteY2" fmla="*/ 1231995 h 1296133"/>
              <a:gd name="connsiteX3" fmla="*/ 1231995 w 1296133"/>
              <a:gd name="connsiteY3" fmla="*/ 1231995 h 1296133"/>
              <a:gd name="connsiteX4" fmla="*/ 1296133 w 1296133"/>
              <a:gd name="connsiteY4" fmla="*/ 1296133 h 1296133"/>
              <a:gd name="connsiteX5" fmla="*/ 0 w 1296133"/>
              <a:gd name="connsiteY5" fmla="*/ 1296133 h 1296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6133" h="1296133">
                <a:moveTo>
                  <a:pt x="0" y="0"/>
                </a:moveTo>
                <a:lnTo>
                  <a:pt x="63602" y="63602"/>
                </a:lnTo>
                <a:lnTo>
                  <a:pt x="63602" y="1231995"/>
                </a:lnTo>
                <a:lnTo>
                  <a:pt x="1231995" y="1231995"/>
                </a:lnTo>
                <a:lnTo>
                  <a:pt x="1296133" y="1296133"/>
                </a:lnTo>
                <a:lnTo>
                  <a:pt x="0" y="1296133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" name="KSO_CT2"/>
          <p:cNvSpPr>
            <a:spLocks noGrp="1"/>
          </p:cNvSpPr>
          <p:nvPr>
            <p:ph type="subTitle" idx="1"/>
          </p:nvPr>
        </p:nvSpPr>
        <p:spPr>
          <a:xfrm>
            <a:off x="2357422" y="3429000"/>
            <a:ext cx="3235388" cy="411460"/>
          </a:xfrm>
          <a:noFill/>
        </p:spPr>
        <p:txBody>
          <a:bodyPr>
            <a:noAutofit/>
          </a:bodyPr>
          <a:lstStyle>
            <a:lvl1pPr marL="0" indent="0" algn="r">
              <a:buNone/>
              <a:defRPr sz="2000" b="0">
                <a:solidFill>
                  <a:schemeClr val="tx1">
                    <a:lumMod val="50000"/>
                  </a:schemeClr>
                </a:solidFill>
                <a:effectLst/>
                <a:latin typeface="+mn-ea"/>
                <a:ea typeface="+mn-ea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zh-CN" altLang="en-US" noProof="1" smtClean="0"/>
              <a:t>单击此处编辑母版副标题样式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2502299" y="2324103"/>
            <a:ext cx="5877541" cy="966758"/>
          </a:xfrm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defRPr sz="3200" b="1" kern="1000" baseline="0">
                <a:solidFill>
                  <a:schemeClr val="accent1"/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0F96A-A35A-42A6-88F5-2458E0B0C1E4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29C21-6A59-4C4F-ACE9-29B8EA2555C9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74" y="365128"/>
            <a:ext cx="886883" cy="5811839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3" y="365128"/>
            <a:ext cx="5949952" cy="5811839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39F37-26FE-4F83-A033-9255C78C9DD3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28650" y="86922"/>
            <a:ext cx="8139644" cy="79601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  <a:lvl2pPr>
              <a:defRPr sz="1600"/>
            </a:lvl2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B8CE1-9EAB-4DBE-A85B-2AD0C64F7326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8" y="2108206"/>
            <a:ext cx="5995988" cy="1235075"/>
          </a:xfrm>
        </p:spPr>
        <p:txBody>
          <a:bodyPr anchor="b">
            <a:normAutofit/>
          </a:bodyPr>
          <a:lstStyle>
            <a:lvl1pPr algn="ctr">
              <a:defRPr sz="2025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038176" y="3400425"/>
            <a:ext cx="3067663" cy="357479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D8857-FCA0-4B81-9DC2-33A52F6ED2FF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4"/>
            <a:ext cx="3810000" cy="493236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502" y="1244604"/>
            <a:ext cx="3820587" cy="493236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A79D2-A16A-467D-951F-54071E167225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4"/>
            <a:ext cx="6984076" cy="71702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8" y="13763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015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8" y="2200276"/>
            <a:ext cx="3868340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90" y="13763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015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90" y="2200276"/>
            <a:ext cx="3887391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A687D-7268-4F1A-BFC8-5E07EB4E03C5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92566-3D97-452D-9644-264FD965F494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DF801-DDA0-4870-BB8B-F632DB13EDBA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4" y="533402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34"/>
            <a:ext cx="4629150" cy="4873625"/>
          </a:xfrm>
        </p:spPr>
        <p:txBody>
          <a:bodyPr>
            <a:normAutofit/>
          </a:bodyPr>
          <a:lstStyle>
            <a:lvl1pPr>
              <a:defRPr sz="1125"/>
            </a:lvl1pPr>
            <a:lvl2pPr>
              <a:defRPr sz="1015"/>
            </a:lvl2pPr>
            <a:lvl3pPr>
              <a:defRPr sz="900"/>
            </a:lvl3pPr>
            <a:lvl4pPr>
              <a:defRPr sz="790"/>
            </a:lvl4pPr>
            <a:lvl5pPr>
              <a:defRPr sz="790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4" y="2133604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6746B-7ABB-4963-ABB6-1CED89BEF449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33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alt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3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D1515-400E-46D8-8B1D-7960C605FA80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组合 17"/>
          <p:cNvGrpSpPr>
            <a:grpSpLocks/>
          </p:cNvGrpSpPr>
          <p:nvPr/>
        </p:nvGrpSpPr>
        <p:grpSpPr bwMode="auto">
          <a:xfrm>
            <a:off x="1" y="209550"/>
            <a:ext cx="555625" cy="512446"/>
            <a:chOff x="0" y="192024"/>
            <a:chExt cx="740664" cy="512064"/>
          </a:xfrm>
        </p:grpSpPr>
        <p:sp>
          <p:nvSpPr>
            <p:cNvPr id="19" name="矩形 18"/>
            <p:cNvSpPr/>
            <p:nvPr/>
          </p:nvSpPr>
          <p:spPr>
            <a:xfrm>
              <a:off x="0" y="192024"/>
              <a:ext cx="575602" cy="51206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1300">
                <a:solidFill>
                  <a:srgbClr val="FFFFFF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630622" y="192024"/>
              <a:ext cx="110042" cy="51206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1300">
                <a:solidFill>
                  <a:srgbClr val="FFFFFF"/>
                </a:solidFill>
              </a:endParaRPr>
            </a:p>
          </p:txBody>
        </p:sp>
      </p:grpSp>
      <p:grpSp>
        <p:nvGrpSpPr>
          <p:cNvPr id="1027" name="组合 6"/>
          <p:cNvGrpSpPr>
            <a:grpSpLocks/>
          </p:cNvGrpSpPr>
          <p:nvPr/>
        </p:nvGrpSpPr>
        <p:grpSpPr bwMode="auto">
          <a:xfrm>
            <a:off x="1" y="4394836"/>
            <a:ext cx="1865313" cy="2466974"/>
            <a:chOff x="0" y="3072964"/>
            <a:chExt cx="3819760" cy="3787467"/>
          </a:xfrm>
        </p:grpSpPr>
        <p:sp>
          <p:nvSpPr>
            <p:cNvPr id="22" name="直角三角形 21"/>
            <p:cNvSpPr/>
            <p:nvPr/>
          </p:nvSpPr>
          <p:spPr>
            <a:xfrm>
              <a:off x="0" y="3134381"/>
              <a:ext cx="3725484" cy="3726050"/>
            </a:xfrm>
            <a:prstGeom prst="rt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1300">
                <a:solidFill>
                  <a:srgbClr val="FFFFFF"/>
                </a:solidFill>
              </a:endParaRPr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279574" y="3072964"/>
              <a:ext cx="3540186" cy="3535944"/>
            </a:xfrm>
            <a:custGeom>
              <a:avLst/>
              <a:gdLst>
                <a:gd name="connsiteX0" fmla="*/ 0 w 3538728"/>
                <a:gd name="connsiteY0" fmla="*/ 0 h 3538728"/>
                <a:gd name="connsiteX1" fmla="*/ 3538728 w 3538728"/>
                <a:gd name="connsiteY1" fmla="*/ 3538728 h 3538728"/>
                <a:gd name="connsiteX2" fmla="*/ 3405621 w 3538728"/>
                <a:gd name="connsiteY2" fmla="*/ 3538728 h 3538728"/>
                <a:gd name="connsiteX3" fmla="*/ 0 w 3538728"/>
                <a:gd name="connsiteY3" fmla="*/ 133107 h 3538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8728" h="3538728">
                  <a:moveTo>
                    <a:pt x="0" y="0"/>
                  </a:moveTo>
                  <a:lnTo>
                    <a:pt x="3538728" y="3538728"/>
                  </a:lnTo>
                  <a:lnTo>
                    <a:pt x="3405621" y="3538728"/>
                  </a:lnTo>
                  <a:lnTo>
                    <a:pt x="0" y="133107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1300">
                <a:solidFill>
                  <a:srgbClr val="FFFFFF"/>
                </a:solidFill>
              </a:endParaRPr>
            </a:p>
          </p:txBody>
        </p:sp>
      </p:grp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419850"/>
            <a:ext cx="20574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419850"/>
            <a:ext cx="30861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419850"/>
            <a:ext cx="2057400" cy="36576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200" noProof="1">
                <a:solidFill>
                  <a:srgbClr val="949596"/>
                </a:solidFill>
                <a:ea typeface="幼圆"/>
                <a:cs typeface="幼圆"/>
              </a:defRPr>
            </a:lvl1pPr>
          </a:lstStyle>
          <a:p>
            <a:pPr>
              <a:defRPr/>
            </a:pPr>
            <a:fld id="{03CB8BED-46F6-4191-84CC-905BC6B3094D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031" name="KSO_BC1"/>
          <p:cNvSpPr>
            <a:spLocks noGrp="1"/>
          </p:cNvSpPr>
          <p:nvPr>
            <p:ph type="body"/>
          </p:nvPr>
        </p:nvSpPr>
        <p:spPr bwMode="auto">
          <a:xfrm>
            <a:off x="628650" y="1135380"/>
            <a:ext cx="8139113" cy="525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32" name="KSO_BT1"/>
          <p:cNvSpPr>
            <a:spLocks noGrp="1"/>
          </p:cNvSpPr>
          <p:nvPr>
            <p:ph type="title"/>
          </p:nvPr>
        </p:nvSpPr>
        <p:spPr bwMode="auto">
          <a:xfrm>
            <a:off x="628651" y="125730"/>
            <a:ext cx="7783513" cy="794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24" r:id="rId7"/>
    <p:sldLayoutId id="2147483719" r:id="rId8"/>
    <p:sldLayoutId id="2147483720" r:id="rId9"/>
    <p:sldLayoutId id="2147483721" r:id="rId10"/>
    <p:sldLayoutId id="2147483722" r:id="rId11"/>
  </p:sldLayoutIdLst>
  <p:hf sldNum="0" hdr="0" ftr="0" dt="0"/>
  <p:txStyles>
    <p:titleStyle>
      <a:lvl1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ea"/>
          <a:ea typeface="+mj-ea"/>
          <a:cs typeface="+mj-cs"/>
        </a:defRPr>
      </a:lvl1pPr>
      <a:lvl2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271463" indent="-271463" algn="just" defTabSz="514350" rtl="0" eaLnBrk="0" fontAlgn="base" hangingPunct="0">
        <a:lnSpc>
          <a:spcPct val="110000"/>
        </a:lnSpc>
        <a:spcBef>
          <a:spcPts val="9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u"/>
        <a:defRPr lang="zh-CN" altLang="en-US" sz="2400" kern="1200" dirty="0">
          <a:solidFill>
            <a:schemeClr val="accent1"/>
          </a:solidFill>
          <a:latin typeface="+mj-ea"/>
          <a:ea typeface="+mj-ea"/>
          <a:cs typeface="+mn-cs"/>
        </a:defRPr>
      </a:lvl1pPr>
      <a:lvl2pPr marL="271463" indent="-271463" algn="just" defTabSz="514350" rtl="0" eaLnBrk="0" fontAlgn="base" hangingPunct="0">
        <a:lnSpc>
          <a:spcPct val="120000"/>
        </a:lnSpc>
        <a:spcBef>
          <a:spcPct val="0"/>
        </a:spcBef>
        <a:spcAft>
          <a:spcPts val="900"/>
        </a:spcAft>
        <a:buClr>
          <a:srgbClr val="7AD0EB"/>
        </a:buClr>
        <a:buFont typeface="幼圆" pitchFamily="49" charset="-122"/>
        <a:buChar char=" "/>
        <a:defRPr sz="1600" kern="1200">
          <a:solidFill>
            <a:schemeClr val="tx1"/>
          </a:solidFill>
          <a:latin typeface="+mn-ea"/>
          <a:ea typeface="+mn-ea"/>
          <a:cs typeface="幼圆"/>
        </a:defRPr>
      </a:lvl2pPr>
      <a:lvl3pPr marL="64293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幼圆"/>
        </a:defRPr>
      </a:lvl3pPr>
      <a:lvl4pPr marL="900113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幼圆"/>
        </a:defRPr>
      </a:lvl4pPr>
      <a:lvl5pPr marL="115728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幼圆"/>
        </a:defRPr>
      </a:lvl5pPr>
      <a:lvl6pPr marL="141478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67195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92913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18630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/>
        </p:nvSpPr>
        <p:spPr>
          <a:xfrm>
            <a:off x="0" y="1428736"/>
            <a:ext cx="8974138" cy="150019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 defTabSz="51435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3200" b="1" kern="1000" baseline="0">
                <a:solidFill>
                  <a:schemeClr val="accent1"/>
                </a:solidFill>
                <a:effectLst/>
                <a:latin typeface="+mj-ea"/>
                <a:ea typeface="+mj-ea"/>
                <a:cs typeface="+mj-cs"/>
              </a:defRPr>
            </a:lvl1pPr>
            <a:lvl2pPr algn="l" defTabSz="5143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algn="l" defTabSz="5143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algn="l" defTabSz="5143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algn="l" defTabSz="5143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457200" algn="l" defTabSz="5143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914400" algn="l" defTabSz="5143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1371600" algn="l" defTabSz="5143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1828800" algn="l" defTabSz="5143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sz="2000" dirty="0" smtClean="0">
                <a:solidFill>
                  <a:schemeClr val="accent4">
                    <a:lumMod val="50000"/>
                  </a:schemeClr>
                </a:solidFill>
                <a:cs typeface="+mj-ea"/>
              </a:rPr>
              <a:t>开封市</a:t>
            </a:r>
            <a:r>
              <a:rPr sz="2000" dirty="0" smtClean="0">
                <a:solidFill>
                  <a:schemeClr val="accent4">
                    <a:lumMod val="50000"/>
                  </a:schemeClr>
                </a:solidFill>
                <a:cs typeface="+mj-ea"/>
              </a:rPr>
              <a:t>2017年中小学</a:t>
            </a:r>
            <a:r>
              <a:rPr lang="zh-CN" sz="2000" dirty="0" smtClean="0">
                <a:solidFill>
                  <a:schemeClr val="accent4">
                    <a:lumMod val="50000"/>
                  </a:schemeClr>
                </a:solidFill>
                <a:cs typeface="+mj-ea"/>
              </a:rPr>
              <a:t>（</a:t>
            </a:r>
            <a:r>
              <a:rPr sz="2000" dirty="0" smtClean="0">
                <a:solidFill>
                  <a:schemeClr val="accent4">
                    <a:lumMod val="50000"/>
                  </a:schemeClr>
                </a:solidFill>
                <a:cs typeface="+mj-ea"/>
              </a:rPr>
              <a:t>幼儿园</a:t>
            </a:r>
            <a:r>
              <a:rPr lang="zh-CN" sz="2000" dirty="0" smtClean="0">
                <a:solidFill>
                  <a:schemeClr val="accent4">
                    <a:lumMod val="50000"/>
                  </a:schemeClr>
                </a:solidFill>
                <a:cs typeface="+mj-ea"/>
              </a:rPr>
              <a:t>）</a:t>
            </a:r>
            <a:r>
              <a:rPr sz="2000" dirty="0" smtClean="0">
                <a:solidFill>
                  <a:schemeClr val="accent4">
                    <a:lumMod val="50000"/>
                  </a:schemeClr>
                </a:solidFill>
                <a:cs typeface="+mj-ea"/>
              </a:rPr>
              <a:t>教师信息技术应用能力提升工程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  <a:cs typeface="+mj-ea"/>
            </a:endParaRPr>
          </a:p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sz="2000" dirty="0" smtClean="0">
                <a:solidFill>
                  <a:schemeClr val="accent4">
                    <a:lumMod val="50000"/>
                  </a:schemeClr>
                </a:solidFill>
                <a:cs typeface="+mj-ea"/>
              </a:rPr>
              <a:t>持续性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cs typeface="+mj-ea"/>
              </a:rPr>
              <a:t>50</a:t>
            </a:r>
            <a:r>
              <a:rPr lang="zh-CN" altLang="en-US" sz="2000" dirty="0" smtClean="0">
                <a:solidFill>
                  <a:schemeClr val="accent4">
                    <a:lumMod val="50000"/>
                  </a:schemeClr>
                </a:solidFill>
                <a:cs typeface="+mj-ea"/>
              </a:rPr>
              <a:t>学时</a:t>
            </a:r>
            <a:r>
              <a:rPr sz="2000" dirty="0" smtClean="0">
                <a:solidFill>
                  <a:schemeClr val="accent4">
                    <a:lumMod val="50000"/>
                  </a:schemeClr>
                </a:solidFill>
                <a:cs typeface="+mj-ea"/>
              </a:rPr>
              <a:t>培训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  <a:cs typeface="+mj-ea"/>
            </a:endParaRPr>
          </a:p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en-US" sz="1850" dirty="0" smtClean="0">
              <a:solidFill>
                <a:schemeClr val="accent4">
                  <a:lumMod val="50000"/>
                </a:schemeClr>
              </a:solidFill>
              <a:cs typeface="+mj-ea"/>
            </a:endParaRPr>
          </a:p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sz="1850" dirty="0" smtClean="0">
              <a:solidFill>
                <a:schemeClr val="accent4">
                  <a:lumMod val="50000"/>
                </a:schemeClr>
              </a:solidFill>
              <a:cs typeface="+mj-ea"/>
            </a:endParaRPr>
          </a:p>
        </p:txBody>
      </p:sp>
      <p:sp>
        <p:nvSpPr>
          <p:cNvPr id="7" name="副标题 2"/>
          <p:cNvSpPr>
            <a:spLocks noGrp="1" noChangeArrowheads="1"/>
          </p:cNvSpPr>
          <p:nvPr>
            <p:ph type="subTitle" idx="1"/>
          </p:nvPr>
        </p:nvSpPr>
        <p:spPr>
          <a:xfrm>
            <a:off x="2428860" y="2214554"/>
            <a:ext cx="5143536" cy="1214446"/>
          </a:xfrm>
        </p:spPr>
        <p:txBody>
          <a:bodyPr/>
          <a:lstStyle/>
          <a:p>
            <a:pPr algn="l" eaLnBrk="1" hangingPunct="1">
              <a:lnSpc>
                <a:spcPct val="17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440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学情简报（第一期）</a:t>
            </a:r>
            <a:endParaRPr lang="en-US" altLang="zh-CN" sz="4400" dirty="0" smtClean="0">
              <a:solidFill>
                <a:schemeClr val="tx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57884" y="3429000"/>
            <a:ext cx="1980029" cy="6524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smtClean="0">
                <a:latin typeface="Arial" panose="020B0604020202020204" pitchFamily="34" charset="0"/>
                <a:ea typeface="微软雅黑" panose="020B0503020204020204" pitchFamily="34" charset="-122"/>
              </a:rPr>
              <a:t>初中生物坊</a:t>
            </a:r>
            <a:endParaRPr lang="zh-CN" altLang="en-US" sz="28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SO_ST1"/>
          <p:cNvSpPr txBox="1"/>
          <p:nvPr/>
        </p:nvSpPr>
        <p:spPr>
          <a:xfrm>
            <a:off x="957270" y="214290"/>
            <a:ext cx="4686300" cy="621030"/>
          </a:xfrm>
          <a:prstGeom prst="rect">
            <a:avLst/>
          </a:prstGeom>
        </p:spPr>
        <p:txBody>
          <a:bodyPr anchor="b"/>
          <a:lstStyle>
            <a:lvl1pPr algn="l">
              <a:defRPr sz="3600"/>
            </a:lvl1pPr>
          </a:lstStyle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zh-CN" altLang="en-US" sz="4000" b="1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微软雅黑" panose="020B0503020204020204" pitchFamily="34" charset="-122"/>
                <a:cs typeface="+mj-cs"/>
              </a:rPr>
              <a:t>卷首语</a:t>
            </a:r>
            <a:endParaRPr lang="en-US" sz="40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5124" name="KSO_ST2"/>
          <p:cNvSpPr txBox="1">
            <a:spLocks noChangeArrowheads="1"/>
          </p:cNvSpPr>
          <p:nvPr/>
        </p:nvSpPr>
        <p:spPr bwMode="auto">
          <a:xfrm>
            <a:off x="3805238" y="3284220"/>
            <a:ext cx="4616450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ts val="1800"/>
              </a:spcBef>
              <a:buClr>
                <a:srgbClr val="C94D4D"/>
              </a:buClr>
              <a:buSzPct val="60000"/>
              <a:buFont typeface="Wingdings" pitchFamily="2" charset="2"/>
              <a:buNone/>
            </a:pPr>
            <a:endParaRPr lang="zh-CN" altLang="en-US" sz="1600">
              <a:solidFill>
                <a:srgbClr val="A7A9AA"/>
              </a:solidFill>
              <a:ea typeface="微软雅黑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714348" y="782282"/>
            <a:ext cx="235745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071538" y="1214422"/>
            <a:ext cx="728667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6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  </a:t>
            </a:r>
            <a:r>
              <a:rPr kumimoji="0" lang="zh-CN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当</a:t>
            </a:r>
            <a:r>
              <a:rPr kumimoji="0" lang="zh-CN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前，我国正在加快推进教育信息化，</a:t>
            </a:r>
            <a:r>
              <a:rPr kumimoji="0" lang="zh-CN" altLang="en-US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“三通两平台”建设已初显成效。教师队伍建设是教育信息化可持续发展的基本保障，加强教师信息技术应用能力培训是推动教育信息化的关键环节，必须予以高度重视。</a:t>
            </a:r>
            <a:endParaRPr kumimoji="0" lang="zh-CN" alt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3" y="125730"/>
            <a:ext cx="4086225" cy="794386"/>
          </a:xfrm>
        </p:spPr>
        <p:txBody>
          <a:bodyPr/>
          <a:lstStyle/>
          <a:p>
            <a:r>
              <a:rPr lang="zh-CN" altLang="en-US" smtClean="0"/>
              <a:t>学 情 通 报</a:t>
            </a:r>
            <a:endParaRPr lang="zh-CN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000098" y="928670"/>
          <a:ext cx="7929620" cy="492922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201964"/>
                <a:gridCol w="2871356"/>
                <a:gridCol w="1452372"/>
                <a:gridCol w="1201964"/>
                <a:gridCol w="1201964"/>
              </a:tblGrid>
              <a:tr h="41076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姓 名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学 校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学 科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考核成绩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是否合格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1076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冯颖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开封市第三十一中学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80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1076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朱文龙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开封市第八中学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78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1076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李振芹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杏花营中学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75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1076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高多美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水稻中学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75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1076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张梦杰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汪屯中学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75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1076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左淑凤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开封市第十二中学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75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1076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王瑞景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开封市第二十一中学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75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1076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刘冬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开封市六四六中学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75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1076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田海珍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开封市金明中学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75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1076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游春燕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开封市金明中学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75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1076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范琳琳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开封市金明中学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75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071537" y="928674"/>
          <a:ext cx="7786743" cy="485778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180307"/>
                <a:gridCol w="2819619"/>
                <a:gridCol w="1426203"/>
                <a:gridCol w="1180307"/>
                <a:gridCol w="1180307"/>
              </a:tblGrid>
              <a:tr h="40481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张大好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开封市第六中学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74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0481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李德华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开封市金明中学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73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0481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张静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开封市第七中学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71.88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0481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刘丽敏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水稻中学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70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0481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吴红梅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开封市第十三中学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70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0481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朱艳玲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开封市第三十五中学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70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0481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李宗领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开封市第二十七中学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70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0481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王玉霞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开封市第二十七中学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70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0481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马亮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开封市第二十七中学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70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0481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朱瑞丽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化建中学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70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0481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吴冬恺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开封市金明中学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70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0481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赵洪波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晨阳中学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68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14403" y="125730"/>
            <a:ext cx="4086225" cy="794386"/>
          </a:xfrm>
        </p:spPr>
        <p:txBody>
          <a:bodyPr/>
          <a:lstStyle/>
          <a:p>
            <a:r>
              <a:rPr lang="zh-CN" altLang="en-US" smtClean="0"/>
              <a:t>学 情 通 报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071537" y="857232"/>
          <a:ext cx="7929619" cy="507210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201964"/>
                <a:gridCol w="2871356"/>
                <a:gridCol w="1452371"/>
                <a:gridCol w="1201964"/>
                <a:gridCol w="1201964"/>
              </a:tblGrid>
              <a:tr h="4226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张春霞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汪屯中学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68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226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王木子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开封市第十四中学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65.6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226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刘振法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开封市第十八中学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65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226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孟明明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开封市第二十七中学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65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226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毛玉峰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开封市回民中学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65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226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王朵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开封市第十二中学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65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226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蔡雅静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开封市金明中学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65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226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申霞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开封市第十四中学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65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226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程彦青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开封市第十三中学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63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226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王丹丹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开封市第十七中学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60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226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周瑞丽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开封市集英中学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60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226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林俊峰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开封市成人教研室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初中生物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/>
                        <a:t>60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/>
                        <a:t>是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14403" y="125730"/>
            <a:ext cx="4086225" cy="794386"/>
          </a:xfrm>
        </p:spPr>
        <p:txBody>
          <a:bodyPr/>
          <a:lstStyle/>
          <a:p>
            <a:r>
              <a:rPr lang="zh-CN" altLang="en-US" smtClean="0"/>
              <a:t>学 情 通 报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3" y="125730"/>
            <a:ext cx="4371977" cy="794386"/>
          </a:xfrm>
        </p:spPr>
        <p:txBody>
          <a:bodyPr/>
          <a:lstStyle/>
          <a:p>
            <a:r>
              <a:rPr lang="zh-CN" altLang="en-US" smtClean="0"/>
              <a:t>优 秀 成 果 展 示</a:t>
            </a: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8596" y="785794"/>
            <a:ext cx="85725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>
                <a:latin typeface="楷体" pitchFamily="49" charset="-122"/>
                <a:ea typeface="楷体" pitchFamily="49" charset="-122"/>
              </a:rPr>
              <a:t>信息技术与生物学科的融合</a:t>
            </a:r>
            <a:endParaRPr lang="zh-CN" altLang="en-US">
              <a:latin typeface="楷体" pitchFamily="49" charset="-122"/>
              <a:ea typeface="楷体" pitchFamily="49" charset="-122"/>
            </a:endParaRPr>
          </a:p>
          <a:p>
            <a:pPr algn="ctr"/>
            <a:r>
              <a:rPr lang="zh-CN" altLang="en-US" b="1">
                <a:latin typeface="楷体" pitchFamily="49" charset="-122"/>
                <a:ea typeface="楷体" pitchFamily="49" charset="-122"/>
              </a:rPr>
              <a:t>吴冬恺</a:t>
            </a:r>
            <a:endParaRPr lang="zh-CN" altLang="en-US">
              <a:latin typeface="楷体" pitchFamily="49" charset="-122"/>
              <a:ea typeface="楷体" pitchFamily="49" charset="-122"/>
            </a:endParaRPr>
          </a:p>
          <a:p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    生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物学是一门基础的自然科学，所涉及的内容与生活息息相关。多数生命现象发生在身边，细心观察就有所感知，但生物界微观领域的细微莫测、生理过程的抽象深奥、有些生命活动的动态复杂也是教学中学生难于理解感悟的。利用信息技术手段，将丰富的教学资源引入生物学科的教学中，不仅能优化课堂教学，而且能激发学生的学习兴趣，提高学生自主学习和协作学习的能力，发挥学生的主动性与创造性，培养学生的信息处理能力和创新能力。</a:t>
            </a:r>
            <a:endParaRPr lang="zh-CN" altLang="en-US">
              <a:latin typeface="楷体" pitchFamily="49" charset="-122"/>
              <a:ea typeface="楷体" pitchFamily="49" charset="-122"/>
            </a:endParaRPr>
          </a:p>
          <a:p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    多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媒体同传统的直观教具：标本、模型、挂图、幻灯、录像等相比具有表现力强、交互性好、信息量大等优点。我们应用相关软件（如</a:t>
            </a:r>
            <a:r>
              <a:rPr lang="en-US" altLang="zh-CN" b="1">
                <a:latin typeface="楷体" pitchFamily="49" charset="-122"/>
                <a:ea typeface="楷体" pitchFamily="49" charset="-122"/>
              </a:rPr>
              <a:t>Flash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b="1">
                <a:latin typeface="楷体" pitchFamily="49" charset="-122"/>
                <a:ea typeface="楷体" pitchFamily="49" charset="-122"/>
              </a:rPr>
              <a:t>PPT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b="1">
                <a:latin typeface="楷体" pitchFamily="49" charset="-122"/>
                <a:ea typeface="楷体" pitchFamily="49" charset="-122"/>
              </a:rPr>
              <a:t>Photoshop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b="1">
                <a:latin typeface="楷体" pitchFamily="49" charset="-122"/>
                <a:ea typeface="楷体" pitchFamily="49" charset="-122"/>
              </a:rPr>
              <a:t>Authorware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等）和平时积累的素材自己制作一些相应的多媒体课件。我们根据教学内容的要求，精心设计和制作的，反映着自己教学意图、思路和观点的，形象、生动、具体的；融知识性和趣味性于一体的多媒体课件应用到教学中，既节省了教学时间、降低教学难度，又有利于提高学生的学习兴趣，加深对教材知识点的理解。比如，在讲授人的生殖这一节内容时，我把受精的过程精子和卵细胞在人体运动的过程过程制作成</a:t>
            </a:r>
            <a:r>
              <a:rPr lang="en-US" altLang="zh-CN" b="1">
                <a:latin typeface="楷体" pitchFamily="49" charset="-122"/>
                <a:ea typeface="楷体" pitchFamily="49" charset="-122"/>
              </a:rPr>
              <a:t>flash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动画来演示；把在电镜下拍摄的受精的图片呈现给学生帮助学生对重点、难点知识的理解。</a:t>
            </a:r>
            <a:endParaRPr lang="zh-CN" altLang="en-US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14403" y="125730"/>
            <a:ext cx="4371977" cy="794386"/>
          </a:xfrm>
        </p:spPr>
        <p:txBody>
          <a:bodyPr/>
          <a:lstStyle/>
          <a:p>
            <a:r>
              <a:rPr lang="zh-CN" altLang="en-US" smtClean="0"/>
              <a:t>优 秀 成 果 展 示</a:t>
            </a: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85720" y="642918"/>
            <a:ext cx="89297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血液循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环</a:t>
            </a:r>
            <a:r>
              <a:rPr lang="en-US" altLang="zh-CN" b="1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教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学设计</a:t>
            </a:r>
          </a:p>
          <a:p>
            <a:pPr algn="ctr"/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张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静</a:t>
            </a:r>
          </a:p>
          <a:p>
            <a:r>
              <a:rPr lang="zh-CN" altLang="en-US" b="1">
                <a:latin typeface="楷体" pitchFamily="49" charset="-122"/>
                <a:ea typeface="楷体" pitchFamily="49" charset="-122"/>
              </a:rPr>
              <a:t>一、</a:t>
            </a:r>
            <a:r>
              <a:rPr lang="en-US" altLang="zh-CN" b="1"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教 材 分 析 </a:t>
            </a:r>
            <a:r>
              <a:rPr lang="en-US" altLang="zh-CN" b="1">
                <a:latin typeface="楷体" pitchFamily="49" charset="-122"/>
                <a:ea typeface="楷体" pitchFamily="49" charset="-122"/>
              </a:rPr>
              <a:t>】  </a:t>
            </a:r>
          </a:p>
          <a:p>
            <a:r>
              <a:rPr lang="en-US" altLang="zh-CN" b="1">
                <a:latin typeface="楷体" pitchFamily="49" charset="-122"/>
                <a:ea typeface="楷体" pitchFamily="49" charset="-122"/>
              </a:rPr>
              <a:t>(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一</a:t>
            </a:r>
            <a:r>
              <a:rPr lang="en-US" altLang="zh-CN" b="1">
                <a:latin typeface="楷体" pitchFamily="49" charset="-122"/>
                <a:ea typeface="楷体" pitchFamily="49" charset="-122"/>
              </a:rPr>
              <a:t>)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教材的地位和作用    </a:t>
            </a:r>
            <a:r>
              <a:rPr lang="en-US" altLang="zh-CN" b="1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血液循环</a:t>
            </a:r>
            <a:r>
              <a:rPr lang="en-US" altLang="zh-CN" b="1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讲述人体血液循环的相关知识，人体需要的氧气和养料必须及时运来，并把产生的二氧化碳废物运走，人体才能维持正常的生命活动，而这些都必须通过血液循环来实现。因此，本节内容是本章的重点和核心，在全章具有承上启下的作用。 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 </a:t>
            </a:r>
            <a:endParaRPr lang="zh-CN" altLang="en-US" b="1">
              <a:latin typeface="楷体" pitchFamily="49" charset="-122"/>
              <a:ea typeface="楷体" pitchFamily="49" charset="-122"/>
            </a:endParaRPr>
          </a:p>
          <a:p>
            <a:r>
              <a:rPr lang="en-US" altLang="zh-CN" b="1">
                <a:latin typeface="楷体" pitchFamily="49" charset="-122"/>
                <a:ea typeface="楷体" pitchFamily="49" charset="-122"/>
              </a:rPr>
              <a:t>(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二</a:t>
            </a:r>
            <a:r>
              <a:rPr lang="en-US" altLang="zh-CN" b="1">
                <a:latin typeface="楷体" pitchFamily="49" charset="-122"/>
                <a:ea typeface="楷体" pitchFamily="49" charset="-122"/>
              </a:rPr>
              <a:t>) 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教 学 重 难 点：  </a:t>
            </a:r>
          </a:p>
          <a:p>
            <a:r>
              <a:rPr lang="zh-CN" altLang="en-US" b="1">
                <a:latin typeface="楷体" pitchFamily="49" charset="-122"/>
                <a:ea typeface="楷体" pitchFamily="49" charset="-122"/>
              </a:rPr>
              <a:t>教 学 重 点 ：    人体的血液循环途径。  </a:t>
            </a:r>
          </a:p>
          <a:p>
            <a:r>
              <a:rPr lang="zh-CN" altLang="en-US" b="1">
                <a:latin typeface="楷体" pitchFamily="49" charset="-122"/>
                <a:ea typeface="楷体" pitchFamily="49" charset="-122"/>
              </a:rPr>
              <a:t>教 学 难 点 ：    正确理解血液成分在循环途径的变化。  </a:t>
            </a:r>
          </a:p>
          <a:p>
            <a:r>
              <a:rPr lang="zh-CN" altLang="en-US" b="1">
                <a:latin typeface="楷体" pitchFamily="49" charset="-122"/>
                <a:ea typeface="楷体" pitchFamily="49" charset="-122"/>
              </a:rPr>
              <a:t>二、</a:t>
            </a:r>
            <a:r>
              <a:rPr lang="en-US" altLang="zh-CN" b="1">
                <a:latin typeface="楷体" pitchFamily="49" charset="-122"/>
                <a:ea typeface="楷体" pitchFamily="49" charset="-122"/>
              </a:rPr>
              <a:t>【 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教 学 目 标</a:t>
            </a:r>
            <a:r>
              <a:rPr lang="en-US" altLang="zh-CN" b="1">
                <a:latin typeface="楷体" pitchFamily="49" charset="-122"/>
                <a:ea typeface="楷体" pitchFamily="49" charset="-122"/>
              </a:rPr>
              <a:t>】  </a:t>
            </a:r>
          </a:p>
          <a:p>
            <a:r>
              <a:rPr lang="en-US" altLang="zh-CN" b="1">
                <a:latin typeface="楷体" pitchFamily="49" charset="-122"/>
                <a:ea typeface="楷体" pitchFamily="49" charset="-122"/>
              </a:rPr>
              <a:t>(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一</a:t>
            </a:r>
            <a:r>
              <a:rPr lang="en-US" altLang="zh-CN" b="1">
                <a:latin typeface="楷体" pitchFamily="49" charset="-122"/>
                <a:ea typeface="楷体" pitchFamily="49" charset="-122"/>
              </a:rPr>
              <a:t>)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知 识 目 标 ：  </a:t>
            </a:r>
          </a:p>
          <a:p>
            <a:r>
              <a:rPr lang="en-US" altLang="zh-CN" b="1" smtClean="0">
                <a:latin typeface="楷体" pitchFamily="49" charset="-122"/>
                <a:ea typeface="楷体" pitchFamily="49" charset="-122"/>
              </a:rPr>
              <a:t>    1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、了解血液循环的概念。   </a:t>
            </a:r>
          </a:p>
          <a:p>
            <a:r>
              <a:rPr lang="en-US" altLang="zh-CN" b="1" smtClean="0">
                <a:latin typeface="楷体" pitchFamily="49" charset="-122"/>
                <a:ea typeface="楷体" pitchFamily="49" charset="-122"/>
              </a:rPr>
              <a:t>    2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、掌握体循环、肺循环的途径，体会血液成分的变化及意义。 </a:t>
            </a:r>
          </a:p>
          <a:p>
            <a:r>
              <a:rPr lang="en-US" altLang="zh-CN" b="1" smtClean="0">
                <a:latin typeface="楷体" pitchFamily="49" charset="-122"/>
                <a:ea typeface="楷体" pitchFamily="49" charset="-122"/>
              </a:rPr>
              <a:t>    3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、了解血压的概念以及如何测定血压的方法。</a:t>
            </a:r>
          </a:p>
          <a:p>
            <a:r>
              <a:rPr lang="en-US" altLang="zh-CN" b="1">
                <a:latin typeface="楷体" pitchFamily="49" charset="-122"/>
                <a:ea typeface="楷体" pitchFamily="49" charset="-122"/>
              </a:rPr>
              <a:t>(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二</a:t>
            </a:r>
            <a:r>
              <a:rPr lang="en-US" altLang="zh-CN" b="1">
                <a:latin typeface="楷体" pitchFamily="49" charset="-122"/>
                <a:ea typeface="楷体" pitchFamily="49" charset="-122"/>
              </a:rPr>
              <a:t>)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能 力 目 标 ： </a:t>
            </a:r>
          </a:p>
          <a:p>
            <a:r>
              <a:rPr lang="en-US" altLang="zh-CN" b="1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、通过学习血液循环的途径，培养学生的观察能力及分析、归纳、总结的思维能力。</a:t>
            </a:r>
          </a:p>
          <a:p>
            <a:r>
              <a:rPr lang="en-US" altLang="zh-CN" b="1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、通过收集有关高血压、冠心病的知识，培养学生收集资料的能力。  </a:t>
            </a:r>
          </a:p>
          <a:p>
            <a:r>
              <a:rPr lang="en-US" altLang="zh-CN" b="1">
                <a:latin typeface="楷体" pitchFamily="49" charset="-122"/>
                <a:ea typeface="楷体" pitchFamily="49" charset="-122"/>
              </a:rPr>
              <a:t>(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三</a:t>
            </a:r>
            <a:r>
              <a:rPr lang="en-US" altLang="zh-CN" b="1">
                <a:latin typeface="楷体" pitchFamily="49" charset="-122"/>
                <a:ea typeface="楷体" pitchFamily="49" charset="-122"/>
              </a:rPr>
              <a:t>)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情 感 目 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标 </a:t>
            </a:r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：通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过对血液循环途径的学习，了解自己及家人的身体，以及常见的疾病，自觉养成卫生习惯和自我保健意识。引导学生热爱科学，建立科学的价值</a:t>
            </a:r>
            <a:r>
              <a:rPr lang="zh-CN" altLang="en-US" b="1">
                <a:latin typeface="楷体" pitchFamily="49" charset="-122"/>
                <a:ea typeface="楷体" pitchFamily="49" charset="-122"/>
              </a:rPr>
              <a:t>观</a:t>
            </a:r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en-US" b="1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71472" y="928670"/>
            <a:ext cx="84296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三、</a:t>
            </a:r>
            <a:r>
              <a:rPr lang="en-US" altLang="zh-CN" b="1" smtClean="0"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教 法 和 学 法</a:t>
            </a:r>
            <a:r>
              <a:rPr lang="en-US" altLang="zh-CN" b="1" smtClean="0">
                <a:latin typeface="楷体" pitchFamily="49" charset="-122"/>
                <a:ea typeface="楷体" pitchFamily="49" charset="-122"/>
              </a:rPr>
              <a:t>】    </a:t>
            </a:r>
          </a:p>
          <a:p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教法：启发式         直观式          探究式 </a:t>
            </a:r>
          </a:p>
          <a:p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学法：分组探究法     归纳总结法</a:t>
            </a:r>
          </a:p>
          <a:p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四、</a:t>
            </a:r>
            <a:r>
              <a:rPr lang="en-US" altLang="zh-CN" b="1" smtClean="0"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教 学过 程</a:t>
            </a:r>
            <a:r>
              <a:rPr lang="en-US" altLang="zh-CN" b="1" smtClean="0">
                <a:latin typeface="楷体" pitchFamily="49" charset="-122"/>
                <a:ea typeface="楷体" pitchFamily="49" charset="-122"/>
              </a:rPr>
              <a:t>】  </a:t>
            </a:r>
          </a:p>
          <a:p>
            <a:r>
              <a:rPr lang="en-US" altLang="zh-CN" b="1" smtClean="0">
                <a:latin typeface="楷体" pitchFamily="49" charset="-122"/>
                <a:ea typeface="楷体" pitchFamily="49" charset="-122"/>
              </a:rPr>
              <a:t>(</a:t>
            </a:r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一</a:t>
            </a:r>
            <a:r>
              <a:rPr lang="en-US" altLang="zh-CN" b="1" smtClean="0">
                <a:latin typeface="楷体" pitchFamily="49" charset="-122"/>
                <a:ea typeface="楷体" pitchFamily="49" charset="-122"/>
              </a:rPr>
              <a:t>)</a:t>
            </a:r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课 前 准 备 ：  学生：  </a:t>
            </a:r>
            <a:r>
              <a:rPr lang="en-US" altLang="zh-CN" b="1" smtClean="0">
                <a:latin typeface="楷体" pitchFamily="49" charset="-122"/>
                <a:ea typeface="楷体" pitchFamily="49" charset="-122"/>
              </a:rPr>
              <a:t>1)</a:t>
            </a:r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准备好上一节实验课完成的“观察小鱼尾鳍血液流动”的实验报告。 </a:t>
            </a:r>
            <a:r>
              <a:rPr lang="en-US" altLang="zh-CN" b="1" smtClean="0">
                <a:latin typeface="楷体" pitchFamily="49" charset="-122"/>
                <a:ea typeface="楷体" pitchFamily="49" charset="-122"/>
              </a:rPr>
              <a:t>2)</a:t>
            </a:r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水彩笔（红、蓝两色）、课本。    </a:t>
            </a:r>
            <a:r>
              <a:rPr lang="en-US" altLang="zh-CN" b="1" smtClean="0">
                <a:latin typeface="楷体" pitchFamily="49" charset="-122"/>
                <a:ea typeface="楷体" pitchFamily="49" charset="-122"/>
              </a:rPr>
              <a:t>3)</a:t>
            </a:r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查阅 科学家哈维的故事</a:t>
            </a:r>
            <a:r>
              <a:rPr lang="en-US" altLang="zh-CN" b="1" smtClean="0"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血液循环的发现。   教师：</a:t>
            </a:r>
            <a:r>
              <a:rPr lang="en-US" altLang="zh-CN" b="1" smtClean="0">
                <a:latin typeface="楷体" pitchFamily="49" charset="-122"/>
                <a:ea typeface="楷体" pitchFamily="49" charset="-122"/>
              </a:rPr>
              <a:t>1)</a:t>
            </a:r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血液循环教学课件。       </a:t>
            </a:r>
            <a:r>
              <a:rPr lang="en-US" altLang="zh-CN" b="1" smtClean="0">
                <a:latin typeface="楷体" pitchFamily="49" charset="-122"/>
                <a:ea typeface="楷体" pitchFamily="49" charset="-122"/>
              </a:rPr>
              <a:t>2) </a:t>
            </a:r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一杯凝固的猪血。            </a:t>
            </a:r>
            <a:r>
              <a:rPr lang="en-US" altLang="zh-CN" b="1" smtClean="0"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）调试好多媒体教室的电子白板。         </a:t>
            </a:r>
          </a:p>
          <a:p>
            <a:r>
              <a:rPr lang="en-US" altLang="zh-CN" b="1" smtClean="0">
                <a:latin typeface="楷体" pitchFamily="49" charset="-122"/>
                <a:ea typeface="楷体" pitchFamily="49" charset="-122"/>
              </a:rPr>
              <a:t>(</a:t>
            </a:r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二</a:t>
            </a:r>
            <a:r>
              <a:rPr lang="en-US" altLang="zh-CN" b="1" smtClean="0">
                <a:latin typeface="楷体" pitchFamily="49" charset="-122"/>
                <a:ea typeface="楷体" pitchFamily="49" charset="-122"/>
              </a:rPr>
              <a:t>)</a:t>
            </a:r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导 入 新 课 ：</a:t>
            </a:r>
          </a:p>
          <a:p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 复习提问：①心脏的四个腔以及分别与什么血管相连；</a:t>
            </a:r>
          </a:p>
          <a:p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②血红蛋白的特性和毛细血管壁的特点。 </a:t>
            </a:r>
          </a:p>
          <a:p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“心脏为什么在不停地跳动</a:t>
            </a:r>
            <a:r>
              <a:rPr lang="en-US" altLang="zh-CN" b="1" smtClean="0">
                <a:latin typeface="楷体" pitchFamily="49" charset="-122"/>
                <a:ea typeface="楷体" pitchFamily="49" charset="-122"/>
              </a:rPr>
              <a:t>?”→</a:t>
            </a:r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导出新课→探究人体的血液循环途径</a:t>
            </a:r>
            <a:r>
              <a:rPr lang="en-US" altLang="zh-CN" b="1" smtClean="0">
                <a:latin typeface="楷体" pitchFamily="49" charset="-122"/>
                <a:ea typeface="楷体" pitchFamily="49" charset="-122"/>
              </a:rPr>
              <a:t>(</a:t>
            </a:r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这样置学生于知与不知的矛盾中，使学生注意力开始集中，积极主动的投入到新问题的解决过程。</a:t>
            </a:r>
            <a:r>
              <a:rPr lang="en-US" altLang="zh-CN" b="1" smtClean="0">
                <a:latin typeface="楷体" pitchFamily="49" charset="-122"/>
                <a:ea typeface="楷体" pitchFamily="49" charset="-122"/>
              </a:rPr>
              <a:t>)    【</a:t>
            </a:r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设想依据</a:t>
            </a:r>
            <a:r>
              <a:rPr lang="en-US" altLang="zh-CN" b="1" smtClean="0"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b="1" smtClean="0">
                <a:latin typeface="楷体" pitchFamily="49" charset="-122"/>
                <a:ea typeface="楷体" pitchFamily="49" charset="-122"/>
              </a:rPr>
              <a:t>教师准备相关的图片及动画，为学生探究设置情境，这样做既符合新课标的理念，又能激发学生的学习兴趣又培养了学生解决问题的能力。</a:t>
            </a:r>
            <a:endParaRPr lang="zh-CN" altLang="en-US" b="1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14403" y="125730"/>
            <a:ext cx="4371977" cy="794386"/>
          </a:xfrm>
        </p:spPr>
        <p:txBody>
          <a:bodyPr/>
          <a:lstStyle/>
          <a:p>
            <a:r>
              <a:rPr lang="zh-CN" altLang="en-US" smtClean="0"/>
              <a:t>优 秀 成 果 展 示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2965" y="125730"/>
            <a:ext cx="3371845" cy="794386"/>
          </a:xfrm>
        </p:spPr>
        <p:txBody>
          <a:bodyPr/>
          <a:lstStyle/>
          <a:p>
            <a:r>
              <a:rPr lang="zh-CN" altLang="en-US" smtClean="0"/>
              <a:t>研 修 提 示</a:t>
            </a:r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928662" y="1662024"/>
            <a:ext cx="757242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4800" smtClean="0">
                <a:solidFill>
                  <a:srgbClr val="FF0000"/>
                </a:solidFill>
                <a:ea typeface="微软雅黑" panose="020B0503020204020204" pitchFamily="34" charset="-122"/>
              </a:rPr>
              <a:t>学习结束时间是</a:t>
            </a:r>
            <a:r>
              <a:rPr lang="en-US" altLang="zh-CN" sz="4800" smtClean="0">
                <a:solidFill>
                  <a:srgbClr val="FF0000"/>
                </a:solidFill>
                <a:ea typeface="微软雅黑" panose="020B0503020204020204" pitchFamily="34" charset="-122"/>
              </a:rPr>
              <a:t>12</a:t>
            </a:r>
            <a:r>
              <a:rPr lang="zh-CN" altLang="en-US" sz="4800" smtClean="0">
                <a:solidFill>
                  <a:srgbClr val="FF0000"/>
                </a:solidFill>
                <a:ea typeface="微软雅黑" panose="020B0503020204020204" pitchFamily="34" charset="-122"/>
              </a:rPr>
              <a:t>月</a:t>
            </a:r>
            <a:r>
              <a:rPr lang="en-US" altLang="zh-CN" sz="4800" smtClean="0">
                <a:solidFill>
                  <a:srgbClr val="FF0000"/>
                </a:solidFill>
                <a:ea typeface="微软雅黑" panose="020B0503020204020204" pitchFamily="34" charset="-122"/>
              </a:rPr>
              <a:t>20</a:t>
            </a:r>
            <a:r>
              <a:rPr lang="zh-CN" altLang="en-US" sz="4800" smtClean="0">
                <a:solidFill>
                  <a:srgbClr val="FF0000"/>
                </a:solidFill>
                <a:ea typeface="微软雅黑" panose="020B0503020204020204" pitchFamily="34" charset="-122"/>
              </a:rPr>
              <a:t>日</a:t>
            </a:r>
            <a:endParaRPr lang="zh-CN" altLang="en-US" sz="4800" dirty="0" smtClean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00034" y="3149742"/>
            <a:ext cx="89050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请还没有学习合格的老师抓紧时间了。</a:t>
            </a:r>
            <a:endParaRPr lang="zh-CN" altLang="en-US" sz="400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000120140530A99PPBG">
  <a:themeElements>
    <a:clrScheme name="自定义 769">
      <a:dk1>
        <a:srgbClr val="47494B"/>
      </a:dk1>
      <a:lt1>
        <a:srgbClr val="FFFFFF"/>
      </a:lt1>
      <a:dk2>
        <a:srgbClr val="454749"/>
      </a:dk2>
      <a:lt2>
        <a:srgbClr val="FFFFFF"/>
      </a:lt2>
      <a:accent1>
        <a:srgbClr val="046FB6"/>
      </a:accent1>
      <a:accent2>
        <a:srgbClr val="22B1DE"/>
      </a:accent2>
      <a:accent3>
        <a:srgbClr val="7B93D7"/>
      </a:accent3>
      <a:accent4>
        <a:srgbClr val="5D76BA"/>
      </a:accent4>
      <a:accent5>
        <a:srgbClr val="3DBFD1"/>
      </a:accent5>
      <a:accent6>
        <a:srgbClr val="FFC000"/>
      </a:accent6>
      <a:hlink>
        <a:srgbClr val="00B0F0"/>
      </a:hlink>
      <a:folHlink>
        <a:srgbClr val="AFB2B4"/>
      </a:folHlink>
    </a:clrScheme>
    <a:fontScheme name="KSO主题5">
      <a:majorFont>
        <a:latin typeface="Broadway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A000120151104A05PPBG</Template>
  <TotalTime>312</TotalTime>
  <Words>1290</Words>
  <Application>Microsoft Office PowerPoint</Application>
  <PresentationFormat>全屏显示(4:3)</PresentationFormat>
  <Paragraphs>224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宋体</vt:lpstr>
      <vt:lpstr>微软雅黑</vt:lpstr>
      <vt:lpstr>Wingdings</vt:lpstr>
      <vt:lpstr>幼圆</vt:lpstr>
      <vt:lpstr>Calibri</vt:lpstr>
      <vt:lpstr>Arial Black</vt:lpstr>
      <vt:lpstr>+mn-ea</vt:lpstr>
      <vt:lpstr>仿宋</vt:lpstr>
      <vt:lpstr>华文行楷</vt:lpstr>
      <vt:lpstr>A000120140530A99PPBG</vt:lpstr>
      <vt:lpstr>幻灯片 1</vt:lpstr>
      <vt:lpstr>幻灯片 2</vt:lpstr>
      <vt:lpstr>学 情 通 报</vt:lpstr>
      <vt:lpstr>学 情 通 报</vt:lpstr>
      <vt:lpstr>学 情 通 报</vt:lpstr>
      <vt:lpstr>优 秀 成 果 展 示</vt:lpstr>
      <vt:lpstr>优 秀 成 果 展 示</vt:lpstr>
      <vt:lpstr>优 秀 成 果 展 示</vt:lpstr>
      <vt:lpstr>研 修 提 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PortableAppC.com</cp:lastModifiedBy>
  <cp:revision>478</cp:revision>
  <dcterms:created xsi:type="dcterms:W3CDTF">2016-02-25T02:36:00Z</dcterms:created>
  <dcterms:modified xsi:type="dcterms:W3CDTF">2017-12-02T03:31:55Z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