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8" r:id="rId2"/>
    <p:sldId id="336" r:id="rId3"/>
    <p:sldId id="744" r:id="rId4"/>
    <p:sldId id="748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26"/>
  </p:normalViewPr>
  <p:slideViewPr>
    <p:cSldViewPr>
      <p:cViewPr>
        <p:scale>
          <a:sx n="64" d="100"/>
          <a:sy n="64" d="100"/>
        </p:scale>
        <p:origin x="-1566" y="-132"/>
      </p:cViewPr>
      <p:guideLst>
        <p:guide orient="horz" pos="21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9"/>
          <p:cNvGrpSpPr>
            <a:grpSpLocks/>
          </p:cNvGrpSpPr>
          <p:nvPr/>
        </p:nvGrpSpPr>
        <p:grpSpPr bwMode="auto">
          <a:xfrm>
            <a:off x="211139" y="243840"/>
            <a:ext cx="8747125" cy="6379846"/>
            <a:chOff x="281032" y="243070"/>
            <a:chExt cx="11664041" cy="6380197"/>
          </a:xfrm>
        </p:grpSpPr>
        <p:sp>
          <p:nvSpPr>
            <p:cNvPr id="5" name="任意多边形 4"/>
            <p:cNvSpPr/>
            <p:nvPr/>
          </p:nvSpPr>
          <p:spPr>
            <a:xfrm>
              <a:off x="281032" y="243070"/>
              <a:ext cx="9125894" cy="5888680"/>
            </a:xfrm>
            <a:custGeom>
              <a:avLst/>
              <a:gdLst>
                <a:gd name="connsiteX0" fmla="*/ 0 w 9125961"/>
                <a:gd name="connsiteY0" fmla="*/ 0 h 5890171"/>
                <a:gd name="connsiteX1" fmla="*/ 9125961 w 9125961"/>
                <a:gd name="connsiteY1" fmla="*/ 0 h 5890171"/>
                <a:gd name="connsiteX2" fmla="*/ 3055475 w 9125961"/>
                <a:gd name="connsiteY2" fmla="*/ 5890171 h 5890171"/>
                <a:gd name="connsiteX3" fmla="*/ 0 w 9125961"/>
                <a:gd name="connsiteY3" fmla="*/ 2834696 h 589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25961" h="5890171">
                  <a:moveTo>
                    <a:pt x="0" y="0"/>
                  </a:moveTo>
                  <a:lnTo>
                    <a:pt x="9125961" y="0"/>
                  </a:lnTo>
                  <a:lnTo>
                    <a:pt x="3055475" y="5890171"/>
                  </a:lnTo>
                  <a:lnTo>
                    <a:pt x="0" y="2834696"/>
                  </a:lnTo>
                  <a:close/>
                </a:path>
              </a:pathLst>
            </a:custGeom>
            <a:solidFill>
              <a:srgbClr val="E0E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3335698" y="243070"/>
              <a:ext cx="8609375" cy="6380197"/>
            </a:xfrm>
            <a:custGeom>
              <a:avLst/>
              <a:gdLst>
                <a:gd name="connsiteX0" fmla="*/ 2550447 w 8608682"/>
                <a:gd name="connsiteY0" fmla="*/ 6380197 h 6380197"/>
                <a:gd name="connsiteX1" fmla="*/ 0 w 8608682"/>
                <a:gd name="connsiteY1" fmla="*/ 6380197 h 6380197"/>
                <a:gd name="connsiteX2" fmla="*/ 0 w 8608682"/>
                <a:gd name="connsiteY2" fmla="*/ 0 h 6380197"/>
                <a:gd name="connsiteX3" fmla="*/ 8106769 w 8608682"/>
                <a:gd name="connsiteY3" fmla="*/ 0 h 6380197"/>
                <a:gd name="connsiteX4" fmla="*/ 8608682 w 8608682"/>
                <a:gd name="connsiteY4" fmla="*/ 501914 h 63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682" h="6380197">
                  <a:moveTo>
                    <a:pt x="2550447" y="6380197"/>
                  </a:moveTo>
                  <a:lnTo>
                    <a:pt x="0" y="6380197"/>
                  </a:lnTo>
                  <a:lnTo>
                    <a:pt x="0" y="0"/>
                  </a:lnTo>
                  <a:lnTo>
                    <a:pt x="8106769" y="0"/>
                  </a:lnTo>
                  <a:lnTo>
                    <a:pt x="8608682" y="5019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sp>
        <p:nvSpPr>
          <p:cNvPr id="8" name="直角三角形 7"/>
          <p:cNvSpPr/>
          <p:nvPr/>
        </p:nvSpPr>
        <p:spPr>
          <a:xfrm>
            <a:off x="0" y="3135630"/>
            <a:ext cx="2795588" cy="372618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211138" y="3072766"/>
            <a:ext cx="2654300" cy="3539490"/>
          </a:xfrm>
          <a:custGeom>
            <a:avLst/>
            <a:gdLst>
              <a:gd name="connsiteX0" fmla="*/ 0 w 3538728"/>
              <a:gd name="connsiteY0" fmla="*/ 0 h 3538728"/>
              <a:gd name="connsiteX1" fmla="*/ 3538728 w 3538728"/>
              <a:gd name="connsiteY1" fmla="*/ 3538728 h 3538728"/>
              <a:gd name="connsiteX2" fmla="*/ 3405621 w 3538728"/>
              <a:gd name="connsiteY2" fmla="*/ 3538728 h 3538728"/>
              <a:gd name="connsiteX3" fmla="*/ 0 w 3538728"/>
              <a:gd name="connsiteY3" fmla="*/ 133107 h 35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728" h="3538728">
                <a:moveTo>
                  <a:pt x="0" y="0"/>
                </a:moveTo>
                <a:lnTo>
                  <a:pt x="3538728" y="3538728"/>
                </a:lnTo>
                <a:lnTo>
                  <a:pt x="3405621" y="3538728"/>
                </a:lnTo>
                <a:lnTo>
                  <a:pt x="0" y="13310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300">
              <a:solidFill>
                <a:srgbClr val="FFFFFF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01900" y="3288030"/>
            <a:ext cx="5880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45088" y="4071942"/>
            <a:ext cx="32432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直角三角形 11"/>
          <p:cNvSpPr/>
          <p:nvPr/>
        </p:nvSpPr>
        <p:spPr>
          <a:xfrm rot="18914386">
            <a:off x="7191375" y="-651510"/>
            <a:ext cx="1296988" cy="129730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8914386">
            <a:off x="7454900" y="146686"/>
            <a:ext cx="769938" cy="769620"/>
          </a:xfrm>
          <a:custGeom>
            <a:avLst/>
            <a:gdLst>
              <a:gd name="connsiteX0" fmla="*/ 0 w 1296133"/>
              <a:gd name="connsiteY0" fmla="*/ 0 h 1296133"/>
              <a:gd name="connsiteX1" fmla="*/ 63602 w 1296133"/>
              <a:gd name="connsiteY1" fmla="*/ 63602 h 1296133"/>
              <a:gd name="connsiteX2" fmla="*/ 63602 w 1296133"/>
              <a:gd name="connsiteY2" fmla="*/ 1231995 h 1296133"/>
              <a:gd name="connsiteX3" fmla="*/ 1231995 w 1296133"/>
              <a:gd name="connsiteY3" fmla="*/ 1231995 h 1296133"/>
              <a:gd name="connsiteX4" fmla="*/ 1296133 w 1296133"/>
              <a:gd name="connsiteY4" fmla="*/ 1296133 h 1296133"/>
              <a:gd name="connsiteX5" fmla="*/ 0 w 1296133"/>
              <a:gd name="connsiteY5" fmla="*/ 1296133 h 129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133" h="1296133">
                <a:moveTo>
                  <a:pt x="0" y="0"/>
                </a:moveTo>
                <a:lnTo>
                  <a:pt x="63602" y="63602"/>
                </a:lnTo>
                <a:lnTo>
                  <a:pt x="63602" y="1231995"/>
                </a:lnTo>
                <a:lnTo>
                  <a:pt x="1231995" y="1231995"/>
                </a:lnTo>
                <a:lnTo>
                  <a:pt x="1296133" y="1296133"/>
                </a:lnTo>
                <a:lnTo>
                  <a:pt x="0" y="129613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357422" y="3429000"/>
            <a:ext cx="3235388" cy="411460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chemeClr val="tx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502299" y="2324103"/>
            <a:ext cx="5877541" cy="966758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defRPr sz="3200" b="1" kern="100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F96A-A35A-42A6-88F5-2458E0B0C1E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29C21-6A59-4C4F-ACE9-29B8EA2555C9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74" y="365128"/>
            <a:ext cx="886883" cy="581183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3" y="365128"/>
            <a:ext cx="5949952" cy="581183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9F37-26FE-4F83-A033-9255C78C9DD3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86922"/>
            <a:ext cx="8139644" cy="79601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B8CE1-9EAB-4DBE-A85B-2AD0C64F7326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8" y="2108206"/>
            <a:ext cx="5995988" cy="1235075"/>
          </a:xfrm>
        </p:spPr>
        <p:txBody>
          <a:bodyPr anchor="b">
            <a:normAutofit/>
          </a:bodyPr>
          <a:lstStyle>
            <a:lvl1pPr algn="ctr">
              <a:defRPr sz="2025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76" y="3400425"/>
            <a:ext cx="3067663" cy="357479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8857-FCA0-4B81-9DC2-33A52F6ED2FF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4"/>
            <a:ext cx="3810000" cy="49323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2" y="1244604"/>
            <a:ext cx="3820587" cy="49323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79D2-A16A-467D-951F-54071E167225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4"/>
            <a:ext cx="6984076" cy="71702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8" y="13763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8" y="2200276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90" y="13763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90" y="2200276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687D-7268-4F1A-BFC8-5E07EB4E03C5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92566-3D97-452D-9644-264FD965F49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F801-DDA0-4870-BB8B-F632DB13EDBA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4" y="533402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4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5"/>
            </a:lvl2pPr>
            <a:lvl3pPr>
              <a:defRPr sz="900"/>
            </a:lvl3pPr>
            <a:lvl4pPr>
              <a:defRPr sz="790"/>
            </a:lvl4pPr>
            <a:lvl5pPr>
              <a:defRPr sz="79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4" y="2133604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746B-7ABB-4963-ABB6-1CED89BEF449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3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3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1515-400E-46D8-8B1D-7960C605FA80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7"/>
          <p:cNvGrpSpPr>
            <a:grpSpLocks/>
          </p:cNvGrpSpPr>
          <p:nvPr/>
        </p:nvGrpSpPr>
        <p:grpSpPr bwMode="auto">
          <a:xfrm>
            <a:off x="1" y="209550"/>
            <a:ext cx="555625" cy="512446"/>
            <a:chOff x="0" y="192024"/>
            <a:chExt cx="740664" cy="512064"/>
          </a:xfrm>
        </p:grpSpPr>
        <p:sp>
          <p:nvSpPr>
            <p:cNvPr id="19" name="矩形 18"/>
            <p:cNvSpPr/>
            <p:nvPr/>
          </p:nvSpPr>
          <p:spPr>
            <a:xfrm>
              <a:off x="0" y="192024"/>
              <a:ext cx="575602" cy="51206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30622" y="192024"/>
              <a:ext cx="110042" cy="51206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grpSp>
        <p:nvGrpSpPr>
          <p:cNvPr id="1027" name="组合 6"/>
          <p:cNvGrpSpPr>
            <a:grpSpLocks/>
          </p:cNvGrpSpPr>
          <p:nvPr/>
        </p:nvGrpSpPr>
        <p:grpSpPr bwMode="auto">
          <a:xfrm>
            <a:off x="1" y="4394836"/>
            <a:ext cx="1865313" cy="2466974"/>
            <a:chOff x="0" y="3072964"/>
            <a:chExt cx="3819760" cy="3787467"/>
          </a:xfrm>
        </p:grpSpPr>
        <p:sp>
          <p:nvSpPr>
            <p:cNvPr id="22" name="直角三角形 21"/>
            <p:cNvSpPr/>
            <p:nvPr/>
          </p:nvSpPr>
          <p:spPr>
            <a:xfrm>
              <a:off x="0" y="3134381"/>
              <a:ext cx="3725484" cy="3726050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279574" y="3072964"/>
              <a:ext cx="3540186" cy="3535944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419850"/>
            <a:ext cx="2057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19850"/>
            <a:ext cx="3086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19850"/>
            <a:ext cx="2057400" cy="36576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 noProof="1">
                <a:solidFill>
                  <a:srgbClr val="949596"/>
                </a:solidFill>
                <a:ea typeface="幼圆"/>
                <a:cs typeface="幼圆"/>
              </a:defRPr>
            </a:lvl1pPr>
          </a:lstStyle>
          <a:p>
            <a:pPr>
              <a:defRPr/>
            </a:pPr>
            <a:fld id="{03CB8BED-46F6-4191-84CC-905BC6B3094D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1" name="KSO_BC1"/>
          <p:cNvSpPr>
            <a:spLocks noGrp="1"/>
          </p:cNvSpPr>
          <p:nvPr>
            <p:ph type="body"/>
          </p:nvPr>
        </p:nvSpPr>
        <p:spPr bwMode="auto">
          <a:xfrm>
            <a:off x="628650" y="1135380"/>
            <a:ext cx="8139113" cy="525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2" name="KSO_BT1"/>
          <p:cNvSpPr>
            <a:spLocks noGrp="1"/>
          </p:cNvSpPr>
          <p:nvPr>
            <p:ph type="title"/>
          </p:nvPr>
        </p:nvSpPr>
        <p:spPr bwMode="auto">
          <a:xfrm>
            <a:off x="628651" y="125730"/>
            <a:ext cx="7783513" cy="79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ea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71463" indent="-271463" algn="just" defTabSz="514350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lang="zh-CN" altLang="en-US" sz="2400" kern="1200" dirty="0">
          <a:solidFill>
            <a:schemeClr val="accent1"/>
          </a:solidFill>
          <a:latin typeface="+mj-ea"/>
          <a:ea typeface="+mj-ea"/>
          <a:cs typeface="+mn-cs"/>
        </a:defRPr>
      </a:lvl1pPr>
      <a:lvl2pPr marL="271463" indent="-271463" algn="just" defTabSz="514350" rtl="0" eaLnBrk="0" fontAlgn="base" hangingPunct="0">
        <a:lnSpc>
          <a:spcPct val="120000"/>
        </a:lnSpc>
        <a:spcBef>
          <a:spcPct val="0"/>
        </a:spcBef>
        <a:spcAft>
          <a:spcPts val="900"/>
        </a:spcAft>
        <a:buClr>
          <a:srgbClr val="7AD0EB"/>
        </a:buClr>
        <a:buFont typeface="幼圆" pitchFamily="49" charset="-122"/>
        <a:buChar char=" "/>
        <a:defRPr sz="1600" kern="1200">
          <a:solidFill>
            <a:schemeClr val="tx1"/>
          </a:solidFill>
          <a:latin typeface="+mn-ea"/>
          <a:ea typeface="+mn-ea"/>
          <a:cs typeface="幼圆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幼圆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/>
        </p:nvSpPr>
        <p:spPr>
          <a:xfrm>
            <a:off x="0" y="1428736"/>
            <a:ext cx="8974138" cy="150019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 defTabSz="51435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kern="1000" baseline="0">
                <a:solidFill>
                  <a:schemeClr val="accent1"/>
                </a:solidFill>
                <a:effectLst/>
                <a:latin typeface="+mj-ea"/>
                <a:ea typeface="+mj-ea"/>
                <a:cs typeface="+mj-cs"/>
              </a:defRPr>
            </a:lvl1pPr>
            <a:lvl2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9144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13716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18288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开封市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2017年中小学</a:t>
            </a: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（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幼儿园</a:t>
            </a: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）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教师信息技术应用能力提升工程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持续性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50</a:t>
            </a:r>
            <a:r>
              <a:rPr lang="zh-CN" altLang="en-US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学时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培训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185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sz="185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428860" y="2214554"/>
            <a:ext cx="5143536" cy="1214446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学情简报（</a:t>
            </a: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第</a:t>
            </a: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二</a:t>
            </a: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期</a:t>
            </a:r>
            <a:r>
              <a:rPr lang="zh-CN" altLang="en-US" sz="4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）</a:t>
            </a:r>
            <a:endParaRPr lang="en-US" altLang="zh-CN" sz="4400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3429000"/>
            <a:ext cx="1980029" cy="65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smtClean="0">
                <a:latin typeface="Arial" panose="020B0604020202020204" pitchFamily="34" charset="0"/>
                <a:ea typeface="微软雅黑" panose="020B0503020204020204" pitchFamily="34" charset="-122"/>
              </a:rPr>
              <a:t>初中生物坊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ST1"/>
          <p:cNvSpPr txBox="1"/>
          <p:nvPr/>
        </p:nvSpPr>
        <p:spPr>
          <a:xfrm>
            <a:off x="957270" y="214290"/>
            <a:ext cx="4686300" cy="621030"/>
          </a:xfrm>
          <a:prstGeom prst="rect">
            <a:avLst/>
          </a:prstGeom>
        </p:spPr>
        <p:txBody>
          <a:bodyPr anchor="b"/>
          <a:lstStyle>
            <a:lvl1pPr algn="l">
              <a:defRPr sz="3600"/>
            </a:lvl1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4000" b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j-cs"/>
              </a:rPr>
              <a:t>卷首语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124" name="KSO_ST2"/>
          <p:cNvSpPr txBox="1">
            <a:spLocks noChangeArrowheads="1"/>
          </p:cNvSpPr>
          <p:nvPr/>
        </p:nvSpPr>
        <p:spPr bwMode="auto">
          <a:xfrm>
            <a:off x="3805238" y="3284220"/>
            <a:ext cx="461645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1800"/>
              </a:spcBef>
              <a:buClr>
                <a:srgbClr val="C94D4D"/>
              </a:buClr>
              <a:buSzPct val="60000"/>
              <a:buFont typeface="Wingdings" pitchFamily="2" charset="2"/>
              <a:buNone/>
            </a:pPr>
            <a:endParaRPr lang="zh-CN" altLang="en-US" sz="1600">
              <a:solidFill>
                <a:srgbClr val="A7A9AA"/>
              </a:solidFill>
              <a:ea typeface="微软雅黑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14348" y="782282"/>
            <a:ext cx="23574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71538" y="1785926"/>
            <a:ext cx="72866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06400" eaLnBrk="0" hangingPunct="0"/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“百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年大计，教育为本；教育大计，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教师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为本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。”</a:t>
            </a:r>
            <a:endParaRPr lang="zh-CN" altLang="en-US" sz="3600" b="1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indent="406400" eaLnBrk="0" hangingPunct="0"/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 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教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师是教育的主要资源，教师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队伍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的建设、教师整体素质、能力的提高是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教育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发展和改革的保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证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086225" cy="794386"/>
          </a:xfrm>
        </p:spPr>
        <p:txBody>
          <a:bodyPr/>
          <a:lstStyle/>
          <a:p>
            <a:r>
              <a:rPr lang="zh-CN" altLang="en-US" smtClean="0"/>
              <a:t>学 情 通 报</a:t>
            </a:r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928794" y="1643050"/>
          <a:ext cx="1143008" cy="4885375"/>
        </p:xfrm>
        <a:graphic>
          <a:graphicData uri="http://schemas.openxmlformats.org/drawingml/2006/table">
            <a:tbl>
              <a:tblPr/>
              <a:tblGrid>
                <a:gridCol w="1143008"/>
              </a:tblGrid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冯颖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朱文龙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李振芹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金珑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范琳琳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张静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代金丽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李玉红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高多美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张梦杰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左淑凤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王瑞景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朱艳玲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刘冬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马亮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游春燕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申霞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李孟竹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田海珍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286248" y="1571612"/>
          <a:ext cx="863600" cy="50673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周海青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张婷婷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王丹丹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李宗领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姜峰基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朱瑞丽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冉芳芳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张大好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刘丽敏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宫占景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李德华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牛新江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刘振法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王玉霞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吴冬恺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毛玉峰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蔡雅静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王木子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赵洪波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朱苏宁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351606" y="1714488"/>
          <a:ext cx="863600" cy="456057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徐志娟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张春霞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吴红梅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薛婷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李新燕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李凤姣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程彦青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周瑞丽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孟明明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杨义南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杜文彦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彭琛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孙利杰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王竣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徐璇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柳志兵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林俊峰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71736" y="785794"/>
            <a:ext cx="3877985" cy="7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已经合格老师的名单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65" y="125730"/>
            <a:ext cx="3371845" cy="794386"/>
          </a:xfrm>
        </p:spPr>
        <p:txBody>
          <a:bodyPr/>
          <a:lstStyle/>
          <a:p>
            <a:r>
              <a:rPr lang="zh-CN" altLang="en-US" smtClean="0"/>
              <a:t>研 修 提 示</a:t>
            </a:r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757242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学习结束时间是</a:t>
            </a:r>
            <a:r>
              <a:rPr lang="en-US" altLang="zh-CN" sz="4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12</a:t>
            </a:r>
            <a:r>
              <a:rPr lang="zh-CN" altLang="en-US" sz="4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月</a:t>
            </a:r>
            <a:r>
              <a:rPr lang="en-US" altLang="zh-CN" sz="4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20</a:t>
            </a:r>
            <a:r>
              <a:rPr lang="zh-CN" altLang="en-US" sz="4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日</a:t>
            </a:r>
            <a:endParaRPr lang="zh-CN" altLang="en-US" sz="4800" dirty="0" smtClean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1736" y="3357562"/>
            <a:ext cx="4031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距</a:t>
            </a:r>
            <a:r>
              <a:rPr lang="zh-CN" altLang="en-US" sz="4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离结束还有</a:t>
            </a:r>
            <a:r>
              <a:rPr lang="en-US" altLang="zh-CN" sz="4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4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天</a:t>
            </a:r>
            <a:endParaRPr lang="zh-CN" altLang="en-US" sz="4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769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A000120151104A05PPBG</Template>
  <TotalTime>340</TotalTime>
  <Words>249</Words>
  <Application>Microsoft Office PowerPoint</Application>
  <PresentationFormat>全屏显示(4:3)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A000120140530A99PPBG</vt:lpstr>
      <vt:lpstr>幻灯片 1</vt:lpstr>
      <vt:lpstr>幻灯片 2</vt:lpstr>
      <vt:lpstr>学 情 通 报</vt:lpstr>
      <vt:lpstr>研 修 提 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PortableAppC.com</cp:lastModifiedBy>
  <cp:revision>481</cp:revision>
  <dcterms:created xsi:type="dcterms:W3CDTF">2016-02-25T02:36:00Z</dcterms:created>
  <dcterms:modified xsi:type="dcterms:W3CDTF">2017-12-12T03:55:15Z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