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9" r:id="rId3"/>
    <p:sldId id="310" r:id="rId4"/>
    <p:sldId id="272" r:id="rId5"/>
    <p:sldId id="273" r:id="rId6"/>
    <p:sldId id="274" r:id="rId7"/>
    <p:sldId id="307" r:id="rId8"/>
    <p:sldId id="293" r:id="rId9"/>
    <p:sldId id="308" r:id="rId10"/>
    <p:sldId id="311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0000"/>
    <a:srgbClr val="990033"/>
    <a:srgbClr val="CC0000"/>
    <a:srgbClr val="45C7C4"/>
    <a:srgbClr val="CCFF99"/>
    <a:srgbClr val="FF9933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799"/>
        <p:guide pos="2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5738-194D-43A8-A485-3810CCB4B8E4}" type="datetimeFigureOut">
              <a:rPr lang="zh-CN" altLang="en-US"/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E5E52-EDD7-41B0-9D2F-496F12FDEF10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B4B49-A664-4977-B5BF-5015ADAEDAD7}" type="datetimeFigureOut">
              <a:rPr lang="zh-CN" altLang="en-US"/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7A8BF-AFA6-4FFD-AC2C-9B7575807BC6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317A5-E74A-4FE4-9308-DB37C018A9A7}" type="datetimeFigureOut">
              <a:rPr lang="zh-CN" altLang="en-US"/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2409F-FF1A-472B-9B60-4D55C71366E2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86CD-CD61-433B-B672-A8CF0B3CE896}" type="datetimeFigureOut">
              <a:rPr lang="zh-CN" altLang="en-US"/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13FAA-EA81-4E25-A963-D0EFE3F694DE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F85D-5E44-48EA-8185-18D9C8D645C8}" type="datetimeFigureOut">
              <a:rPr lang="zh-CN" altLang="en-US"/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D12D2-B58A-46B0-A493-1C171F1E2035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8DEB2-CEE3-44D6-BC90-00D363F5452F}" type="datetimeFigureOut">
              <a:rPr lang="zh-CN" altLang="en-US"/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FAC95-070A-4DB8-A409-B7B52867ECEF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2611B-BCFA-4CE2-9190-918614BBD135}" type="datetimeFigureOut">
              <a:rPr lang="zh-CN" altLang="en-US"/>
            </a:fld>
            <a:endParaRPr 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390B0-BCEB-48BE-BB04-7B4F797B5B2D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95CD8-926B-4147-87ED-83C7756F09FA}" type="datetimeFigureOut">
              <a:rPr lang="zh-CN" altLang="en-US"/>
            </a:fld>
            <a:endParaRPr 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69F59-88B2-417D-8BB1-774BC5B577DD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0B32D-0759-4727-A96C-CFB56ED13F73}" type="datetimeFigureOut">
              <a:rPr lang="zh-CN" altLang="en-US"/>
            </a:fld>
            <a:endParaRPr 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47048-BECA-4CF0-8D98-AE3160766D05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632FF-AC6D-4F0A-8BA9-1C5D8F258D09}" type="datetimeFigureOut">
              <a:rPr lang="zh-CN" altLang="en-US"/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50079-51F3-4DE2-8C81-E6011FB69515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A579-7FF1-4974-9A57-009DB0A442F5}" type="datetimeFigureOut">
              <a:rPr lang="zh-CN" altLang="en-US"/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DC47C-495C-46A4-BE8C-8C86CBECDADE}" type="slidenum">
              <a:rPr lang="zh-CN" alt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1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D6E57C8-520B-44E5-964E-142E6A9BDFB6}" type="datetimeFigureOut">
              <a:rPr lang="zh-CN" altLang="en-US"/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1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1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E3907B41-E29C-40C6-9CDC-3C3F7A2EF1FA}" type="slidenum">
              <a:rPr lang="zh-CN" alt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media" Target="file:///G:\VDownload\&#28783;&#27873;&#28040;&#32791;&#30005;&#33021;&#30340;&#24555;&#24930;.Avi" TargetMode="External"/><Relationship Id="rId3" Type="http://schemas.openxmlformats.org/officeDocument/2006/relationships/video" Target="file:///G:\VDownload\&#28783;&#27873;&#28040;&#32791;&#30005;&#33021;&#30340;&#24555;&#24930;.Avi" TargetMode="Externa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media" Target="file:///G:\VDownload\&#28783;&#27873;&#28040;&#32791;&#30005;&#33021;&#30340;&#24555;&#24930;.Avi" TargetMode="External"/><Relationship Id="rId4" Type="http://schemas.openxmlformats.org/officeDocument/2006/relationships/video" Target="file:///G:\VDownload\&#28783;&#27873;&#28040;&#32791;&#30005;&#33021;&#30340;&#24555;&#24930;.Avi" TargetMode="External"/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png"/><Relationship Id="rId3" Type="http://schemas.microsoft.com/office/2007/relationships/media" Target="file:///G:\VDownload\&#28783;&#27873;&#28040;&#32791;&#30005;&#33021;&#30340;&#24555;&#24930;.Avi" TargetMode="External"/><Relationship Id="rId2" Type="http://schemas.openxmlformats.org/officeDocument/2006/relationships/video" Target="file:///G:\VDownload\&#28783;&#27873;&#28040;&#32791;&#30005;&#33021;&#30340;&#24555;&#24930;.Avi" TargetMode="Externa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wmf"/><Relationship Id="rId1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img0.imgtn.bdimg.com/it/u=1827362785,3990502011&amp;fm=21&amp;gp=0.jp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28" name="AutoShape 4" descr="http://img0.imgtn.bdimg.com/it/u=1827362785,3990502011&amp;fm=21&amp;gp=0.jp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8" name="图片 7" descr="C:\Users\Administrator\Desktop\微信图片_20171218214709.jpg微信图片_2017121821470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-1286510"/>
            <a:ext cx="9144000" cy="9142730"/>
          </a:xfrm>
          <a:prstGeom prst="rect">
            <a:avLst/>
          </a:prstGeom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676401" y="2529817"/>
            <a:ext cx="6026149" cy="7772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1277" tIns="50639" rIns="101277" bIns="50639">
            <a:spAutoFit/>
          </a:bodyPr>
          <a:lstStyle/>
          <a:p>
            <a:pPr algn="ctr" defTabSz="1012825">
              <a:spcBef>
                <a:spcPct val="50000"/>
              </a:spcBef>
            </a:pPr>
            <a:r>
              <a:rPr lang="zh-CN" altLang="en-US" sz="4400" b="1" dirty="0" smtClean="0">
                <a:solidFill>
                  <a:srgbClr val="3333CC"/>
                </a:solidFill>
                <a:latin typeface="+mj-ea"/>
                <a:ea typeface="+mj-ea"/>
              </a:rPr>
              <a:t>电功率</a:t>
            </a:r>
            <a:endParaRPr lang="zh-CN" altLang="en-US" sz="4400" b="1" dirty="0" smtClean="0">
              <a:solidFill>
                <a:srgbClr val="3333CC"/>
              </a:solidFill>
              <a:latin typeface="+mj-ea"/>
              <a:ea typeface="+mj-ea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676401" y="3658169"/>
            <a:ext cx="6026149" cy="5924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1277" tIns="50639" rIns="101277" bIns="50639">
            <a:spAutoFit/>
          </a:bodyPr>
          <a:lstStyle/>
          <a:p>
            <a:pPr algn="ctr" defTabSz="1012825">
              <a:spcBef>
                <a:spcPct val="50000"/>
              </a:spcBef>
            </a:pPr>
            <a:r>
              <a:rPr lang="zh-CN" altLang="en-US" sz="3200">
                <a:solidFill>
                  <a:srgbClr val="3333CC"/>
                </a:solidFill>
                <a:latin typeface="+mj-ea"/>
                <a:ea typeface="+mj-ea"/>
              </a:rPr>
              <a:t>物理  九年级</a:t>
            </a:r>
            <a:endParaRPr lang="zh-CN" altLang="en-US" sz="3200">
              <a:solidFill>
                <a:srgbClr val="3333CC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726" y="167637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学习目标：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20700" y="2844792"/>
            <a:ext cx="6900957" cy="221599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1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、理解电功率的物理意义和定义。</a:t>
            </a:r>
            <a:endParaRPr kumimoji="0" lang="zh-CN" alt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楷体_GB2312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/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楷体_GB2312" pitchFamily="49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楷体_GB2312" pitchFamily="49" charset="-122"/>
                <a:cs typeface="Times New Roman" panose="02020603050405020304" pitchFamily="18" charset="0"/>
              </a:rPr>
              <a:t>、会运用</a:t>
            </a:r>
            <a:endParaRPr lang="zh-CN" altLang="en-US" dirty="0" smtClean="0"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2709837" y="3575052"/>
          <a:ext cx="985851" cy="845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公式" r:id="rId1" imgW="11277600" imgH="9448800" progId="Equation.3">
                  <p:embed/>
                </p:oleObj>
              </mc:Choice>
              <mc:Fallback>
                <p:oleObj name="公式" r:id="rId1" imgW="11277600" imgH="9448800" progId="Equation.3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709837" y="3575052"/>
                        <a:ext cx="985851" cy="84501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3805227" y="3721104"/>
            <a:ext cx="3603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及</a:t>
            </a:r>
            <a:r>
              <a:rPr lang="en-US" altLang="zh-CN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P=UI</a:t>
            </a:r>
            <a:r>
              <a:rPr lang="zh-CN" altLang="en-US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计算电功率。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2"/>
          <p:cNvSpPr>
            <a:spLocks noChangeArrowheads="1"/>
          </p:cNvSpPr>
          <p:nvPr/>
        </p:nvSpPr>
        <p:spPr bwMode="auto">
          <a:xfrm>
            <a:off x="957265" y="5619751"/>
            <a:ext cx="7031037" cy="6093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>
                <a:latin typeface="宋体" panose="02010600030101010101" pitchFamily="2" charset="-122"/>
              </a:rPr>
              <a:t>思考：铝盘转动的快慢跟什么因素有关呢？</a:t>
            </a:r>
            <a:endParaRPr lang="zh-CN" altLang="en-US" b="1">
              <a:latin typeface="宋体" panose="02010600030101010101" pitchFamily="2" charset="-122"/>
            </a:endParaRPr>
          </a:p>
        </p:txBody>
      </p:sp>
      <p:pic>
        <p:nvPicPr>
          <p:cNvPr id="4099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143875" y="142875"/>
            <a:ext cx="882650" cy="73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00" name="Group 15"/>
          <p:cNvGrpSpPr/>
          <p:nvPr/>
        </p:nvGrpSpPr>
        <p:grpSpPr bwMode="auto">
          <a:xfrm>
            <a:off x="409575" y="1"/>
            <a:ext cx="8193088" cy="1511300"/>
            <a:chOff x="-18" y="-235"/>
            <a:chExt cx="6553" cy="1021"/>
          </a:xfrm>
        </p:grpSpPr>
        <p:pic>
          <p:nvPicPr>
            <p:cNvPr id="4102" name="圆角矩形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18" y="-235"/>
              <a:ext cx="6553" cy="1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3" name="Text Box 17"/>
            <p:cNvSpPr txBox="1">
              <a:spLocks noChangeArrowheads="1"/>
            </p:cNvSpPr>
            <p:nvPr/>
          </p:nvSpPr>
          <p:spPr bwMode="auto">
            <a:xfrm>
              <a:off x="274" y="-15"/>
              <a:ext cx="5870" cy="64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/>
            <a:lstStyle/>
            <a:p>
              <a:r>
                <a:rPr lang="zh-CN" altLang="en-US" sz="3600" b="1">
                  <a:solidFill>
                    <a:schemeClr val="bg1"/>
                  </a:solidFill>
                  <a:latin typeface="宋体" panose="02010600030101010101" pitchFamily="2" charset="-122"/>
                </a:rPr>
                <a:t>观察电能表，看看不同的用电器工作时有何不同。</a:t>
              </a:r>
              <a:endParaRPr lang="zh-CN" altLang="en-US" sz="3600" b="1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pic>
        <p:nvPicPr>
          <p:cNvPr id="9" name="灯泡消耗电能的快慢.Avi">
            <a:hlinkClick r:id="" action="ppaction://media"/>
          </p:cNvPr>
          <p:cNvPicPr>
            <a:picLocks noRot="1"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797050" y="1457325"/>
            <a:ext cx="5221288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  <p:bldLst>
      <p:bldP spid="410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431800" y="749300"/>
            <a:ext cx="403225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</a:rPr>
              <a:t>灯泡和热水器铭牌图</a:t>
            </a:r>
            <a:endParaRPr lang="zh-CN" altLang="en-US" b="1">
              <a:latin typeface="宋体" panose="02010600030101010101" pitchFamily="2" charset="-122"/>
            </a:endParaRPr>
          </a:p>
        </p:txBody>
      </p:sp>
      <p:grpSp>
        <p:nvGrpSpPr>
          <p:cNvPr id="5123" name="Group 3"/>
          <p:cNvGrpSpPr/>
          <p:nvPr/>
        </p:nvGrpSpPr>
        <p:grpSpPr bwMode="auto">
          <a:xfrm>
            <a:off x="4232275" y="1449389"/>
            <a:ext cx="4084638" cy="2921061"/>
            <a:chOff x="0" y="0"/>
            <a:chExt cx="4084637" cy="2921060"/>
          </a:xfrm>
        </p:grpSpPr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1439862" y="2520950"/>
              <a:ext cx="1722438" cy="4001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solidFill>
                    <a:schemeClr val="tx2"/>
                  </a:solidFill>
                  <a:latin typeface="宋体" panose="02010600030101010101" pitchFamily="2" charset="-122"/>
                </a:rPr>
                <a:t>热水器</a:t>
              </a:r>
              <a:endParaRPr lang="zh-CN" altLang="en-US" sz="2000" b="1">
                <a:solidFill>
                  <a:schemeClr val="tx2"/>
                </a:solidFill>
                <a:latin typeface="宋体" panose="02010600030101010101" pitchFamily="2" charset="-122"/>
              </a:endParaRPr>
            </a:p>
          </p:txBody>
        </p:sp>
        <p:pic>
          <p:nvPicPr>
            <p:cNvPr id="5131" name="Picture 2" descr="http://t3.baidu.com/it/u=2465841174,2392232100&amp;fm=23&amp;gp=0.jpg"/>
            <p:cNvPicPr>
              <a:picLocks noChangeAspect="1" noChangeArrowheads="1"/>
            </p:cNvPicPr>
            <p:nvPr/>
          </p:nvPicPr>
          <p:blipFill>
            <a:blip r:embed="rId1"/>
            <a:srcRect l="1607" r="1141" b="14104"/>
            <a:stretch>
              <a:fillRect/>
            </a:stretch>
          </p:blipFill>
          <p:spPr bwMode="auto">
            <a:xfrm>
              <a:off x="0" y="0"/>
              <a:ext cx="4084637" cy="2339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894" name="Rectangle 2"/>
          <p:cNvSpPr>
            <a:spLocks noChangeArrowheads="1"/>
          </p:cNvSpPr>
          <p:nvPr/>
        </p:nvSpPr>
        <p:spPr bwMode="auto">
          <a:xfrm>
            <a:off x="287338" y="4760914"/>
            <a:ext cx="8712200" cy="1126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节能灯上的</a:t>
            </a:r>
            <a:r>
              <a:rPr lang="zh-CN" altLang="en-US" b="1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24 W</a:t>
            </a:r>
            <a:r>
              <a:rPr lang="en-US" altLang="zh-CN" b="1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和电热水器上的</a:t>
            </a:r>
            <a:r>
              <a:rPr lang="zh-CN" altLang="en-US" b="1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2 200 W</a:t>
            </a:r>
            <a:r>
              <a:rPr lang="en-US" altLang="zh-CN" b="1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的字样是什么意思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25" name="Group 7"/>
          <p:cNvGrpSpPr/>
          <p:nvPr/>
        </p:nvGrpSpPr>
        <p:grpSpPr bwMode="auto">
          <a:xfrm>
            <a:off x="1295400" y="1484314"/>
            <a:ext cx="2209800" cy="2884547"/>
            <a:chOff x="0" y="0"/>
            <a:chExt cx="2209800" cy="2884548"/>
          </a:xfrm>
        </p:grpSpPr>
        <p:sp>
          <p:nvSpPr>
            <p:cNvPr id="5128" name="Rectangle 9"/>
            <p:cNvSpPr>
              <a:spLocks noChangeArrowheads="1"/>
            </p:cNvSpPr>
            <p:nvPr/>
          </p:nvSpPr>
          <p:spPr bwMode="auto">
            <a:xfrm>
              <a:off x="360363" y="2484438"/>
              <a:ext cx="1849437" cy="4001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000" b="1">
                  <a:solidFill>
                    <a:schemeClr val="tx2"/>
                  </a:solidFill>
                  <a:latin typeface="宋体" panose="02010600030101010101" pitchFamily="2" charset="-122"/>
                </a:rPr>
                <a:t>节能灯</a:t>
              </a:r>
              <a:endParaRPr lang="zh-CN" altLang="en-US" sz="2000" b="1">
                <a:solidFill>
                  <a:schemeClr val="tx2"/>
                </a:solidFill>
                <a:latin typeface="宋体" panose="02010600030101010101" pitchFamily="2" charset="-122"/>
              </a:endParaRPr>
            </a:p>
          </p:txBody>
        </p:sp>
        <p:pic>
          <p:nvPicPr>
            <p:cNvPr id="5129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2124075" cy="2397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6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75" y="142875"/>
            <a:ext cx="882650" cy="73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灯泡消耗电能的快慢.Avi">
            <a:hlinkClick r:id="" action="ppaction://media"/>
          </p:cNvPr>
          <p:cNvPicPr>
            <a:picLocks noRot="1" noChangeAspect="1"/>
          </p:cNvPicPr>
          <p:nvPr>
            <a:vide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36552" y="288926"/>
            <a:ext cx="8361363" cy="627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8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  <p:bldLst>
      <p:bldP spid="378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143875" y="142875"/>
            <a:ext cx="882650" cy="73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3" name="Group 8"/>
          <p:cNvGrpSpPr/>
          <p:nvPr/>
        </p:nvGrpSpPr>
        <p:grpSpPr bwMode="auto">
          <a:xfrm>
            <a:off x="431800" y="347663"/>
            <a:ext cx="2789238" cy="920751"/>
            <a:chOff x="0" y="0"/>
            <a:chExt cx="2231" cy="580"/>
          </a:xfrm>
        </p:grpSpPr>
        <p:pic>
          <p:nvPicPr>
            <p:cNvPr id="7187" name="圆角矩形 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2231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8" name="Text Box 10"/>
            <p:cNvSpPr txBox="1">
              <a:spLocks noChangeArrowheads="1"/>
            </p:cNvSpPr>
            <p:nvPr/>
          </p:nvSpPr>
          <p:spPr bwMode="auto">
            <a:xfrm>
              <a:off x="70" y="147"/>
              <a:ext cx="2116" cy="4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想想议议</a:t>
              </a:r>
              <a:endParaRPr lang="zh-CN" altLang="en-US" sz="3600" b="1" dirty="0">
                <a:solidFill>
                  <a:schemeClr val="bg1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409577" y="1238251"/>
            <a:ext cx="8251825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电能表铝盘转的快慢不同，说明了用电器工作时电流做功有什么不同呢？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5557851" y="4779981"/>
            <a:ext cx="22717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电功率</a:t>
            </a:r>
            <a:endParaRPr lang="zh-CN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3" name="TextBox 4"/>
          <p:cNvSpPr>
            <a:spLocks noChangeArrowheads="1"/>
          </p:cNvSpPr>
          <p:nvPr/>
        </p:nvSpPr>
        <p:spPr bwMode="auto">
          <a:xfrm>
            <a:off x="920702" y="2589202"/>
            <a:ext cx="2570141" cy="1246299"/>
          </a:xfrm>
          <a:prstGeom prst="roundRect">
            <a:avLst>
              <a:gd name="adj" fmla="val 16667"/>
            </a:avLst>
          </a:prstGeom>
          <a:solidFill>
            <a:srgbClr val="FFDB93"/>
          </a:solidFill>
          <a:ln w="28575">
            <a:solidFill>
              <a:srgbClr val="C00000"/>
            </a:solidFill>
            <a:rou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能表铝盘转的快慢不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同。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pic>
        <p:nvPicPr>
          <p:cNvPr id="47106" name="Picture 2" descr="http://img15.3lian.com/2015/f2/149/d/7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7014" y="3648079"/>
            <a:ext cx="4052943" cy="2947595"/>
          </a:xfrm>
          <a:prstGeom prst="rect">
            <a:avLst/>
          </a:prstGeom>
          <a:noFill/>
        </p:spPr>
      </p:pic>
      <p:sp>
        <p:nvSpPr>
          <p:cNvPr id="27" name="TextBox 4"/>
          <p:cNvSpPr>
            <a:spLocks noChangeArrowheads="1"/>
          </p:cNvSpPr>
          <p:nvPr/>
        </p:nvSpPr>
        <p:spPr bwMode="auto">
          <a:xfrm>
            <a:off x="5411799" y="2552689"/>
            <a:ext cx="2227292" cy="1246299"/>
          </a:xfrm>
          <a:prstGeom prst="roundRect">
            <a:avLst>
              <a:gd name="adj" fmla="val 16667"/>
            </a:avLst>
          </a:prstGeom>
          <a:solidFill>
            <a:srgbClr val="FFDB93"/>
          </a:solidFill>
          <a:ln w="28575">
            <a:solidFill>
              <a:srgbClr val="C00000"/>
            </a:solidFill>
            <a:rou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电流做功的快慢不同。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28" name="燕尾形箭头 27"/>
          <p:cNvSpPr/>
          <p:nvPr/>
        </p:nvSpPr>
        <p:spPr bwMode="auto">
          <a:xfrm>
            <a:off x="3768716" y="3136896"/>
            <a:ext cx="1424007" cy="365131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987794" y="2662227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表明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27" grpId="0" animBg="1" autoUpdateAnimBg="0"/>
      <p:bldP spid="28" grpId="0" animBg="1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31800" y="1268414"/>
            <a:ext cx="7200900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</a:rPr>
              <a:t>．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物理意义：表示电流做功的</a:t>
            </a:r>
            <a:r>
              <a:rPr lang="zh-CN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快慢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4" name="Rectangle 8"/>
          <p:cNvSpPr>
            <a:spLocks noChangeArrowheads="1"/>
          </p:cNvSpPr>
          <p:nvPr/>
        </p:nvSpPr>
        <p:spPr bwMode="auto">
          <a:xfrm>
            <a:off x="431800" y="2744789"/>
            <a:ext cx="7380288" cy="6476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</a:pPr>
            <a:r>
              <a:rPr lang="zh-CN" altLang="en-US" b="1" dirty="0">
                <a:solidFill>
                  <a:srgbClr val="000099"/>
                </a:solidFill>
                <a:latin typeface="Tahoma" panose="020B0604030504040204" pitchFamily="34" charset="0"/>
              </a:rPr>
              <a:t>　　</a:t>
            </a:r>
            <a:r>
              <a:rPr lang="zh-CN" altLang="en-US" b="1" dirty="0">
                <a:solidFill>
                  <a:srgbClr val="FF0000"/>
                </a:solidFill>
                <a:latin typeface="Tahoma" panose="020B0604030504040204" pitchFamily="34" charset="0"/>
              </a:rPr>
              <a:t>常用单位</a:t>
            </a:r>
            <a:r>
              <a:rPr lang="zh-CN" altLang="en-US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：</a:t>
            </a:r>
            <a:r>
              <a:rPr lang="zh-CN" altLang="en-US" b="1" dirty="0" smtClean="0">
                <a:solidFill>
                  <a:srgbClr val="000099"/>
                </a:solidFill>
                <a:latin typeface="Tahoma" panose="020B0604030504040204" pitchFamily="34" charset="0"/>
              </a:rPr>
              <a:t>千瓦（</a:t>
            </a:r>
            <a:r>
              <a:rPr lang="en-US" b="1" dirty="0" smtClean="0">
                <a:latin typeface="Times New Roman" panose="02020603050405020304" pitchFamily="18" charset="0"/>
              </a:rPr>
              <a:t> kW </a:t>
            </a:r>
            <a:r>
              <a:rPr lang="zh-CN" altLang="en-US" b="1" dirty="0" smtClean="0">
                <a:solidFill>
                  <a:srgbClr val="000099"/>
                </a:solidFill>
                <a:latin typeface="Tahoma" panose="020B0604030504040204" pitchFamily="34" charset="0"/>
              </a:rPr>
              <a:t>）、毫瓦（</a:t>
            </a:r>
            <a:r>
              <a:rPr lang="en-US" b="1" dirty="0" smtClean="0">
                <a:latin typeface="Times New Roman" panose="02020603050405020304" pitchFamily="18" charset="0"/>
              </a:rPr>
              <a:t> mW </a:t>
            </a:r>
            <a:r>
              <a:rPr lang="zh-CN" altLang="en-US" b="1" dirty="0" smtClean="0">
                <a:solidFill>
                  <a:srgbClr val="000099"/>
                </a:solidFill>
                <a:latin typeface="Tahoma" panose="020B0604030504040204" pitchFamily="34" charset="0"/>
              </a:rPr>
              <a:t>）</a:t>
            </a:r>
            <a:endParaRPr lang="en-US" b="1" dirty="0" smtClean="0">
              <a:solidFill>
                <a:srgbClr val="000099"/>
              </a:solidFill>
              <a:latin typeface="Tahoma" panose="020B0604030504040204" pitchFamily="34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b="1" dirty="0" smtClean="0">
                <a:latin typeface="Times New Roman" panose="02020603050405020304" pitchFamily="18" charset="0"/>
              </a:rPr>
              <a:t>         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pic>
        <p:nvPicPr>
          <p:cNvPr id="35846" name="Picture 9" descr="E:\李燃\教师教学用书\2012人教教师用书项目\ppt\物理\图标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143875" y="142875"/>
            <a:ext cx="882650" cy="73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矩形 4"/>
          <p:cNvSpPr>
            <a:spLocks noChangeArrowheads="1"/>
          </p:cNvSpPr>
          <p:nvPr/>
        </p:nvSpPr>
        <p:spPr bwMode="auto">
          <a:xfrm>
            <a:off x="431801" y="411163"/>
            <a:ext cx="3405869" cy="584775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5400000"/>
          </a:gradFill>
          <a:ln w="9525">
            <a:solidFill>
              <a:srgbClr val="4A7EBB"/>
            </a:solidFill>
            <a:miter lim="800000"/>
          </a:ln>
          <a:effectLst>
            <a:outerShdw dist="23000" dir="5400000" algn="ctr" rotWithShape="0">
              <a:srgbClr val="000000">
                <a:alpha val="25000"/>
              </a:srgb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FFFF"/>
                </a:solidFill>
              </a:rPr>
              <a:t>一、电功率（</a:t>
            </a:r>
            <a:r>
              <a:rPr lang="en-US" altLang="zh-CN" sz="3200" b="1" i="1">
                <a:solidFill>
                  <a:srgbClr val="FFFFFF"/>
                </a:solidFill>
                <a:latin typeface="Times New Roman" panose="02020603050405020304" pitchFamily="18" charset="0"/>
              </a:rPr>
              <a:t>P </a:t>
            </a:r>
            <a:r>
              <a:rPr lang="zh-CN" altLang="en-US" sz="3200" b="1">
                <a:solidFill>
                  <a:srgbClr val="FFFFFF"/>
                </a:solidFill>
              </a:rPr>
              <a:t>）</a:t>
            </a:r>
            <a:endParaRPr lang="en-US" altLang="zh-CN" sz="3200" b="1">
              <a:solidFill>
                <a:srgbClr val="FFFFFF"/>
              </a:solidFill>
            </a:endParaRPr>
          </a:p>
        </p:txBody>
      </p:sp>
      <p:pic>
        <p:nvPicPr>
          <p:cNvPr id="7" name="灯泡消耗电能的快慢.Avi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82546" y="1092169"/>
            <a:ext cx="8361363" cy="627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1176291" y="2114532"/>
            <a:ext cx="6864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b="1" dirty="0" smtClean="0">
                <a:latin typeface="Times New Roman" panose="02020603050405020304" pitchFamily="18" charset="0"/>
              </a:rPr>
              <a:t>．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单位：瓦特，简称瓦，符号是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176293" y="3355974"/>
            <a:ext cx="6754905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换算关系：</a:t>
            </a:r>
            <a:r>
              <a:rPr lang="en-US" b="1" dirty="0" smtClean="0">
                <a:latin typeface="Times New Roman" panose="02020603050405020304" pitchFamily="18" charset="0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</a:rPr>
              <a:t>kW = 10</a:t>
            </a:r>
            <a:r>
              <a:rPr lang="en-US" b="1" baseline="30000" dirty="0" smtClean="0">
                <a:latin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</a:rPr>
              <a:t> W</a:t>
            </a:r>
            <a:endParaRPr lang="zh-CN" altLang="en-US" b="1" dirty="0" smtClean="0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zh-CN" altLang="en-US" b="1" dirty="0" smtClean="0">
                <a:latin typeface="Times New Roman" panose="02020603050405020304" pitchFamily="18" charset="0"/>
              </a:rPr>
              <a:t>　　　　　</a:t>
            </a:r>
            <a:r>
              <a:rPr lang="en-US" b="1" dirty="0" smtClean="0">
                <a:latin typeface="Times New Roman" panose="02020603050405020304" pitchFamily="18" charset="0"/>
              </a:rPr>
              <a:t>1</a:t>
            </a:r>
            <a:r>
              <a:rPr lang="zh-CN" alt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</a:rPr>
              <a:t>W = 10</a:t>
            </a:r>
            <a:r>
              <a:rPr lang="en-US" b="1" baseline="30000" dirty="0" smtClean="0">
                <a:latin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</a:rPr>
              <a:t> mW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8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36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5844" grpId="0" autoUpdateAnimBg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2032000" y="3322639"/>
            <a:ext cx="50800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altLang="zh-CN"/>
          </a:p>
        </p:txBody>
      </p:sp>
      <p:pic>
        <p:nvPicPr>
          <p:cNvPr id="13" name="图片 12" descr="暴风截图2016628794065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26" y="0"/>
            <a:ext cx="914167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3265" y="836577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学习总结：</a:t>
            </a:r>
            <a:endParaRPr lang="zh-CN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700" y="3100383"/>
            <a:ext cx="1261884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电功率</a:t>
            </a:r>
            <a:endParaRPr lang="zh-CN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左大括号 7"/>
          <p:cNvSpPr/>
          <p:nvPr/>
        </p:nvSpPr>
        <p:spPr bwMode="auto">
          <a:xfrm>
            <a:off x="2308194" y="1384272"/>
            <a:ext cx="328617" cy="4162482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2800" i="0" u="none" strike="noStrike" normalizeH="0" baseline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73324" y="1457298"/>
            <a:ext cx="5981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1.</a:t>
            </a:r>
            <a:r>
              <a:rPr lang="zh-CN" altLang="en-US" sz="2400" b="1" dirty="0" smtClean="0"/>
              <a:t>物理意义：表示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电流做功快慢</a:t>
            </a:r>
            <a:r>
              <a:rPr lang="zh-CN" altLang="en-US" sz="2400" b="1" dirty="0" smtClean="0"/>
              <a:t>的物理量。</a:t>
            </a:r>
            <a:endParaRPr lang="zh-CN" alt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36812" y="2370123"/>
            <a:ext cx="57690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2.</a:t>
            </a:r>
            <a:r>
              <a:rPr lang="zh-CN" altLang="en-US" sz="2400" b="1" dirty="0" smtClean="0"/>
              <a:t>定义：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电流做功与时间之比，即单位时间内电流所做的功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00298" y="4049721"/>
            <a:ext cx="3171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3.</a:t>
            </a:r>
            <a:r>
              <a:rPr lang="zh-CN" altLang="en-US" sz="2400" b="1" dirty="0" smtClean="0"/>
              <a:t>定义公式及单位：</a:t>
            </a:r>
            <a:r>
              <a:rPr lang="en-US" altLang="zh-CN" sz="2400" b="1" dirty="0" smtClean="0"/>
              <a:t>   </a:t>
            </a:r>
            <a:endParaRPr lang="zh-CN" altLang="en-US" sz="2400" b="1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5411799" y="3867156"/>
          <a:ext cx="96043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公式" r:id="rId1" imgW="10972800" imgH="9448800" progId="Equation.3">
                  <p:embed/>
                </p:oleObj>
              </mc:Choice>
              <mc:Fallback>
                <p:oleObj name="公式" r:id="rId1" imgW="10972800" imgH="9448800" progId="Equation.3">
                  <p:embed/>
                  <p:pic>
                    <p:nvPicPr>
                      <p:cNvPr id="0" name="图片 204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411799" y="3867156"/>
                        <a:ext cx="960438" cy="8445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5448312" y="4779981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P=UI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26267" y="4013208"/>
            <a:ext cx="171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1w = 1J/s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89754" y="4779981"/>
            <a:ext cx="1951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1w = 1V ·A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636811" y="4706955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计算公式及单位：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9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25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1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312308" y="2954330"/>
            <a:ext cx="2938780" cy="9220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谢谢观看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WPS 演示</Application>
  <PresentationFormat>全屏显示(4:3)</PresentationFormat>
  <Paragraphs>70</Paragraphs>
  <Slides>9</Slides>
  <Notes>0</Notes>
  <HiddenSlides>0</HiddenSlides>
  <MMClips>3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微软雅黑</vt:lpstr>
      <vt:lpstr>黑体</vt:lpstr>
      <vt:lpstr>Times New Roman</vt:lpstr>
      <vt:lpstr>楷体_GB2312</vt:lpstr>
      <vt:lpstr>楷体</vt:lpstr>
      <vt:lpstr>Tahoma</vt:lpstr>
      <vt:lpstr>Arial Unicode MS</vt:lpstr>
      <vt:lpstr>新宋体</vt:lpstr>
      <vt:lpstr>Office 主题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www.xkb1.com</Company>
  <LinksUpToDate>false</LinksUpToDate>
  <SharedDoc>false</SharedDoc>
  <HyperlinksChanged>false</HyperlinksChanged>
  <AppVersion>14.0000</AppVersion>
  <Manager>www.xkb1.com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www.xkb1.com</dc:title>
  <dc:creator>新课标第一网;好之源</dc:creator>
  <cp:keywords>新课标第一网</cp:keywords>
  <dc:description>新课标第一网</dc:description>
  <dc:subject>新课标第一网</dc:subject>
  <cp:category>www.xkb1.com</cp:category>
  <cp:lastModifiedBy>Administrator</cp:lastModifiedBy>
  <cp:revision>575</cp:revision>
  <dcterms:created xsi:type="dcterms:W3CDTF">2012-04-02T08:15:00Z</dcterms:created>
  <dcterms:modified xsi:type="dcterms:W3CDTF">2017-12-18T14:00:17Z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