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7" r:id="rId5"/>
    <p:sldId id="269" r:id="rId6"/>
    <p:sldId id="264" r:id="rId7"/>
    <p:sldId id="263" r:id="rId8"/>
    <p:sldId id="265" r:id="rId9"/>
    <p:sldId id="268" r:id="rId1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00"/>
    <a:srgbClr val="A50021"/>
    <a:srgbClr val="FF0000"/>
    <a:srgbClr val="F59F9D"/>
    <a:srgbClr val="0000FF"/>
    <a:srgbClr val="00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-762" y="-84"/>
      </p:cViewPr>
      <p:guideLst>
        <p:guide orient="horz" pos="223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Rectangle 5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Picture 2" descr="4"/>
          <p:cNvPicPr>
            <a:picLocks noChangeAspect="1"/>
          </p:cNvPicPr>
          <p:nvPr/>
        </p:nvPicPr>
        <p:blipFill>
          <a:blip r:embed="rId1"/>
          <a:srcRect l="-41" b="6648"/>
          <a:stretch>
            <a:fillRect/>
          </a:stretch>
        </p:blipFill>
        <p:spPr>
          <a:xfrm>
            <a:off x="179388" y="944563"/>
            <a:ext cx="9147175" cy="5913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Picture 3" descr="4"/>
          <p:cNvPicPr>
            <a:picLocks noChangeAspect="1"/>
          </p:cNvPicPr>
          <p:nvPr/>
        </p:nvPicPr>
        <p:blipFill>
          <a:blip r:embed="rId1"/>
          <a:srcRect l="39500" t="14232" r="38139" b="46965"/>
          <a:stretch>
            <a:fillRect/>
          </a:stretch>
        </p:blipFill>
        <p:spPr>
          <a:xfrm>
            <a:off x="1763713" y="909638"/>
            <a:ext cx="2044700" cy="2849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Text Box 4"/>
          <p:cNvSpPr txBox="1"/>
          <p:nvPr/>
        </p:nvSpPr>
        <p:spPr>
          <a:xfrm>
            <a:off x="36513" y="0"/>
            <a:ext cx="3611562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【前言篇】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5125" name="Text Box 5"/>
          <p:cNvSpPr txBox="1"/>
          <p:nvPr/>
        </p:nvSpPr>
        <p:spPr>
          <a:xfrm>
            <a:off x="323850" y="1125538"/>
            <a:ext cx="5976938" cy="4760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66700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陶行知曾执着地为乡村教育寻觅一缕曙光而不懈追求。本次的网络研修就像一缕曙光照耀进我们的心田，沐浴着心中那片教育园林生根、发芽、茁壮成长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……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endParaRPr lang="zh-CN" altLang="en-US" b="1" dirty="0">
              <a:solidFill>
                <a:srgbClr val="CC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indent="266700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伟大的人民教育家陶行知先生曾说过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“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捧着一颗心来，不带走半根草去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”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，这便是我们这次学习的教育精神本源。在学习中我们应借鉴行知的三个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“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学会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”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，即学会联合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——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整合无限的教育资源、学会赏识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——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探寻至善的教育理念、学会自信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——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激发不竭的教育动力。</a:t>
            </a:r>
            <a:endParaRPr lang="zh-CN" altLang="en-US" b="1" dirty="0">
              <a:solidFill>
                <a:srgbClr val="CC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indent="266700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希望通过本次学习使我们进一步理解陶行知教育思想，并能够以三个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“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学会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”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为切入点在教育教学工作中践行。这就需要我们不仅停留在掌握知识的层面上，而是自觉、主动地将教育思想运用在日常教育教学工作中，将认识转化为行动。</a:t>
            </a:r>
            <a:endParaRPr lang="zh-CN" altLang="en-US" b="1" dirty="0">
              <a:solidFill>
                <a:srgbClr val="CC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indent="266700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  在此引用陶行知先生的一句话与大家共勉：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“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真教育是心心相印的活动。惟独从心里发出来的，才能达到心的深处。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”</a:t>
            </a:r>
            <a:endParaRPr lang="zh-CN" altLang="en-US" b="1" dirty="0">
              <a:solidFill>
                <a:srgbClr val="CC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indent="266700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 </a:t>
            </a:r>
            <a:endParaRPr lang="zh-CN" altLang="en-US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5126" name="Text Box 6"/>
          <p:cNvSpPr txBox="1"/>
          <p:nvPr/>
        </p:nvSpPr>
        <p:spPr>
          <a:xfrm>
            <a:off x="8027988" y="1270000"/>
            <a:ext cx="741362" cy="1431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400" b="1" dirty="0">
                <a:latin typeface="Arial" panose="020B0604020202020204" pitchFamily="34" charset="0"/>
              </a:rPr>
              <a:t>序</a:t>
            </a:r>
            <a:endParaRPr lang="zh-CN" altLang="en-US" sz="4400" b="1" dirty="0">
              <a:latin typeface="Arial" panose="020B0604020202020204" pitchFamily="34" charset="0"/>
            </a:endParaRPr>
          </a:p>
          <a:p>
            <a:r>
              <a:rPr lang="zh-CN" altLang="en-US" sz="4400" b="1" dirty="0">
                <a:latin typeface="Arial" panose="020B0604020202020204" pitchFamily="34" charset="0"/>
              </a:rPr>
              <a:t>言</a:t>
            </a:r>
            <a:endParaRPr lang="zh-CN" altLang="en-US" sz="4400" b="1" dirty="0">
              <a:latin typeface="Arial" panose="020B0604020202020204" pitchFamily="34" charset="0"/>
            </a:endParaRPr>
          </a:p>
        </p:txBody>
      </p:sp>
      <p:sp>
        <p:nvSpPr>
          <p:cNvPr id="5129" name="文本框 5128"/>
          <p:cNvSpPr txBox="1"/>
          <p:nvPr/>
        </p:nvSpPr>
        <p:spPr>
          <a:xfrm>
            <a:off x="2195513" y="5805488"/>
            <a:ext cx="41052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rgbClr val="0000FF"/>
                </a:solidFill>
                <a:latin typeface="Arial" panose="020B0604020202020204" pitchFamily="34" charset="0"/>
              </a:rPr>
              <a:t>文综</a:t>
            </a:r>
            <a:r>
              <a:rPr lang="en-US" altLang="zh-CN" sz="32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 sz="3200" dirty="0">
                <a:solidFill>
                  <a:srgbClr val="0000FF"/>
                </a:solidFill>
                <a:latin typeface="Arial" panose="020B0604020202020204" pitchFamily="34" charset="0"/>
              </a:rPr>
              <a:t>坊第三期简报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2" descr="x"/>
          <p:cNvPicPr>
            <a:picLocks noChangeAspect="1"/>
          </p:cNvPicPr>
          <p:nvPr/>
        </p:nvPicPr>
        <p:blipFill>
          <a:blip r:embed="rId1"/>
          <a:srcRect l="27" t="6729"/>
          <a:stretch>
            <a:fillRect/>
          </a:stretch>
        </p:blipFill>
        <p:spPr>
          <a:xfrm>
            <a:off x="0" y="908050"/>
            <a:ext cx="9140825" cy="5411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Text Box 3"/>
          <p:cNvSpPr txBox="1"/>
          <p:nvPr/>
        </p:nvSpPr>
        <p:spPr>
          <a:xfrm>
            <a:off x="468313" y="1268413"/>
            <a:ext cx="5830887" cy="4181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  </a:t>
            </a:r>
            <a:r>
              <a:rPr lang="zh-CN" altLang="en-US" b="1" dirty="0">
                <a:solidFill>
                  <a:srgbClr val="CC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合理分配时间 按时认真学习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   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一场如火如荼、触及灵魂的研修再次走上远程前行的道路。机会难得！智慧难得！而我们却又不得不面对着一个矛盾点：工作与研修！想静下心来深入学习、深入领会，而另一面担任的工作任务却时刻在身边提示！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怎么办？我们不是孙悟空，不是变形金刚，不是超人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……</a:t>
            </a:r>
            <a:r>
              <a:rPr lang="zh-CN" altLang="en-US" b="1" dirty="0">
                <a:solidFill>
                  <a:srgbClr val="CC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但是，我们面对良心和责任，却又不得不去做孙悟空、变形金刚、超人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……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鱼和熊掌如何兼得？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答案只有一个：合理分配时间！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</a:t>
            </a:r>
            <a:r>
              <a:rPr lang="zh-CN" altLang="en-US" sz="1600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        </a:t>
            </a:r>
            <a:endParaRPr lang="zh-CN" altLang="en-US" sz="1600" b="1" dirty="0">
              <a:solidFill>
                <a:srgbClr val="CC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endParaRPr lang="zh-CN" altLang="en-US" b="1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r>
              <a:rPr lang="zh-CN" altLang="en-US" sz="1600" b="1" dirty="0">
                <a:solidFill>
                  <a:srgbClr val="CC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                  </a:t>
            </a:r>
            <a:endParaRPr lang="zh-CN" altLang="en-US" sz="1600" b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Text Box 4"/>
          <p:cNvSpPr txBox="1"/>
          <p:nvPr/>
        </p:nvSpPr>
        <p:spPr>
          <a:xfrm>
            <a:off x="6516688" y="1628775"/>
            <a:ext cx="20399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b="1" dirty="0">
                <a:solidFill>
                  <a:srgbClr val="222268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【学习建议】</a:t>
            </a:r>
            <a:endParaRPr lang="zh-CN" altLang="en-US" sz="2400" b="1" dirty="0">
              <a:solidFill>
                <a:srgbClr val="222268"/>
              </a:solidFill>
              <a:latin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6149" name="Text Box 5"/>
          <p:cNvSpPr txBox="1"/>
          <p:nvPr/>
        </p:nvSpPr>
        <p:spPr>
          <a:xfrm>
            <a:off x="4859338" y="6375400"/>
            <a:ext cx="3929062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一个半月下来，保准你体态秀美~ V ~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50" name="Text Box 6"/>
          <p:cNvSpPr txBox="1"/>
          <p:nvPr/>
        </p:nvSpPr>
        <p:spPr>
          <a:xfrm>
            <a:off x="0" y="0"/>
            <a:ext cx="3629025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000066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【前言篇】</a:t>
            </a:r>
            <a:endParaRPr lang="zh-CN" altLang="en-US" sz="5400" b="1" dirty="0">
              <a:solidFill>
                <a:srgbClr val="000066"/>
              </a:solidFill>
              <a:latin typeface="Arial" panose="020B060402020202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2" descr="z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0637"/>
            <a:ext cx="9128125" cy="68516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262" name="表格 9261"/>
          <p:cNvGraphicFramePr/>
          <p:nvPr/>
        </p:nvGraphicFramePr>
        <p:xfrm>
          <a:off x="109538" y="981075"/>
          <a:ext cx="9001125" cy="5167313"/>
        </p:xfrm>
        <a:graphic>
          <a:graphicData uri="http://schemas.openxmlformats.org/drawingml/2006/table">
            <a:tbl>
              <a:tblPr/>
              <a:tblGrid>
                <a:gridCol w="2116138"/>
                <a:gridCol w="6884987"/>
              </a:tblGrid>
              <a:tr h="56991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考核项目</a:t>
                      </a:r>
                      <a:endParaRPr lang="zh-CN" altLang="en-US" b="1">
                        <a:latin typeface="仿宋_GB2312" panose="0201060903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考核标准</a:t>
                      </a:r>
                      <a:endParaRPr lang="zh-CN" altLang="en-US" b="1">
                        <a:latin typeface="仿宋_GB2312" panose="02010609030101010101" pitchFamily="49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86995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课程学习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时间</a:t>
                      </a: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包括观看课程视频、阅读课程文本资料的时间，由系统自动统计，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仿宋_GB2312" panose="02010609030101010101" pitchFamily="49" charset="-122"/>
                        </a:rPr>
                        <a:t>达到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仿宋_GB2312" panose="02010609030101010101" pitchFamily="49" charset="-122"/>
                        </a:rPr>
                        <a:t>900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仿宋_GB2312" panose="02010609030101010101" pitchFamily="49" charset="-122"/>
                        </a:rPr>
                        <a:t>分钟</a:t>
                      </a:r>
                      <a:r>
                        <a:rPr lang="zh-CN" altLang="en-US" sz="1800" b="1" dirty="0">
                          <a:latin typeface="仿宋_GB2312" panose="02010609030101010101" pitchFamily="49" charset="-122"/>
                        </a:rPr>
                        <a:t>，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此项可得满分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30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分。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研修作业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仿宋_GB2312" panose="02010609030101010101" pitchFamily="49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按要求提交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篇作业，提交得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7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分，批阅优秀加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8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分，良好加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分，合格加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3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分。满分共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</a:t>
                      </a: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575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论坛研讨</a:t>
                      </a: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在论坛中发布不少于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个主题帖及不少于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10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个回复，发布主题帖一个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分，回复一个贴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0.5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分，满分共</a:t>
                      </a:r>
                      <a:r>
                        <a:rPr lang="en-US" altLang="x-none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10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分。</a:t>
                      </a: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校本研修成果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提交研修成果（必须为微课类、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PPT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课件）。提交得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分，批阅为优秀加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分，良好为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分，合格为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分，满分共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分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316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研修活动</a:t>
                      </a: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1pPr>
                      <a:lvl2pPr marL="742950" lvl="1" indent="-28575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2pPr>
                      <a:lvl3pPr marL="1143000" lvl="2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3pPr>
                      <a:lvl4pPr marL="1600200" lvl="3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4pPr>
                      <a:lvl5pPr marL="2057400" lvl="4" indent="-2286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bg1"/>
                          </a:solidFill>
                          <a:latin typeface="Arial Rounded MT Bold" charset="0"/>
                          <a:ea typeface="黑体" panose="02010600030101010101" pitchFamily="49" charset="-122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按要求完成研修活动提交得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7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分，批阅批阅优秀加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8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分，良好加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分，合格加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3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分，满分共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15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仿宋_GB2312" panose="02010609030101010101" pitchFamily="49" charset="-122"/>
                        </a:rPr>
                        <a:t>分。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仿宋_GB2312" panose="02010609030101010101" pitchFamily="49" charset="-122"/>
                      </a:endParaRPr>
                    </a:p>
                    <a:p>
                      <a:pPr marL="0" lvl="0" indent="0" eaLnBrk="1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b="1" dirty="0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9" name="Text Box 23"/>
          <p:cNvSpPr txBox="1"/>
          <p:nvPr/>
        </p:nvSpPr>
        <p:spPr>
          <a:xfrm>
            <a:off x="34925" y="0"/>
            <a:ext cx="8413750" cy="118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FF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【考核评价（合格标准）】</a:t>
            </a:r>
            <a:endParaRPr lang="zh-CN" altLang="en-US" sz="5400" b="1" dirty="0">
              <a:solidFill>
                <a:srgbClr val="FF0000"/>
              </a:solidFill>
              <a:latin typeface="Arial" panose="020B0604020202020204" pitchFamily="34" charset="0"/>
              <a:sym typeface="宋体" panose="02010600030101010101" pitchFamily="2" charset="-122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6385"/>
          <p:cNvSpPr/>
          <p:nvPr>
            <p:ph type="title"/>
          </p:nvPr>
        </p:nvSpPr>
        <p:spPr>
          <a:ln/>
        </p:spPr>
        <p:txBody>
          <a:bodyPr anchor="ctr"/>
          <a:p>
            <a:r>
              <a:rPr lang="zh-CN" altLang="en-US" dirty="0">
                <a:solidFill>
                  <a:srgbClr val="FF0000"/>
                </a:solidFill>
              </a:rPr>
              <a:t>学情通报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387" name="文本占位符 16386"/>
          <p:cNvSpPr/>
          <p:nvPr>
            <p:ph type="body" idx="1"/>
          </p:nvPr>
        </p:nvSpPr>
        <p:spPr>
          <a:ln/>
        </p:spPr>
        <p:txBody>
          <a:bodyPr/>
          <a:p>
            <a:r>
              <a:rPr lang="zh-CN" altLang="en-US" dirty="0">
                <a:solidFill>
                  <a:srgbClr val="0099FF"/>
                </a:solidFill>
              </a:rPr>
              <a:t>成绩合格学员：</a:t>
            </a:r>
            <a:endParaRPr lang="zh-CN" altLang="en-US" dirty="0">
              <a:solidFill>
                <a:srgbClr val="0099FF"/>
              </a:solidFill>
            </a:endParaRPr>
          </a:p>
          <a:p>
            <a:pPr>
              <a:buNone/>
            </a:pPr>
            <a:r>
              <a:rPr lang="zh-CN" altLang="en-US" dirty="0">
                <a:solidFill>
                  <a:srgbClr val="0099FF"/>
                </a:solidFill>
              </a:rPr>
              <a:t>                陈高明      张红林</a:t>
            </a:r>
            <a:endParaRPr lang="zh-CN" altLang="en-US" dirty="0">
              <a:solidFill>
                <a:srgbClr val="0099FF"/>
              </a:solidFill>
            </a:endParaRPr>
          </a:p>
          <a:p>
            <a:r>
              <a:rPr lang="zh-CN" altLang="en-US" dirty="0">
                <a:solidFill>
                  <a:srgbClr val="0099FF"/>
                </a:solidFill>
              </a:rPr>
              <a:t>研修成果未提交</a:t>
            </a:r>
            <a:r>
              <a:rPr lang="en-US" altLang="zh-CN">
                <a:solidFill>
                  <a:srgbClr val="0099FF"/>
                </a:solidFill>
              </a:rPr>
              <a:t>103</a:t>
            </a:r>
            <a:r>
              <a:rPr lang="zh-CN" altLang="en-US" dirty="0">
                <a:solidFill>
                  <a:srgbClr val="0099FF"/>
                </a:solidFill>
              </a:rPr>
              <a:t>位</a:t>
            </a:r>
            <a:endParaRPr lang="zh-CN" altLang="en-US" dirty="0">
              <a:solidFill>
                <a:srgbClr val="0099FF"/>
              </a:solidFill>
            </a:endParaRPr>
          </a:p>
          <a:p>
            <a:r>
              <a:rPr lang="zh-CN" altLang="en-US" dirty="0">
                <a:solidFill>
                  <a:srgbClr val="0099FF"/>
                </a:solidFill>
              </a:rPr>
              <a:t>研修活动未提交</a:t>
            </a:r>
            <a:r>
              <a:rPr lang="en-US" altLang="zh-CN">
                <a:solidFill>
                  <a:srgbClr val="0099FF"/>
                </a:solidFill>
              </a:rPr>
              <a:t>106</a:t>
            </a:r>
            <a:r>
              <a:rPr lang="zh-CN" altLang="en-US" dirty="0">
                <a:solidFill>
                  <a:srgbClr val="0099FF"/>
                </a:solidFill>
              </a:rPr>
              <a:t>位 </a:t>
            </a:r>
            <a:endParaRPr lang="zh-CN" altLang="en-US" dirty="0">
              <a:solidFill>
                <a:srgbClr val="0099FF"/>
              </a:solidFill>
            </a:endParaRPr>
          </a:p>
          <a:p>
            <a:pPr>
              <a:buNone/>
            </a:pPr>
            <a:r>
              <a:rPr lang="zh-CN" altLang="en-US" dirty="0">
                <a:solidFill>
                  <a:srgbClr val="0099FF"/>
                </a:solidFill>
              </a:rPr>
              <a:t>特别提醒：</a:t>
            </a:r>
            <a:endParaRPr lang="zh-CN" altLang="en-US" dirty="0">
              <a:solidFill>
                <a:srgbClr val="0099FF"/>
              </a:solidFill>
            </a:endParaRPr>
          </a:p>
          <a:p>
            <a:pPr>
              <a:buNone/>
            </a:pPr>
            <a:r>
              <a:rPr lang="zh-CN" altLang="en-US" dirty="0">
                <a:solidFill>
                  <a:srgbClr val="0099FF"/>
                </a:solidFill>
              </a:rPr>
              <a:t>       时间紧迫，学习进入第四阶段，希望大家积极参与学习，并且学习合格。</a:t>
            </a:r>
            <a:endParaRPr lang="zh-CN" altLang="en-US" dirty="0">
              <a:solidFill>
                <a:srgbClr val="0099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2" descr="y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1450"/>
            <a:ext cx="9101138" cy="685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Text Box 3"/>
          <p:cNvSpPr txBox="1"/>
          <p:nvPr/>
        </p:nvSpPr>
        <p:spPr>
          <a:xfrm>
            <a:off x="215900" y="1125538"/>
            <a:ext cx="8748713" cy="5310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                                           我蹒跚地尝试着</a:t>
            </a:r>
            <a:endParaRPr lang="zh-CN" altLang="en-US" b="1" dirty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                                  随县万和镇中心学校   吴启兵 </a:t>
            </a:r>
            <a:endParaRPr lang="en-US" altLang="zh-CN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鲁迅曾经说过：“世界上本来没有路，走的人多了，也变成了路。”为了打造有效的课堂模式，唤醒学生沉睡的心灵，我们</a:t>
            </a:r>
            <a:r>
              <a:rPr lang="en-US" altLang="zh-CN">
                <a:latin typeface="Arial" panose="020B0604020202020204" pitchFamily="34" charset="0"/>
              </a:rPr>
              <a:t>.</a:t>
            </a:r>
            <a:r>
              <a:rPr lang="zh-CN" altLang="en-US" dirty="0">
                <a:latin typeface="Arial" panose="020B0604020202020204" pitchFamily="34" charset="0"/>
              </a:rPr>
              <a:t>学校酝酿产生了高效课堂模式。这种模式旨在把大量的探究学习时间最大限度地还给学生，让学生学会自主、合作、探究，力争使不同层次的学生均有所收获，从而体验学习的快乐。我怀着崇敬的心情观摩了这种课堂模式，看到教师们胸有成竹、踌躅满志的表现，分享着学生们小组合作学习的氛围。我不禁为之心动。</a:t>
            </a:r>
            <a:endParaRPr lang="zh-CN" altLang="en-US" dirty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我自以为精心准备了一节课后，便满怀期待地踏上课堂。直接导入新课后，便让学生预习新知，期间，我开始将学习目标用“写一写”、“塡一塡”、“说一说”三种形式呈现在黑板上。学生完成了预习新知后，进入小组合作学习阶段。或许我很少在课堂上采用这种方式，同学们的学习积极性似乎并不高。我急得像热锅上的蚂蚁，不停在学生中间穿梭，鼓励引导他们参与合作交流。我想，如果在展示交流阶段，学生依然如故，那么，这节课算是彻底失败了。到了交流展示时，每一个小组都派出了</a:t>
            </a:r>
            <a:r>
              <a:rPr lang="en-US" altLang="zh-CN">
                <a:latin typeface="Arial" panose="020B0604020202020204" pitchFamily="34" charset="0"/>
              </a:rPr>
              <a:t>2——3</a:t>
            </a:r>
            <a:r>
              <a:rPr lang="zh-CN" altLang="en-US" dirty="0">
                <a:latin typeface="Arial" panose="020B0604020202020204" pitchFamily="34" charset="0"/>
              </a:rPr>
              <a:t>名学生到各自的展板是进行展示，他们将学习展板写得满满当当。直到这时，我那颗悬着的心总算是落了下来。可是等我把时间一看，离下课只有</a:t>
            </a:r>
            <a:r>
              <a:rPr lang="en-US" altLang="zh-CN">
                <a:latin typeface="Arial" panose="020B0604020202020204" pitchFamily="34" charset="0"/>
              </a:rPr>
              <a:t>5</a:t>
            </a:r>
            <a:r>
              <a:rPr lang="zh-CN" altLang="en-US" dirty="0">
                <a:latin typeface="Arial" panose="020B0604020202020204" pitchFamily="34" charset="0"/>
              </a:rPr>
              <a:t>分钟的时间了。只好将点拔提升和反馈巩固两个环节合二为一了。就这样，我还没有进行大量的讲解，一节课就过去了。我欣慰：原来学生的学习热情是可以调动起来的，尽管只是一部分学生。但这节课留给我更多的还是无尽的遗憾。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44" name="Text Box 7"/>
          <p:cNvSpPr txBox="1"/>
          <p:nvPr/>
        </p:nvSpPr>
        <p:spPr>
          <a:xfrm>
            <a:off x="-757237" y="0"/>
            <a:ext cx="5072062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5400" b="1" dirty="0">
                <a:solidFill>
                  <a:srgbClr val="000066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【研修篇】</a:t>
            </a:r>
            <a:endParaRPr lang="zh-CN" altLang="en-US" sz="5400" b="1" dirty="0">
              <a:solidFill>
                <a:srgbClr val="000066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Picture 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35038"/>
            <a:ext cx="9144000" cy="592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Picture 3" descr="2"/>
          <p:cNvPicPr>
            <a:picLocks noChangeAspect="1"/>
          </p:cNvPicPr>
          <p:nvPr/>
        </p:nvPicPr>
        <p:blipFill>
          <a:blip r:embed="rId1"/>
          <a:srcRect l="41890" t="-842" r="17735" b="77086"/>
          <a:stretch>
            <a:fillRect/>
          </a:stretch>
        </p:blipFill>
        <p:spPr>
          <a:xfrm>
            <a:off x="4573588" y="2206625"/>
            <a:ext cx="3455987" cy="245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Picture 4" descr="2"/>
          <p:cNvPicPr>
            <a:picLocks noChangeAspect="1"/>
          </p:cNvPicPr>
          <p:nvPr/>
        </p:nvPicPr>
        <p:blipFill>
          <a:blip r:embed="rId1"/>
          <a:srcRect l="41890" t="-842" r="17735" b="77086"/>
          <a:stretch>
            <a:fillRect/>
          </a:stretch>
        </p:blipFill>
        <p:spPr>
          <a:xfrm>
            <a:off x="755650" y="2781300"/>
            <a:ext cx="3692525" cy="295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5" descr="2"/>
          <p:cNvPicPr>
            <a:picLocks noChangeAspect="1"/>
          </p:cNvPicPr>
          <p:nvPr/>
        </p:nvPicPr>
        <p:blipFill>
          <a:blip r:embed="rId1"/>
          <a:srcRect l="41890" t="-842" r="17735" b="77086"/>
          <a:stretch>
            <a:fillRect/>
          </a:stretch>
        </p:blipFill>
        <p:spPr>
          <a:xfrm>
            <a:off x="2484438" y="908050"/>
            <a:ext cx="1363662" cy="195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Picture 6" descr="2"/>
          <p:cNvPicPr>
            <a:picLocks noChangeAspect="1"/>
          </p:cNvPicPr>
          <p:nvPr/>
        </p:nvPicPr>
        <p:blipFill>
          <a:blip r:embed="rId1"/>
          <a:srcRect l="41890" t="-842" r="17735" b="77086"/>
          <a:stretch>
            <a:fillRect/>
          </a:stretch>
        </p:blipFill>
        <p:spPr>
          <a:xfrm>
            <a:off x="8820150" y="1917700"/>
            <a:ext cx="285750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Picture 7" descr="2"/>
          <p:cNvPicPr>
            <a:picLocks noChangeAspect="1"/>
          </p:cNvPicPr>
          <p:nvPr/>
        </p:nvPicPr>
        <p:blipFill>
          <a:blip r:embed="rId1"/>
          <a:srcRect l="43098" t="1657" r="17735" b="77086"/>
          <a:stretch>
            <a:fillRect/>
          </a:stretch>
        </p:blipFill>
        <p:spPr>
          <a:xfrm>
            <a:off x="755650" y="1773238"/>
            <a:ext cx="4587875" cy="381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Picture 8" descr="2"/>
          <p:cNvPicPr>
            <a:picLocks noChangeAspect="1"/>
          </p:cNvPicPr>
          <p:nvPr/>
        </p:nvPicPr>
        <p:blipFill>
          <a:blip r:embed="rId1"/>
          <a:srcRect l="43098" t="1657" r="17735" b="77086"/>
          <a:stretch>
            <a:fillRect/>
          </a:stretch>
        </p:blipFill>
        <p:spPr>
          <a:xfrm>
            <a:off x="4284663" y="1917700"/>
            <a:ext cx="3743325" cy="2641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6" name="文本框 11275"/>
          <p:cNvSpPr txBox="1"/>
          <p:nvPr/>
        </p:nvSpPr>
        <p:spPr>
          <a:xfrm>
            <a:off x="0" y="908050"/>
            <a:ext cx="9144000" cy="572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     吸取了第一节课的教训后，我又尝试了一节课。由于没有导学案，我便提前进入教室，将学习目标板书在黑板上。上课后，我又用歌曲导入新课，学生的学习精神有所振奋。小组合作时与第一节课有所改善，但依然缺乏学习激情。在交流展示阶段，我担心时间不够，没有让学生到展板上展示，而是让学生用口头表达。很少有学生主动站起来回答，几乎都是被动的回答；有的同学的声音不够清晰。最让人不能忍受的是：预习目标上的一个基础知识竟然没有一个同学清晰完整地表达出来。我当时非常气愤，真想大发脾气，埋怨学生都是笨蛋，我还有点后悔不该采用这种方式，我甚至怀疑我的选择，又想回到原来那种教师精讲、学生洗耳恭听的老路上去</a:t>
            </a:r>
            <a:r>
              <a:rPr lang="en-US" altLang="zh-CN">
                <a:latin typeface="Arial" panose="020B0604020202020204" pitchFamily="34" charset="0"/>
              </a:rPr>
              <a:t>······</a:t>
            </a:r>
            <a:endParaRPr lang="en-US" altLang="zh-CN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      下课了，我的心久久不能平静。细细想来，如果仍然沿用过去的模式，这岂不是又回到原来的出发点？那尝试有何意义呢？学生毕竟是学生，就是因为他们学习习惯和学习能力处在生成发展中，所以才需要教师的引导。教师认为简单的知识，但在学生的眼里，或许就是难点，这些难点，教师应该在备课时有所预见，而不能对学生求全责备。如果一味地区责怪学生，这绝不是我校高效课堂模式的问题。它只能说明，作为教师，我们还没有真正地悟出其真谛，只是在表面上涂鸦而已。</a:t>
            </a:r>
            <a:endParaRPr lang="zh-CN" altLang="en-US" dirty="0">
              <a:latin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</a:rPr>
              <a:t>我们不得不承认：“我们曾经是飞翔的小鸟，但在今天我们似乎有些飞不动了。”为了重塑教育，努力寻求教育的光明，我们又像蹒跚学步的孩子，践行着“</a:t>
            </a:r>
            <a:r>
              <a:rPr lang="en-US" altLang="zh-CN">
                <a:latin typeface="Arial" panose="020B0604020202020204" pitchFamily="34" charset="0"/>
              </a:rPr>
              <a:t>15+30”</a:t>
            </a:r>
            <a:r>
              <a:rPr lang="zh-CN" altLang="en-US" dirty="0">
                <a:latin typeface="Arial" panose="020B0604020202020204" pitchFamily="34" charset="0"/>
              </a:rPr>
              <a:t>课堂模式，跌倒又爬起，爬起又跌倒。期间不知有多少辛劳和汗水。然而，纵有千山万水，也不能阻挡我们健康成长和向幸福出发的脚步。愿越来越多的教育同仁，用心领悟高效课堂模式的真谛，为教育插上奋飞的翅膀，从而开辟出一条到达幸福教育的成功之路！</a:t>
            </a:r>
            <a:endParaRPr lang="zh-CN" altLang="en-US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Picture 2" descr="q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0907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Text Box 3"/>
          <p:cNvSpPr txBox="1"/>
          <p:nvPr/>
        </p:nvSpPr>
        <p:spPr>
          <a:xfrm>
            <a:off x="323850" y="693738"/>
            <a:ext cx="4751388" cy="5456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1600" b="1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1600" b="1" dirty="0">
                <a:latin typeface="宋体" panose="02010600030101010101" pitchFamily="2" charset="-122"/>
                <a:sym typeface="宋体" panose="02010600030101010101" pitchFamily="2" charset="-122"/>
              </a:rPr>
              <a:t>【网络情缘】</a:t>
            </a:r>
            <a:endParaRPr lang="zh-CN" altLang="en-US" sz="1600" b="1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altLang="en-US" sz="1600" b="1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网上一个你 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网上一个我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网上我们没有过一句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承诺点击你的名字发送我的快乐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接收吧接收吧爱的花朵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轻轻的告诉你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我是真的爱过你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曾经真真切切闯进我生活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不见你的时候 我情绪低落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Calibri" panose="020F0502020204030204" pitchFamily="34" charset="0"/>
                <a:sym typeface="Calibri" panose="020F0502020204030204" pitchFamily="34" charset="0"/>
              </a:rPr>
              <a:t>只有你能刷新我的寂寞</a:t>
            </a:r>
            <a:endParaRPr lang="zh-CN" altLang="en-US" sz="16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36513" y="0"/>
            <a:ext cx="3611562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FFFF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【轻松篇】</a:t>
            </a:r>
            <a:endParaRPr lang="zh-CN" altLang="en-US" sz="5400" b="1" dirty="0">
              <a:solidFill>
                <a:srgbClr val="FFFF00"/>
              </a:solidFill>
              <a:latin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12293" name="Text Box 5"/>
          <p:cNvSpPr txBox="1"/>
          <p:nvPr/>
        </p:nvSpPr>
        <p:spPr>
          <a:xfrm>
            <a:off x="3348038" y="1412875"/>
            <a:ext cx="2824162" cy="499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网上一个你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 网上一个我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网上我们没有过一句承诺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点击你的名字发送我的快乐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接收吧接收吧爱的花朵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轻轻的告诉你我是真的爱过你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曾经真真切切闯进我生活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不见你的时候 我情绪低落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只有你能刷新我的寂寞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轻轻的告诉你我是真的爱过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2294" name="Text Box 6"/>
          <p:cNvSpPr txBox="1"/>
          <p:nvPr/>
        </p:nvSpPr>
        <p:spPr>
          <a:xfrm>
            <a:off x="6013450" y="1341438"/>
            <a:ext cx="2620963" cy="1584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你的哭你的笑深深牵动着我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你总说这真真假假难以捉摸</a:t>
            </a:r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r>
              <a:rPr lang="zh-CN" altLang="en-US" sz="1600" b="1" dirty="0">
                <a:latin typeface="Arial" panose="020B0604020202020204" pitchFamily="34" charset="0"/>
                <a:sym typeface="Calibri" panose="020F0502020204030204" pitchFamily="34" charset="0"/>
              </a:rPr>
              <a:t>我喊着爱人呀别想太多</a:t>
            </a:r>
            <a:endParaRPr lang="zh-CN" altLang="en-US" sz="1600" b="1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2295" name="图片 12294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9925" y="5013325"/>
            <a:ext cx="1584325" cy="1563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6" name="矩形 12295">
            <a:hlinkClick r:id="" action="ppaction://noaction"/>
          </p:cNvPr>
          <p:cNvSpPr/>
          <p:nvPr/>
        </p:nvSpPr>
        <p:spPr>
          <a:xfrm rot="20940000">
            <a:off x="5940425" y="4868863"/>
            <a:ext cx="1828800" cy="9731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2130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606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来听听吧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606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Picture 2" descr="x"/>
          <p:cNvPicPr>
            <a:picLocks noChangeAspect="1"/>
          </p:cNvPicPr>
          <p:nvPr/>
        </p:nvPicPr>
        <p:blipFill>
          <a:blip r:embed="rId1"/>
          <a:srcRect l="27" t="6729"/>
          <a:stretch>
            <a:fillRect/>
          </a:stretch>
        </p:blipFill>
        <p:spPr>
          <a:xfrm>
            <a:off x="0" y="908050"/>
            <a:ext cx="9140825" cy="5411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5" name="Text Box 5"/>
          <p:cNvSpPr txBox="1"/>
          <p:nvPr/>
        </p:nvSpPr>
        <p:spPr>
          <a:xfrm>
            <a:off x="4859338" y="6375400"/>
            <a:ext cx="3929062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一个半月下来，保准你体态秀美~ V ~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367" name="文本框 15366"/>
          <p:cNvSpPr txBox="1"/>
          <p:nvPr/>
        </p:nvSpPr>
        <p:spPr>
          <a:xfrm>
            <a:off x="971550" y="1484313"/>
            <a:ext cx="72009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5368" name="文本框 15367"/>
          <p:cNvSpPr txBox="1"/>
          <p:nvPr/>
        </p:nvSpPr>
        <p:spPr>
          <a:xfrm>
            <a:off x="971550" y="1412875"/>
            <a:ext cx="7129463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5369" name="图片 15368" descr="开辟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时间革命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 Rounded MT Bold"/>
        <a:ea typeface="黑体"/>
        <a:cs typeface=""/>
      </a:majorFont>
      <a:minorFont>
        <a:latin typeface="Arial Rounded MT Bold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2728</Words>
  <Application>WPS 演示</Application>
  <PresentationFormat>在屏幕上显示</PresentationFormat>
  <Paragraphs>137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4" baseType="lpstr">
      <vt:lpstr>Arial</vt:lpstr>
      <vt:lpstr>宋体</vt:lpstr>
      <vt:lpstr>Wingdings</vt:lpstr>
      <vt:lpstr>Arial Rounded MT Bold</vt:lpstr>
      <vt:lpstr>黑体</vt:lpstr>
      <vt:lpstr>Calibri</vt:lpstr>
      <vt:lpstr>楷体</vt:lpstr>
      <vt:lpstr>Times New Roman</vt:lpstr>
      <vt:lpstr>叶根友毛笔行书2.0版</vt:lpstr>
      <vt:lpstr>Utsaah</vt:lpstr>
      <vt:lpstr>方正仿宋简体</vt:lpstr>
      <vt:lpstr>仿宋_GB2312</vt:lpstr>
      <vt:lpstr>仿宋</vt:lpstr>
      <vt:lpstr>华文细黑</vt:lpstr>
      <vt:lpstr>MS UI Gothic</vt:lpstr>
      <vt:lpstr>华文新魏</vt:lpstr>
      <vt:lpstr>楷体_GB2312</vt:lpstr>
      <vt:lpstr>方正细黑一简体</vt:lpstr>
      <vt:lpstr>微软雅黑</vt:lpstr>
      <vt:lpstr>华文楷体</vt:lpstr>
      <vt:lpstr>华文中宋</vt:lpstr>
      <vt:lpstr>华文彩云</vt:lpstr>
      <vt:lpstr>Courier New</vt:lpstr>
      <vt:lpstr>方正舒体</vt:lpstr>
      <vt:lpstr>Arial Unicode MS</vt:lpstr>
      <vt:lpstr>时间革命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zhangwenwen</dc:creator>
  <cp:lastModifiedBy>Administrator</cp:lastModifiedBy>
  <cp:revision>16</cp:revision>
  <dcterms:created xsi:type="dcterms:W3CDTF">2013-05-16T20:01:00Z</dcterms:created>
  <dcterms:modified xsi:type="dcterms:W3CDTF">2017-12-27T13:35:33Z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