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65" r:id="rId3"/>
    <p:sldId id="274" r:id="rId4"/>
    <p:sldId id="270" r:id="rId5"/>
    <p:sldId id="269" r:id="rId6"/>
    <p:sldId id="268" r:id="rId7"/>
    <p:sldId id="278" r:id="rId8"/>
    <p:sldId id="279" r:id="rId9"/>
    <p:sldId id="280" r:id="rId10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72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F06F-84BF-495B-9020-03934AE60BC4}" type="datetimeFigureOut">
              <a:rPr lang="zh-CN" altLang="en-US" smtClean="0"/>
              <a:t>2017/11/17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D79A5-A635-493F-B932-25108FD4CA6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F06F-84BF-495B-9020-03934AE60BC4}" type="datetimeFigureOut">
              <a:rPr lang="zh-CN" altLang="en-US" smtClean="0"/>
              <a:t>2017/11/17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D79A5-A635-493F-B932-25108FD4CA6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F06F-84BF-495B-9020-03934AE60BC4}" type="datetimeFigureOut">
              <a:rPr lang="zh-CN" altLang="en-US" smtClean="0"/>
              <a:t>2017/11/17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D79A5-A635-493F-B932-25108FD4CA6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F06F-84BF-495B-9020-03934AE60BC4}" type="datetimeFigureOut">
              <a:rPr lang="zh-CN" altLang="en-US" smtClean="0"/>
              <a:t>2017/11/17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D79A5-A635-493F-B932-25108FD4CA6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F06F-84BF-495B-9020-03934AE60BC4}" type="datetimeFigureOut">
              <a:rPr lang="zh-CN" altLang="en-US" smtClean="0"/>
              <a:t>2017/11/17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D79A5-A635-493F-B932-25108FD4CA6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F06F-84BF-495B-9020-03934AE60BC4}" type="datetimeFigureOut">
              <a:rPr lang="zh-CN" altLang="en-US" smtClean="0"/>
              <a:t>2017/11/17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D79A5-A635-493F-B932-25108FD4CA6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F06F-84BF-495B-9020-03934AE60BC4}" type="datetimeFigureOut">
              <a:rPr lang="zh-CN" altLang="en-US" smtClean="0"/>
              <a:t>2017/11/17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D79A5-A635-493F-B932-25108FD4CA6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F06F-84BF-495B-9020-03934AE60BC4}" type="datetimeFigureOut">
              <a:rPr lang="zh-CN" altLang="en-US" smtClean="0"/>
              <a:t>2017/11/17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D79A5-A635-493F-B932-25108FD4CA6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F06F-84BF-495B-9020-03934AE60BC4}" type="datetimeFigureOut">
              <a:rPr lang="zh-CN" altLang="en-US" smtClean="0"/>
              <a:t>2017/11/17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D79A5-A635-493F-B932-25108FD4CA6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F06F-84BF-495B-9020-03934AE60BC4}" type="datetimeFigureOut">
              <a:rPr lang="zh-CN" altLang="en-US" smtClean="0"/>
              <a:t>2017/11/17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D79A5-A635-493F-B932-25108FD4CA6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F06F-84BF-495B-9020-03934AE60BC4}" type="datetimeFigureOut">
              <a:rPr lang="zh-CN" altLang="en-US" smtClean="0"/>
              <a:t>2017/11/17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D79A5-A635-493F-B932-25108FD4CA64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575F06F-84BF-495B-9020-03934AE60BC4}" type="datetimeFigureOut">
              <a:rPr lang="zh-CN" altLang="en-US" smtClean="0"/>
              <a:t>2017/11/17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0BD79A5-A635-493F-B932-25108FD4CA6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2">
            <a:extLst>
              <a:ext uri="{FF2B5EF4-FFF2-40B4-BE49-F238E27FC236}">
                <a16:creationId xmlns:a16="http://schemas.microsoft.com/office/drawing/2014/main" id="{AF3D4EF9-E7C1-49CF-9150-5BBEC970BA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1520" y="260648"/>
            <a:ext cx="8384978" cy="2895600"/>
          </a:xfrm>
        </p:spPr>
        <p:txBody>
          <a:bodyPr rtlCol="0">
            <a:normAutofit/>
          </a:bodyPr>
          <a:lstStyle/>
          <a:p>
            <a:pPr rtl="0"/>
            <a:r>
              <a:rPr lang="zh-CN" altLang="en-US" sz="5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初中数学</a:t>
            </a:r>
            <a:r>
              <a:rPr lang="en-US" altLang="zh-CN" sz="5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5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坊研修简报</a:t>
            </a:r>
            <a:endParaRPr lang="en-US" sz="5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副标题 3">
            <a:extLst>
              <a:ext uri="{FF2B5EF4-FFF2-40B4-BE49-F238E27FC236}">
                <a16:creationId xmlns:a16="http://schemas.microsoft.com/office/drawing/2014/main" id="{3B181E89-6C70-4B37-8CAD-8E7D30FFFC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44009" y="4365104"/>
            <a:ext cx="3672408" cy="1219200"/>
          </a:xfrm>
        </p:spPr>
        <p:txBody>
          <a:bodyPr rtlCol="0">
            <a:normAutofit fontScale="85000" lnSpcReduction="20000"/>
          </a:bodyPr>
          <a:lstStyle/>
          <a:p>
            <a:pPr rtl="0"/>
            <a:r>
              <a:rPr lang="zh-CN" altLang="en-US" sz="3900" dirty="0"/>
              <a:t>制作人 ：李晓华</a:t>
            </a:r>
            <a:endParaRPr lang="en-US" altLang="zh-CN" sz="3900" dirty="0"/>
          </a:p>
          <a:p>
            <a:pPr rtl="0"/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rtl="0"/>
            <a:r>
              <a:rPr lang="en-US" altLang="zh-CN" sz="3300" dirty="0">
                <a:latin typeface="+mn-ea"/>
              </a:rPr>
              <a:t>       2017.11.16</a:t>
            </a:r>
            <a:endParaRPr lang="zh-CN" altLang="en-US" sz="33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9171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2">
            <a:extLst>
              <a:ext uri="{FF2B5EF4-FFF2-40B4-BE49-F238E27FC236}">
                <a16:creationId xmlns:a16="http://schemas.microsoft.com/office/drawing/2014/main" id="{91C57D09-AF51-46D5-9F9E-0F51102A9B94}"/>
              </a:ext>
            </a:extLst>
          </p:cNvPr>
          <p:cNvSpPr txBox="1">
            <a:spLocks/>
          </p:cNvSpPr>
          <p:nvPr/>
        </p:nvSpPr>
        <p:spPr>
          <a:xfrm>
            <a:off x="179512" y="231660"/>
            <a:ext cx="2870710" cy="117579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CN" altLang="en-US" sz="6000" b="1" dirty="0">
                <a:ln w="12700">
                  <a:solidFill>
                    <a:srgbClr val="FF0000"/>
                  </a:solidFill>
                  <a:prstDash val="solid"/>
                  <a:miter lim="800000"/>
                </a:ln>
                <a:solidFill>
                  <a:schemeClr val="bg2">
                    <a:lumMod val="90000"/>
                  </a:schemeClr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卷 首 语</a:t>
            </a:r>
          </a:p>
        </p:txBody>
      </p:sp>
      <p:sp>
        <p:nvSpPr>
          <p:cNvPr id="4" name="内容占位符 13">
            <a:extLst>
              <a:ext uri="{FF2B5EF4-FFF2-40B4-BE49-F238E27FC236}">
                <a16:creationId xmlns:a16="http://schemas.microsoft.com/office/drawing/2014/main" id="{FED8DE26-269A-47E5-A252-FA3854B1BA1F}"/>
              </a:ext>
            </a:extLst>
          </p:cNvPr>
          <p:cNvSpPr txBox="1">
            <a:spLocks/>
          </p:cNvSpPr>
          <p:nvPr/>
        </p:nvSpPr>
        <p:spPr>
          <a:xfrm>
            <a:off x="971600" y="1464406"/>
            <a:ext cx="9530944" cy="467903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925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zh-CN" altLang="en-US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有一种精神叫“敬业”，“为伊消得人憔悴，衣带渐宽终不悔”。</a:t>
            </a:r>
          </a:p>
          <a:p>
            <a:pPr algn="l">
              <a:spcBef>
                <a:spcPts val="0"/>
              </a:spcBef>
            </a:pPr>
            <a:endParaRPr lang="zh-CN" altLang="en-US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>
              <a:spcBef>
                <a:spcPts val="0"/>
              </a:spcBef>
            </a:pPr>
            <a:r>
              <a:rPr lang="zh-CN" altLang="en-US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有一种力量叫“坚持”，“既然选择了远方，便只顾风雨兼程”。</a:t>
            </a:r>
          </a:p>
          <a:p>
            <a:pPr algn="l">
              <a:spcBef>
                <a:spcPts val="0"/>
              </a:spcBef>
            </a:pPr>
            <a:endParaRPr lang="zh-CN" altLang="en-US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>
              <a:spcBef>
                <a:spcPts val="0"/>
              </a:spcBef>
            </a:pPr>
            <a:r>
              <a:rPr lang="zh-CN" altLang="en-US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有一种激情叫“追求”，“路漫漫其修远兮，吾将上下而求索”。</a:t>
            </a:r>
          </a:p>
          <a:p>
            <a:pPr algn="l">
              <a:spcBef>
                <a:spcPts val="0"/>
              </a:spcBef>
            </a:pPr>
            <a:endParaRPr lang="zh-CN" altLang="en-US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>
              <a:spcBef>
                <a:spcPts val="0"/>
              </a:spcBef>
            </a:pPr>
            <a:r>
              <a:rPr lang="zh-CN" altLang="en-US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研修，是成长的平台，汲取专家智慧，获得心灵成长，岂能错过？</a:t>
            </a:r>
          </a:p>
          <a:p>
            <a:pPr algn="l">
              <a:spcBef>
                <a:spcPts val="0"/>
              </a:spcBef>
            </a:pPr>
            <a:endParaRPr lang="zh-CN" altLang="en-US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>
              <a:spcBef>
                <a:spcPts val="0"/>
              </a:spcBef>
            </a:pPr>
            <a:r>
              <a:rPr lang="zh-CN" altLang="en-US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人如树。既要承受温暖的阳光，也要承受风雨的洗礼。</a:t>
            </a:r>
          </a:p>
          <a:p>
            <a:pPr algn="l">
              <a:spcBef>
                <a:spcPts val="0"/>
              </a:spcBef>
            </a:pPr>
            <a:endParaRPr lang="zh-CN" altLang="en-US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>
              <a:spcBef>
                <a:spcPts val="0"/>
              </a:spcBef>
            </a:pPr>
            <a:r>
              <a:rPr lang="zh-CN" altLang="en-US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在风雨中，叶子一片片地张开，花朵一枝枝地绽放，果实酝酿成希望的色</a:t>
            </a:r>
            <a:endParaRPr lang="en-US" altLang="zh-CN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>
              <a:spcBef>
                <a:spcPts val="0"/>
              </a:spcBef>
            </a:pPr>
            <a:endParaRPr lang="en-US" altLang="zh-CN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>
              <a:spcBef>
                <a:spcPts val="0"/>
              </a:spcBef>
            </a:pPr>
            <a:r>
              <a:rPr lang="zh-CN" altLang="en-US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彩、醉人的收成。</a:t>
            </a:r>
          </a:p>
          <a:p>
            <a:pPr algn="l">
              <a:spcBef>
                <a:spcPts val="0"/>
              </a:spcBef>
            </a:pPr>
            <a:endParaRPr lang="zh-CN" altLang="en-US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>
              <a:spcBef>
                <a:spcPts val="0"/>
              </a:spcBef>
            </a:pPr>
            <a:r>
              <a:rPr lang="zh-CN" altLang="en-US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成长、蜕变，从研修路上的那一刻开始。</a:t>
            </a:r>
          </a:p>
          <a:p>
            <a:pPr algn="l">
              <a:spcBef>
                <a:spcPts val="0"/>
              </a:spcBef>
            </a:pPr>
            <a:endParaRPr lang="zh-CN" altLang="en-US" b="1" dirty="0">
              <a:solidFill>
                <a:schemeClr val="bg2">
                  <a:lumMod val="7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>
              <a:spcBef>
                <a:spcPts val="0"/>
              </a:spcBef>
            </a:pPr>
            <a:r>
              <a:rPr lang="zh-CN" altLang="en-US" b="1" dirty="0">
                <a:solidFill>
                  <a:schemeClr val="bg2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走过风雨，走过泥泞，定将收获鲜花硕果。 </a:t>
            </a:r>
          </a:p>
        </p:txBody>
      </p:sp>
    </p:spTree>
    <p:extLst>
      <p:ext uri="{BB962C8B-B14F-4D97-AF65-F5344CB8AC3E}">
        <p14:creationId xmlns:p14="http://schemas.microsoft.com/office/powerpoint/2010/main" val="119171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2">
            <a:extLst>
              <a:ext uri="{FF2B5EF4-FFF2-40B4-BE49-F238E27FC236}">
                <a16:creationId xmlns:a16="http://schemas.microsoft.com/office/drawing/2014/main" id="{057D2810-684F-4682-896F-7AE6FD3F87EF}"/>
              </a:ext>
            </a:extLst>
          </p:cNvPr>
          <p:cNvSpPr txBox="1">
            <a:spLocks/>
          </p:cNvSpPr>
          <p:nvPr/>
        </p:nvSpPr>
        <p:spPr>
          <a:xfrm>
            <a:off x="-17626" y="332656"/>
            <a:ext cx="9144001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CN" altLang="en-US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学情统计与分析</a:t>
            </a:r>
            <a:endParaRPr lang="en-US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A7313BD-8120-4F9A-9807-9331ECD2A8C0}"/>
              </a:ext>
            </a:extLst>
          </p:cNvPr>
          <p:cNvSpPr txBox="1"/>
          <p:nvPr/>
        </p:nvSpPr>
        <p:spPr>
          <a:xfrm>
            <a:off x="404349" y="2276872"/>
            <a:ext cx="833530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距离本次研修学习结束还有十天左右的时间。截止到目前为止，初中数学</a:t>
            </a:r>
            <a:r>
              <a:rPr lang="en-US" altLang="zh-CN" sz="32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32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坊</a:t>
            </a:r>
            <a:r>
              <a:rPr lang="en-US" altLang="zh-CN" sz="32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96</a:t>
            </a:r>
            <a:r>
              <a:rPr lang="zh-CN" altLang="en-US" sz="32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名学员成绩合格有</a:t>
            </a:r>
            <a:r>
              <a:rPr lang="en-US" altLang="zh-CN" sz="32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92</a:t>
            </a:r>
            <a:r>
              <a:rPr lang="zh-CN" altLang="en-US" sz="32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人，还有</a:t>
            </a:r>
            <a:r>
              <a:rPr lang="en-US" altLang="zh-CN" sz="32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32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人成绩不合格。据了解核实，其中</a:t>
            </a:r>
            <a:r>
              <a:rPr lang="en-US" altLang="zh-CN" sz="32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32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人已调离现在岗位，另</a:t>
            </a:r>
            <a:r>
              <a:rPr lang="en-US" altLang="zh-CN" sz="32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32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人已分别取得联系，将督促其尽快完成研修作业，确保合格率达到</a:t>
            </a:r>
            <a:r>
              <a:rPr lang="en-US" altLang="zh-CN" sz="32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100%</a:t>
            </a:r>
            <a:r>
              <a:rPr lang="zh-CN" altLang="en-US" sz="32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512555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8851F755-AB20-41B5-8FEF-6D5328621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7610298"/>
              </p:ext>
            </p:extLst>
          </p:nvPr>
        </p:nvGraphicFramePr>
        <p:xfrm>
          <a:off x="583099" y="1765778"/>
          <a:ext cx="7977801" cy="488756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242941">
                  <a:extLst>
                    <a:ext uri="{9D8B030D-6E8A-4147-A177-3AD203B41FA5}">
                      <a16:colId xmlns:a16="http://schemas.microsoft.com/office/drawing/2014/main" val="3164315418"/>
                    </a:ext>
                  </a:extLst>
                </a:gridCol>
                <a:gridCol w="1822130">
                  <a:extLst>
                    <a:ext uri="{9D8B030D-6E8A-4147-A177-3AD203B41FA5}">
                      <a16:colId xmlns:a16="http://schemas.microsoft.com/office/drawing/2014/main" val="1505463017"/>
                    </a:ext>
                  </a:extLst>
                </a:gridCol>
                <a:gridCol w="1437600">
                  <a:extLst>
                    <a:ext uri="{9D8B030D-6E8A-4147-A177-3AD203B41FA5}">
                      <a16:colId xmlns:a16="http://schemas.microsoft.com/office/drawing/2014/main" val="1906916454"/>
                    </a:ext>
                  </a:extLst>
                </a:gridCol>
                <a:gridCol w="1203052">
                  <a:extLst>
                    <a:ext uri="{9D8B030D-6E8A-4147-A177-3AD203B41FA5}">
                      <a16:colId xmlns:a16="http://schemas.microsoft.com/office/drawing/2014/main" val="1133644446"/>
                    </a:ext>
                  </a:extLst>
                </a:gridCol>
                <a:gridCol w="1075408">
                  <a:extLst>
                    <a:ext uri="{9D8B030D-6E8A-4147-A177-3AD203B41FA5}">
                      <a16:colId xmlns:a16="http://schemas.microsoft.com/office/drawing/2014/main" val="1827216766"/>
                    </a:ext>
                  </a:extLst>
                </a:gridCol>
                <a:gridCol w="1196670">
                  <a:extLst>
                    <a:ext uri="{9D8B030D-6E8A-4147-A177-3AD203B41FA5}">
                      <a16:colId xmlns:a16="http://schemas.microsoft.com/office/drawing/2014/main" val="1516062742"/>
                    </a:ext>
                  </a:extLst>
                </a:gridCol>
              </a:tblGrid>
              <a:tr h="2325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sz="1400" b="1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仿宋" panose="02010609060101010101" pitchFamily="49" charset="-122"/>
                          <a:cs typeface="宋体" panose="02010600030101010101" pitchFamily="2" charset="-122"/>
                        </a:rPr>
                        <a:t>学</a:t>
                      </a:r>
                      <a:r>
                        <a:rPr lang="en-US" sz="1400" b="1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仿宋" panose="02010609060101010101" pitchFamily="49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lang="zh-CN" sz="1400" b="1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仿宋" panose="02010609060101010101" pitchFamily="49" charset="-122"/>
                          <a:cs typeface="宋体" panose="02010600030101010101" pitchFamily="2" charset="-122"/>
                        </a:rPr>
                        <a:t>科</a:t>
                      </a:r>
                      <a:endParaRPr lang="zh-CN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811" marR="668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sz="1400" b="1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仿宋" panose="02010609060101010101" pitchFamily="49" charset="-122"/>
                          <a:cs typeface="宋体" panose="02010600030101010101" pitchFamily="2" charset="-122"/>
                        </a:rPr>
                        <a:t>数学</a:t>
                      </a:r>
                      <a:endParaRPr lang="zh-CN" sz="14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811" marR="668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sz="1400" b="1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仿宋" panose="02010609060101010101" pitchFamily="49" charset="-122"/>
                          <a:cs typeface="宋体" panose="02010600030101010101" pitchFamily="2" charset="-122"/>
                        </a:rPr>
                        <a:t>年</a:t>
                      </a:r>
                      <a:r>
                        <a:rPr lang="en-US" sz="1400" b="1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仿宋" panose="02010609060101010101" pitchFamily="49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lang="zh-CN" sz="1400" b="1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仿宋" panose="02010609060101010101" pitchFamily="49" charset="-122"/>
                          <a:cs typeface="宋体" panose="02010600030101010101" pitchFamily="2" charset="-122"/>
                        </a:rPr>
                        <a:t>级</a:t>
                      </a:r>
                      <a:endParaRPr lang="zh-CN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811" marR="668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sz="1400" b="1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仿宋" panose="02010609060101010101" pitchFamily="49" charset="-122"/>
                          <a:cs typeface="宋体" panose="02010600030101010101" pitchFamily="2" charset="-122"/>
                        </a:rPr>
                        <a:t>六年级</a:t>
                      </a:r>
                      <a:endParaRPr lang="zh-CN" sz="14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811" marR="668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sz="1400" b="1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仿宋" panose="02010609060101010101" pitchFamily="49" charset="-122"/>
                          <a:cs typeface="宋体" panose="02010600030101010101" pitchFamily="2" charset="-122"/>
                        </a:rPr>
                        <a:t>教学形式</a:t>
                      </a:r>
                      <a:endParaRPr lang="zh-CN" sz="14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811" marR="668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sz="1400" b="1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仿宋" panose="02010609060101010101" pitchFamily="49" charset="-122"/>
                          <a:cs typeface="宋体" panose="02010600030101010101" pitchFamily="2" charset="-122"/>
                        </a:rPr>
                        <a:t>合作探究</a:t>
                      </a:r>
                      <a:endParaRPr lang="zh-CN" sz="14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811" marR="668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8311454"/>
                  </a:ext>
                </a:extLst>
              </a:tr>
              <a:tr h="2325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zh-CN" sz="1400" b="1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仿宋" panose="02010609060101010101" pitchFamily="49" charset="-122"/>
                          <a:cs typeface="宋体" panose="02010600030101010101" pitchFamily="2" charset="-122"/>
                        </a:rPr>
                        <a:t>教</a:t>
                      </a:r>
                      <a:r>
                        <a:rPr lang="en-US" sz="1400" b="1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仿宋" panose="02010609060101010101" pitchFamily="49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lang="zh-CN" sz="1400" b="1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仿宋" panose="02010609060101010101" pitchFamily="49" charset="-122"/>
                          <a:cs typeface="宋体" panose="02010600030101010101" pitchFamily="2" charset="-122"/>
                        </a:rPr>
                        <a:t>师</a:t>
                      </a:r>
                      <a:endParaRPr lang="zh-CN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811" marR="668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zh-CN" sz="1400" b="1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仿宋" panose="02010609060101010101" pitchFamily="49" charset="-122"/>
                          <a:cs typeface="宋体" panose="02010600030101010101" pitchFamily="2" charset="-122"/>
                        </a:rPr>
                        <a:t>张坤</a:t>
                      </a:r>
                      <a:endParaRPr lang="zh-CN" sz="14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811" marR="668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zh-CN" sz="1400" b="1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仿宋" panose="02010609060101010101" pitchFamily="49" charset="-122"/>
                          <a:cs typeface="宋体" panose="02010600030101010101" pitchFamily="2" charset="-122"/>
                        </a:rPr>
                        <a:t>单</a:t>
                      </a:r>
                      <a:r>
                        <a:rPr lang="en-US" sz="1400" b="1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仿宋" panose="02010609060101010101" pitchFamily="49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lang="zh-CN" sz="1400" b="1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仿宋" panose="02010609060101010101" pitchFamily="49" charset="-122"/>
                          <a:cs typeface="宋体" panose="02010600030101010101" pitchFamily="2" charset="-122"/>
                        </a:rPr>
                        <a:t>位</a:t>
                      </a:r>
                      <a:endParaRPr lang="zh-CN" sz="14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811" marR="668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zh-CN" sz="1400" b="1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仿宋" panose="02010609060101010101" pitchFamily="49" charset="-122"/>
                          <a:cs typeface="宋体" panose="02010600030101010101" pitchFamily="2" charset="-122"/>
                        </a:rPr>
                        <a:t>随县高城镇中心学校</a:t>
                      </a:r>
                      <a:endParaRPr lang="zh-CN" sz="14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811" marR="668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7515654"/>
                  </a:ext>
                </a:extLst>
              </a:tr>
              <a:tr h="2427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zh-CN" sz="1400" b="1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仿宋" panose="02010609060101010101" pitchFamily="49" charset="-122"/>
                          <a:cs typeface="宋体" panose="02010600030101010101" pitchFamily="2" charset="-122"/>
                        </a:rPr>
                        <a:t>课题名称</a:t>
                      </a:r>
                      <a:endParaRPr lang="zh-CN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811" marR="668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zh-CN" sz="1400" b="1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仿宋" panose="02010609060101010101" pitchFamily="49" charset="-122"/>
                          <a:cs typeface="宋体" panose="02010600030101010101" pitchFamily="2" charset="-122"/>
                        </a:rPr>
                        <a:t>比的基本性质</a:t>
                      </a:r>
                      <a:endParaRPr lang="zh-CN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811" marR="668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93351"/>
                  </a:ext>
                </a:extLst>
              </a:tr>
              <a:tr h="1648054">
                <a:tc gridSpan="6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sz="1400" b="1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仿宋" panose="02010609060101010101" pitchFamily="49" charset="-122"/>
                          <a:cs typeface="宋体" panose="02010600030101010101" pitchFamily="2" charset="-122"/>
                        </a:rPr>
                        <a:t>学情分析 </a:t>
                      </a:r>
                      <a:endParaRPr lang="zh-CN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indent="266700"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新课标中指出“小学数学教学必须从学生的生活实际出发，设计富有情趣和意义的活动，使他们从周围熟悉的事物中学习数学，运用数学”。其实就是让学生带着已有的生活经验、认知经验进入课堂，参与学习。</a:t>
                      </a:r>
                    </a:p>
                    <a:p>
                      <a:pPr indent="266700"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在认知经验中，学生已经理解了除法的意义与基本性质、分数的意义与基本性质，以及分数与除法的关系等知识，掌握了分数乘、除法的计算方法，会解答分数乘、除法实际问题且理解了比的意义。有了这些知识的储备，学生只要进行知识的迁移、类比就可以自主探究出比的基本性质。</a:t>
                      </a:r>
                    </a:p>
                    <a:p>
                      <a:pPr indent="266700"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学生理解并掌握比的基本性质，不但能加深对商不变性质、分数的基本性质、比的意义、比和分数、比和除法等知识的理解与掌握，而且也为以后学习比的应用，比例知识，正、反比例打好基础。</a:t>
                      </a:r>
                    </a:p>
                  </a:txBody>
                  <a:tcPr marL="66811" marR="668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829146"/>
                  </a:ext>
                </a:extLst>
              </a:tr>
              <a:tr h="2199229">
                <a:tc gridSpan="6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sz="1400" b="1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仿宋" panose="02010609060101010101" pitchFamily="49" charset="-122"/>
                          <a:cs typeface="宋体" panose="02010600030101010101" pitchFamily="2" charset="-122"/>
                        </a:rPr>
                        <a:t>教材分析</a:t>
                      </a:r>
                      <a:endParaRPr lang="zh-CN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indent="266700"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《比的基本性质》是九年义务教育六年制小学数学教材第十一册第三单元的内容，属于数学概念教学。它是在学生学习了商不变的性质、分数的基本性质及理解比的意义，能正确求比值的基础上进行教学的。它既是对前面所学知识的巩固应用，也为学生今后学习比例打下坚实的基础。</a:t>
                      </a:r>
                    </a:p>
                    <a:p>
                      <a:pPr indent="266700"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学生在学习新知识时，总是要利用他己有的知识、技能、经验。抓住新旧知识的联系，设计好复习题，能使学生己有的知识、技能、经验得到进一步巩固和充实，又能激励学生应用迁移类推规律主动探索新知。本课教材中提到了除法中商不变的性质和分数的基本性，让学生想一想：在比中有什么样规律？很显然是让教者抓住新旧知识的联系，在学生已有的知识经验基础上稍加引导点拨，利用知识的有效迁移使学生经历新旧知识的转化，从而理解掌握比的基本性质。</a:t>
                      </a:r>
                    </a:p>
                  </a:txBody>
                  <a:tcPr marL="66811" marR="668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614353"/>
                  </a:ext>
                </a:extLst>
              </a:tr>
            </a:tbl>
          </a:graphicData>
        </a:graphic>
      </p:graphicFrame>
      <p:sp>
        <p:nvSpPr>
          <p:cNvPr id="3" name="标题 12">
            <a:extLst>
              <a:ext uri="{FF2B5EF4-FFF2-40B4-BE49-F238E27FC236}">
                <a16:creationId xmlns:a16="http://schemas.microsoft.com/office/drawing/2014/main" id="{5097A1C4-9C3B-4768-A126-47A753FD935C}"/>
              </a:ext>
            </a:extLst>
          </p:cNvPr>
          <p:cNvSpPr txBox="1">
            <a:spLocks/>
          </p:cNvSpPr>
          <p:nvPr/>
        </p:nvSpPr>
        <p:spPr>
          <a:xfrm>
            <a:off x="6593" y="176808"/>
            <a:ext cx="3619872" cy="117579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CN" altLang="en-US" sz="6000" b="1" dirty="0">
                <a:ln w="12700">
                  <a:solidFill>
                    <a:srgbClr val="FF0000"/>
                  </a:solidFill>
                  <a:prstDash val="solid"/>
                  <a:miter lim="800000"/>
                </a:ln>
                <a:solidFill>
                  <a:schemeClr val="bg2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优秀作业</a:t>
            </a:r>
          </a:p>
        </p:txBody>
      </p:sp>
    </p:spTree>
    <p:extLst>
      <p:ext uri="{BB962C8B-B14F-4D97-AF65-F5344CB8AC3E}">
        <p14:creationId xmlns:p14="http://schemas.microsoft.com/office/powerpoint/2010/main" val="10372724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4EE980D-EC7F-4A0D-A8E3-54949EB1B3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88929"/>
            <a:ext cx="8714796" cy="6480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2724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4961155-BF54-41B1-B7D1-5D565B5173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88640"/>
            <a:ext cx="8784975" cy="6399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944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AFC0AA9-6F7C-4024-8C30-D37F6AEACF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230" y="116632"/>
            <a:ext cx="8837539" cy="6286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3533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803CC63A-3776-4523-BAE9-BB2C2B2BFD10}"/>
              </a:ext>
            </a:extLst>
          </p:cNvPr>
          <p:cNvSpPr/>
          <p:nvPr/>
        </p:nvSpPr>
        <p:spPr>
          <a:xfrm>
            <a:off x="503548" y="1772816"/>
            <a:ext cx="8136904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zh-CN" dirty="0"/>
              <a:t> </a:t>
            </a:r>
            <a:r>
              <a:rPr lang="zh-CN" altLang="en-US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各位伙伴们</a:t>
            </a:r>
            <a:r>
              <a:rPr lang="zh-CN" altLang="en-US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，大家辛苦啦！在研修、工作两不误的情况下，请一定要注意下面的事情：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zh-CN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1.</a:t>
            </a:r>
            <a:r>
              <a:rPr lang="zh-CN" altLang="en-US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合理安排作息时间，保持愉快的心情。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zh-CN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2.</a:t>
            </a:r>
            <a:r>
              <a:rPr lang="zh-CN" altLang="en-US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劳逸结合，工作间隙注意适当休息，每工作一小时后休息</a:t>
            </a:r>
            <a:r>
              <a:rPr lang="en-US" altLang="zh-CN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10</a:t>
            </a:r>
            <a:r>
              <a:rPr lang="zh-CN" altLang="en-US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分钟左右。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zh-CN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3.</a:t>
            </a:r>
            <a:r>
              <a:rPr lang="zh-CN" altLang="en-US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电脑室内光线要适宜，保持正确的操作姿势。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zh-CN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4.</a:t>
            </a:r>
            <a:r>
              <a:rPr lang="zh-CN" altLang="en-US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注意补充营养，多吃胡萝卜，白菜、豆芽、豆腐、红枣、橘子以及牛奶、鸡蛋、瘦肉等食物。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zh-CN" b="1" dirty="0">
                <a:solidFill>
                  <a:schemeClr val="bg2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5.</a:t>
            </a:r>
            <a:r>
              <a:rPr lang="zh-CN" altLang="en-US" b="1" dirty="0">
                <a:solidFill>
                  <a:schemeClr val="bg2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注意保持皮肤清洁，尤其是脸部和手的皮肤裸露处多清洁。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zh-CN" b="1" dirty="0">
                <a:solidFill>
                  <a:schemeClr val="bg2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6.</a:t>
            </a:r>
            <a:r>
              <a:rPr lang="zh-CN" altLang="en-US" b="1" dirty="0">
                <a:solidFill>
                  <a:schemeClr val="bg2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可多喝绿茶、菊花茶，对眼睛疲劳、视力模糊有很好的疗效。</a:t>
            </a:r>
            <a:endParaRPr lang="zh-CN" alt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BA732D3F-709D-4023-9506-90DAB603E71A}"/>
              </a:ext>
            </a:extLst>
          </p:cNvPr>
          <p:cNvSpPr txBox="1">
            <a:spLocks/>
          </p:cNvSpPr>
          <p:nvPr/>
        </p:nvSpPr>
        <p:spPr>
          <a:xfrm>
            <a:off x="30270" y="188640"/>
            <a:ext cx="3518148" cy="12385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CN" altLang="en-US" sz="48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温馨提示</a:t>
            </a:r>
            <a:endParaRPr lang="en-US" altLang="zh-CN" sz="4800" b="1" dirty="0">
              <a:solidFill>
                <a:schemeClr val="accent4">
                  <a:lumMod val="40000"/>
                  <a:lumOff val="6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876985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FD671DEC-2325-4DAE-88B9-298312A3DF32}"/>
              </a:ext>
            </a:extLst>
          </p:cNvPr>
          <p:cNvSpPr/>
          <p:nvPr/>
        </p:nvSpPr>
        <p:spPr>
          <a:xfrm>
            <a:off x="179512" y="1268760"/>
            <a:ext cx="8532440" cy="5991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600"/>
              </a:lnSpc>
            </a:pPr>
            <a:r>
              <a:rPr lang="zh-CN" altLang="en-US" sz="24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zh-CN" altLang="en-US" sz="2400" kern="1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无论你是青春年少的年轻老师，还是两鬓斑白的资深领导，</a:t>
            </a:r>
          </a:p>
          <a:p>
            <a:pPr>
              <a:lnSpc>
                <a:spcPts val="4600"/>
              </a:lnSpc>
            </a:pPr>
            <a:r>
              <a:rPr lang="zh-CN" altLang="en-US" sz="2400" kern="1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走到一起，我们就会成为最知心的朋友，学习吸纳课程团队成员的经验点滴，探讨各自心中遇到的教学疑惑。亲切地交流，无间地协作，热烈地探讨，激情地碰撞，如同勤勉的蜜蜂，采集着知识的花粉，酝酿着最甜的收获。</a:t>
            </a:r>
          </a:p>
          <a:p>
            <a:pPr>
              <a:lnSpc>
                <a:spcPts val="4600"/>
              </a:lnSpc>
            </a:pPr>
            <a:r>
              <a:rPr lang="zh-CN" altLang="en-US" sz="2400" kern="1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        研修承载着成长的希望，一百个老师拥有一百个梦想，而这一百个梦想最终将汇成一个心愿：</a:t>
            </a:r>
            <a:endParaRPr lang="en-US" altLang="zh-CN" sz="2400" kern="100" dirty="0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4600"/>
              </a:lnSpc>
            </a:pPr>
            <a:endParaRPr lang="en-US" altLang="zh-CN" sz="3200" kern="100" dirty="0">
              <a:solidFill>
                <a:schemeClr val="tx2">
                  <a:lumMod val="90000"/>
                </a:scheme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4600"/>
              </a:lnSpc>
            </a:pPr>
            <a:r>
              <a:rPr lang="zh-CN" altLang="en-US" sz="3200" kern="1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快乐研修，资源共享；携手同心，幸福成长！</a:t>
            </a:r>
            <a:endParaRPr lang="zh-CN" altLang="en-US" sz="2400" kern="100" dirty="0">
              <a:solidFill>
                <a:schemeClr val="tx2">
                  <a:lumMod val="90000"/>
                </a:scheme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4600"/>
              </a:lnSpc>
            </a:pPr>
            <a:r>
              <a:rPr lang="zh-CN" altLang="en-US" sz="24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  </a:t>
            </a:r>
          </a:p>
        </p:txBody>
      </p:sp>
      <p:sp>
        <p:nvSpPr>
          <p:cNvPr id="7" name="标题 12">
            <a:extLst>
              <a:ext uri="{FF2B5EF4-FFF2-40B4-BE49-F238E27FC236}">
                <a16:creationId xmlns:a16="http://schemas.microsoft.com/office/drawing/2014/main" id="{4BECC310-0529-4169-8C5D-05AEC236BC58}"/>
              </a:ext>
            </a:extLst>
          </p:cNvPr>
          <p:cNvSpPr txBox="1">
            <a:spLocks/>
          </p:cNvSpPr>
          <p:nvPr/>
        </p:nvSpPr>
        <p:spPr>
          <a:xfrm>
            <a:off x="379365" y="16361"/>
            <a:ext cx="2596633" cy="117579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CN" altLang="en-US" sz="6000" b="1" dirty="0">
                <a:ln w="12700">
                  <a:solidFill>
                    <a:srgbClr val="FF0000"/>
                  </a:solidFill>
                  <a:prstDash val="solid"/>
                  <a:miter lim="800000"/>
                </a:ln>
                <a:solidFill>
                  <a:schemeClr val="bg2">
                    <a:lumMod val="90000"/>
                  </a:schemeClr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结 束 语</a:t>
            </a:r>
          </a:p>
        </p:txBody>
      </p:sp>
    </p:spTree>
    <p:extLst>
      <p:ext uri="{BB962C8B-B14F-4D97-AF65-F5344CB8AC3E}">
        <p14:creationId xmlns:p14="http://schemas.microsoft.com/office/powerpoint/2010/main" val="27036844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波形">
  <a:themeElements>
    <a:clrScheme name="波形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波形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波形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57</TotalTime>
  <Words>900</Words>
  <Application>Microsoft Office PowerPoint</Application>
  <PresentationFormat>全屏显示(4:3)</PresentationFormat>
  <Paragraphs>59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8" baseType="lpstr">
      <vt:lpstr>仿宋</vt:lpstr>
      <vt:lpstr>华文楷体</vt:lpstr>
      <vt:lpstr>华文新魏</vt:lpstr>
      <vt:lpstr>宋体</vt:lpstr>
      <vt:lpstr>微软雅黑</vt:lpstr>
      <vt:lpstr>Candara</vt:lpstr>
      <vt:lpstr>Symbol</vt:lpstr>
      <vt:lpstr>Times New Roman</vt:lpstr>
      <vt:lpstr>波形</vt:lpstr>
      <vt:lpstr>初中数学1坊研修简报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john</cp:lastModifiedBy>
  <cp:revision>6</cp:revision>
  <dcterms:created xsi:type="dcterms:W3CDTF">2017-09-03T06:44:29Z</dcterms:created>
  <dcterms:modified xsi:type="dcterms:W3CDTF">2017-11-17T08:12:36Z</dcterms:modified>
</cp:coreProperties>
</file>