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24" r:id="rId4"/>
    <p:sldId id="325" r:id="rId5"/>
    <p:sldId id="263" r:id="rId6"/>
    <p:sldId id="261" r:id="rId7"/>
    <p:sldId id="265" r:id="rId8"/>
    <p:sldId id="258" r:id="rId9"/>
    <p:sldId id="259" r:id="rId10"/>
    <p:sldId id="260" r:id="rId11"/>
    <p:sldId id="264" r:id="rId12"/>
    <p:sldId id="266" r:id="rId13"/>
    <p:sldId id="262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2" name="chimes.wav"/>
          </p:stSnd>
        </p:sndAc>
      </p:transition>
    </mc:Choice>
    <mc:Fallback>
      <p:transition>
        <p:zoom/>
        <p:sndAc>
          <p:stSnd>
            <p:snd r:embed="rId2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p14:dur="500">
        <p:zoom/>
        <p:sndAc>
          <p:stSnd>
            <p:snd r:embed="rId11" name="chimes.wav"/>
          </p:stSnd>
        </p:sndAc>
      </p:transition>
    </mc:Choice>
    <mc:Fallback>
      <p:transition>
        <p:zoom/>
        <p:sndAc>
          <p:stSnd>
            <p:snd r:embed="rId11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audio" Target="../media/audio1.wav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0" y="1270"/>
            <a:ext cx="12198350" cy="68554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27455" y="233998"/>
            <a:ext cx="9144000" cy="2387600"/>
          </a:xfrm>
        </p:spPr>
        <p:txBody>
          <a:bodyPr/>
          <a:p>
            <a:r>
              <a:rPr lang="zh-CN" altLang="zh-CN" b="1">
                <a:solidFill>
                  <a:srgbClr val="FF0000"/>
                </a:solidFill>
              </a:rPr>
              <a:t>状语从句</a:t>
            </a:r>
            <a:br>
              <a:rPr lang="zh-CN" altLang="zh-CN" b="1">
                <a:solidFill>
                  <a:srgbClr val="FF0000"/>
                </a:solidFill>
              </a:rPr>
            </a:br>
            <a:r>
              <a:rPr lang="en-US" altLang="zh-CN" b="1">
                <a:solidFill>
                  <a:srgbClr val="FF0000"/>
                </a:solidFill>
              </a:rPr>
              <a:t>Adverbial    Clause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73320" y="4085590"/>
            <a:ext cx="5398135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/>
              <a:t>参训教师： 霍建静  </a:t>
            </a:r>
            <a:r>
              <a:rPr lang="zh-CN" altLang="zh-CN" sz="2400">
                <a:solidFill>
                  <a:srgbClr val="FF0000"/>
                </a:solidFill>
              </a:rPr>
              <a:t>（</a:t>
            </a:r>
            <a:r>
              <a:rPr lang="en-US" altLang="zh-CN" sz="2400">
                <a:solidFill>
                  <a:srgbClr val="FF0000"/>
                </a:solidFill>
              </a:rPr>
              <a:t>Amy Huo)</a:t>
            </a:r>
            <a:endParaRPr lang="en-US" altLang="zh-CN" sz="2400">
              <a:solidFill>
                <a:srgbClr val="FF0000"/>
              </a:solidFill>
            </a:endParaRPr>
          </a:p>
          <a:p>
            <a:endParaRPr lang="en-US" altLang="zh-CN" sz="2400">
              <a:solidFill>
                <a:srgbClr val="FF0000"/>
              </a:solidFill>
            </a:endParaRPr>
          </a:p>
          <a:p>
            <a:r>
              <a:rPr lang="zh-CN" altLang="zh-CN" sz="2400"/>
              <a:t>所在学校：信阳市淮滨县高级中学</a:t>
            </a:r>
            <a:endParaRPr lang="zh-CN" altLang="zh-CN" sz="2400"/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0" y="1270"/>
            <a:ext cx="12198350" cy="68554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99745" y="260985"/>
            <a:ext cx="1016571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Times New Roman" panose="02020603050405020304" charset="0"/>
              </a:rPr>
              <a:t>As表示"一边……一边"，或者</a:t>
            </a:r>
            <a:r>
              <a:rPr lang="en-US" altLang="zh-CN" sz="2400">
                <a:latin typeface="Times New Roman" panose="02020603050405020304" charset="0"/>
              </a:rPr>
              <a:t>“</a:t>
            </a:r>
            <a:r>
              <a:rPr lang="zh-CN" altLang="en-US" sz="2400">
                <a:latin typeface="Times New Roman" panose="02020603050405020304" charset="0"/>
              </a:rPr>
              <a:t>随着</a:t>
            </a:r>
            <a:r>
              <a:rPr lang="en-US" altLang="zh-CN" sz="2400">
                <a:latin typeface="Times New Roman" panose="02020603050405020304" charset="0"/>
              </a:rPr>
              <a:t>...” . </a:t>
            </a:r>
            <a:r>
              <a:rPr lang="zh-CN" altLang="en-US" sz="2400">
                <a:latin typeface="Times New Roman" panose="02020603050405020304" charset="0"/>
              </a:rPr>
              <a:t>as引导的动作是延续性的动作，一般用于主句和从句动作同时发生;as也可以强调"一先一后。例如:</a:t>
            </a:r>
            <a:endParaRPr lang="zh-CN" altLang="en-US" sz="2400">
              <a:latin typeface="Times New Roman" panose="02020603050405020304" charset="0"/>
            </a:endParaRPr>
          </a:p>
          <a:p>
            <a:endParaRPr lang="zh-CN" altLang="en-US" sz="2800">
              <a:latin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</a:rPr>
              <a:t>We always sing as we walk.我们总是边走边唱。(as表示"一边……一边")</a:t>
            </a:r>
            <a:endParaRPr lang="zh-CN" altLang="en-US" sz="2400">
              <a:latin typeface="Times New Roman" panose="02020603050405020304" charset="0"/>
            </a:endParaRPr>
          </a:p>
          <a:p>
            <a:endParaRPr lang="zh-CN" altLang="en-US" sz="2800">
              <a:latin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</a:rPr>
              <a:t>As we were going out, it began to snow.当我们出门时，开始下雪了。(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</a:rPr>
              <a:t>as强调句中两个动作紧接着先后发生</a:t>
            </a:r>
            <a:r>
              <a:rPr lang="zh-CN" altLang="en-US" sz="2400">
                <a:latin typeface="Times New Roman" panose="02020603050405020304" charset="0"/>
              </a:rPr>
              <a:t>，而不强调开始下雪的特定时间)</a:t>
            </a:r>
            <a:endParaRPr lang="zh-CN" altLang="en-US" sz="2400">
              <a:latin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1810" y="3489960"/>
            <a:ext cx="11577320" cy="23685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1. _________I was waiting at the bus stop, I noticed a police car in front of me.</a:t>
            </a:r>
            <a:endParaRPr lang="en-US" altLang="zh-CN" sz="2800"/>
          </a:p>
          <a:p>
            <a:endParaRPr lang="en-US" altLang="zh-CN" sz="3200"/>
          </a:p>
          <a:p>
            <a:r>
              <a:rPr lang="en-US" altLang="zh-CN" sz="2800"/>
              <a:t>2.______ he grew older, he lost insterest in everything except fishing.</a:t>
            </a:r>
            <a:endParaRPr lang="en-US" altLang="zh-CN" sz="2800"/>
          </a:p>
          <a:p>
            <a:endParaRPr lang="en-US" altLang="zh-CN" sz="3200"/>
          </a:p>
          <a:p>
            <a:r>
              <a:rPr lang="en-US" altLang="zh-CN" sz="2800"/>
              <a:t>3. ______ John arrived, I was cooking lunch.</a:t>
            </a:r>
            <a:endParaRPr lang="en-US" altLang="zh-CN" sz="2800"/>
          </a:p>
        </p:txBody>
      </p:sp>
      <p:sp>
        <p:nvSpPr>
          <p:cNvPr id="5" name="文本框 4"/>
          <p:cNvSpPr txBox="1"/>
          <p:nvPr/>
        </p:nvSpPr>
        <p:spPr>
          <a:xfrm>
            <a:off x="843280" y="3244850"/>
            <a:ext cx="26879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When/while/as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78535" y="4385945"/>
            <a:ext cx="589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As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78535" y="5114925"/>
            <a:ext cx="1215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When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0" y="1270"/>
            <a:ext cx="12198350" cy="685546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20" y="465455"/>
            <a:ext cx="10285730" cy="25425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99780" y="2300605"/>
            <a:ext cx="488950" cy="36830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 anchor="t">
            <a:spAutoFit/>
          </a:bodyPr>
          <a:p>
            <a:r>
              <a:rPr lang="zh-CN" altLang="en-US">
                <a:ln w="28575" cmpd="sng">
                  <a:solidFill>
                    <a:schemeClr val="accent1">
                      <a:shade val="50000"/>
                    </a:schemeClr>
                  </a:solidFill>
                  <a:prstDash val="solid"/>
                </a:ln>
                <a:latin typeface="Arial" panose="020B0604020202020204" pitchFamily="34" charset="0"/>
              </a:rPr>
              <a:t>√</a:t>
            </a:r>
            <a:endParaRPr lang="zh-CN" altLang="en-US">
              <a:ln w="28575" cmpd="sng">
                <a:solidFill>
                  <a:schemeClr val="accent1">
                    <a:shade val="50000"/>
                  </a:schemeClr>
                </a:solidFill>
                <a:prstDash val="solid"/>
              </a:ln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  <p:sndAc>
      <p:stSnd loop="1"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" y="1270"/>
            <a:ext cx="12198350" cy="68554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958850"/>
            <a:ext cx="10123805" cy="23526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5125" y="2685415"/>
            <a:ext cx="488950" cy="36830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 anchor="t">
            <a:spAutoFit/>
          </a:bodyPr>
          <a:p>
            <a:r>
              <a:rPr lang="zh-CN" altLang="en-US">
                <a:ln w="28575" cmpd="sng">
                  <a:solidFill>
                    <a:schemeClr val="accent1">
                      <a:shade val="50000"/>
                    </a:schemeClr>
                  </a:solidFill>
                  <a:prstDash val="solid"/>
                </a:ln>
                <a:latin typeface="Arial" panose="020B0604020202020204" pitchFamily="34" charset="0"/>
              </a:rPr>
              <a:t>√</a:t>
            </a:r>
            <a:endParaRPr lang="zh-CN" altLang="en-US">
              <a:ln w="28575" cmpd="sng">
                <a:solidFill>
                  <a:schemeClr val="accent1">
                    <a:shade val="50000"/>
                  </a:schemeClr>
                </a:solidFill>
                <a:prstDash val="solid"/>
              </a:ln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  <p:sndAc>
      <p:stSnd loop="1"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" y="1270"/>
            <a:ext cx="12198350" cy="68554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5425" y="193675"/>
            <a:ext cx="1126680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</a:rPr>
              <a:t>1. </a:t>
            </a:r>
            <a:r>
              <a:rPr lang="zh-CN" altLang="en-US" sz="2800" b="1">
                <a:solidFill>
                  <a:srgbClr val="FF0000"/>
                </a:solidFill>
              </a:rPr>
              <a:t>状语从句</a:t>
            </a:r>
            <a:r>
              <a:rPr lang="zh-CN" altLang="en-US" sz="2800"/>
              <a:t> (Adverbial Clause) 指句子用作状语时，起副词作用的句子。</a:t>
            </a:r>
            <a:endParaRPr lang="zh-CN" altLang="en-US" sz="2800"/>
          </a:p>
          <a:p>
            <a:r>
              <a:rPr lang="zh-CN" altLang="en-US" sz="2800"/>
              <a:t>它可以修饰</a:t>
            </a:r>
            <a:r>
              <a:rPr lang="zh-CN" altLang="en-US" sz="2800" b="1">
                <a:solidFill>
                  <a:srgbClr val="FF0000"/>
                </a:solidFill>
              </a:rPr>
              <a:t>谓语、非谓语动词、定语、状语或整个句子</a:t>
            </a:r>
            <a:r>
              <a:rPr lang="zh-CN" altLang="en-US" sz="2800"/>
              <a:t>。根据其作用可分为时间、地点、原因、条件、目的、结果、让步、方式和比较等从句。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225425" y="2119630"/>
            <a:ext cx="11113770" cy="39077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1</a:t>
            </a:r>
            <a:r>
              <a:rPr lang="zh-CN" altLang="en-US" sz="3600"/>
              <a:t>. We worked hard, from sunrise to sunset. (介词状短语)</a:t>
            </a:r>
            <a:endParaRPr lang="zh-CN" altLang="en-US" sz="4400"/>
          </a:p>
          <a:p>
            <a:endParaRPr lang="zh-CN" altLang="en-US" sz="4800"/>
          </a:p>
          <a:p>
            <a:r>
              <a:rPr lang="en-US" altLang="zh-CN" sz="3600"/>
              <a:t>2</a:t>
            </a:r>
            <a:r>
              <a:rPr lang="zh-CN" altLang="en-US" sz="3600"/>
              <a:t>. To help my disabled aunt, I spend an hour working in her house every day.(不定式)</a:t>
            </a:r>
            <a:endParaRPr lang="zh-CN" altLang="en-US" sz="3600"/>
          </a:p>
          <a:p>
            <a:endParaRPr lang="zh-CN" altLang="en-US" sz="3600"/>
          </a:p>
          <a:p>
            <a:endParaRPr lang="zh-CN" altLang="en-US" sz="2800"/>
          </a:p>
          <a:p>
            <a:endParaRPr lang="zh-CN" altLang="en-US" sz="2800"/>
          </a:p>
        </p:txBody>
      </p:sp>
      <p:sp>
        <p:nvSpPr>
          <p:cNvPr id="8" name="矩形 7"/>
          <p:cNvSpPr/>
          <p:nvPr/>
        </p:nvSpPr>
        <p:spPr>
          <a:xfrm>
            <a:off x="8418195" y="2118995"/>
            <a:ext cx="2609215" cy="549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161155" y="4032885"/>
            <a:ext cx="1866900" cy="54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0" y="1270"/>
            <a:ext cx="12198350" cy="68554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5425" y="193675"/>
            <a:ext cx="1125537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</a:rPr>
              <a:t>1. </a:t>
            </a:r>
            <a:r>
              <a:rPr lang="zh-CN" altLang="en-US" sz="2800" b="1">
                <a:solidFill>
                  <a:srgbClr val="FF0000"/>
                </a:solidFill>
              </a:rPr>
              <a:t>状语从句</a:t>
            </a:r>
            <a:r>
              <a:rPr lang="zh-CN" altLang="en-US" sz="2800"/>
              <a:t> (Adverbial Clause) 指句子用作状语时，起副词作用的句子。</a:t>
            </a:r>
            <a:endParaRPr lang="zh-CN" altLang="en-US" sz="2800"/>
          </a:p>
          <a:p>
            <a:r>
              <a:rPr lang="zh-CN" altLang="en-US" sz="2800"/>
              <a:t>它可以修饰</a:t>
            </a:r>
            <a:r>
              <a:rPr lang="zh-CN" altLang="en-US" sz="2800" b="1">
                <a:solidFill>
                  <a:srgbClr val="FF0000"/>
                </a:solidFill>
              </a:rPr>
              <a:t>谓语、非谓语动词、定语、状语或整个句子</a:t>
            </a:r>
            <a:r>
              <a:rPr lang="zh-CN" altLang="en-US" sz="2800"/>
              <a:t>。根据其作用可分为时间、地点、原因、条件、目的、结果、让步、方式和比较等从句。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313055" y="1577340"/>
            <a:ext cx="11386820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800"/>
          </a:p>
          <a:p>
            <a:endParaRPr lang="zh-CN" altLang="en-US" sz="2400"/>
          </a:p>
          <a:p>
            <a:r>
              <a:rPr lang="en-US" altLang="zh-CN" sz="3600"/>
              <a:t>3</a:t>
            </a:r>
            <a:r>
              <a:rPr lang="zh-CN" altLang="en-US" sz="3600"/>
              <a:t>. Seen from a distance, the farmhouse looked deserted.</a:t>
            </a:r>
            <a:endParaRPr lang="zh-CN" altLang="en-US" sz="3600"/>
          </a:p>
          <a:p>
            <a:r>
              <a:rPr lang="zh-CN" altLang="en-US" sz="3600"/>
              <a:t>(过去分词)</a:t>
            </a:r>
            <a:endParaRPr lang="zh-CN" altLang="en-US" sz="3600"/>
          </a:p>
          <a:p>
            <a:endParaRPr lang="zh-CN" altLang="en-US" sz="4000"/>
          </a:p>
          <a:p>
            <a:r>
              <a:rPr lang="en-US" altLang="zh-CN" sz="3600"/>
              <a:t>4</a:t>
            </a:r>
            <a:r>
              <a:rPr lang="zh-CN" altLang="en-US" sz="3600"/>
              <a:t>. I know how to light a camp fire because I had done it before.</a:t>
            </a:r>
            <a:endParaRPr lang="zh-CN" altLang="en-US" sz="3600"/>
          </a:p>
          <a:p>
            <a:r>
              <a:rPr lang="zh-CN" altLang="en-US" sz="3600"/>
              <a:t>(原因状语从句)</a:t>
            </a:r>
            <a:endParaRPr lang="zh-CN" altLang="en-US" sz="3600"/>
          </a:p>
          <a:p>
            <a:endParaRPr lang="zh-CN" altLang="en-US" sz="2800"/>
          </a:p>
        </p:txBody>
      </p:sp>
      <p:sp>
        <p:nvSpPr>
          <p:cNvPr id="9" name="矩形 8"/>
          <p:cNvSpPr/>
          <p:nvPr/>
        </p:nvSpPr>
        <p:spPr>
          <a:xfrm>
            <a:off x="435610" y="5269230"/>
            <a:ext cx="3239770" cy="417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35610" y="3002280"/>
            <a:ext cx="2228850" cy="54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0" y="1270"/>
            <a:ext cx="12198350" cy="68554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50190" y="212090"/>
            <a:ext cx="49110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1. While </a:t>
            </a:r>
            <a:r>
              <a:rPr lang="zh-CN" altLang="en-US" sz="2800"/>
              <a:t>的用法：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250190" y="850265"/>
            <a:ext cx="11733530" cy="25228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/>
              <a:t>(1)引导时间状语从句,</a:t>
            </a:r>
            <a:r>
              <a:rPr lang="zh-CN" altLang="en-US" sz="2800" b="1">
                <a:solidFill>
                  <a:srgbClr val="FF0000"/>
                </a:solidFill>
              </a:rPr>
              <a:t>从句中的谓语动词应用延续性动词或表示状态的词</a:t>
            </a:r>
            <a:r>
              <a:rPr lang="zh-CN" altLang="en-US" sz="2800"/>
              <a:t>。</a:t>
            </a:r>
            <a:endParaRPr lang="zh-CN" altLang="en-US" sz="2800"/>
          </a:p>
          <a:p>
            <a:pPr algn="l"/>
            <a:endParaRPr lang="zh-CN" altLang="en-US" sz="2800"/>
          </a:p>
          <a:p>
            <a:pPr algn="l"/>
            <a:r>
              <a:rPr lang="en-US" altLang="zh-CN" sz="2800"/>
              <a:t>1. </a:t>
            </a:r>
            <a:r>
              <a:rPr lang="zh-CN" altLang="en-US" sz="2800"/>
              <a:t>While the discussion was still going on,George came in.</a:t>
            </a:r>
            <a:endParaRPr lang="zh-CN" altLang="en-US" sz="2800"/>
          </a:p>
          <a:p>
            <a:pPr algn="l"/>
            <a:endParaRPr lang="zh-CN" altLang="en-US" sz="2800"/>
          </a:p>
          <a:p>
            <a:pPr algn="l"/>
            <a:r>
              <a:rPr lang="en-US" altLang="zh-CN" sz="2800"/>
              <a:t>2. </a:t>
            </a:r>
            <a:r>
              <a:rPr lang="zh-CN" altLang="en-US" sz="2800"/>
              <a:t>Strike while the iron is hot.</a:t>
            </a:r>
            <a:endParaRPr lang="zh-CN" altLang="en-US" sz="2800"/>
          </a:p>
          <a:p>
            <a:pPr algn="l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0190" y="3208655"/>
            <a:ext cx="1096391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(2)引导</a:t>
            </a:r>
            <a:r>
              <a:rPr lang="zh-CN" altLang="en-US" sz="2800">
                <a:solidFill>
                  <a:srgbClr val="FF0000"/>
                </a:solidFill>
              </a:rPr>
              <a:t>让步状语从句</a:t>
            </a:r>
            <a:r>
              <a:rPr lang="zh-CN" altLang="en-US" sz="2800"/>
              <a:t>,多用于句首。意为</a:t>
            </a:r>
            <a:r>
              <a:rPr lang="zh-CN" altLang="en-US" sz="2800" b="1">
                <a:solidFill>
                  <a:srgbClr val="FF0000"/>
                </a:solidFill>
              </a:rPr>
              <a:t>“尽管,虽然”</a:t>
            </a:r>
            <a:r>
              <a:rPr lang="zh-CN" altLang="en-US" sz="2800"/>
              <a:t>。</a:t>
            </a:r>
            <a:endParaRPr lang="zh-CN" altLang="en-US" sz="2800"/>
          </a:p>
          <a:p>
            <a:endParaRPr lang="zh-CN" altLang="en-US" sz="2800"/>
          </a:p>
          <a:p>
            <a:r>
              <a:rPr lang="en-US" altLang="zh-CN" sz="2800"/>
              <a:t>1. </a:t>
            </a:r>
            <a:r>
              <a:rPr lang="zh-CN" altLang="en-US" sz="2800"/>
              <a:t>While I admit his good points I can see his bad.</a:t>
            </a:r>
            <a:endParaRPr lang="zh-CN" altLang="en-US" sz="2800"/>
          </a:p>
          <a:p>
            <a:endParaRPr lang="zh-CN" altLang="en-US" sz="2800"/>
          </a:p>
          <a:p>
            <a:r>
              <a:rPr lang="en-US" altLang="zh-CN" sz="2800"/>
              <a:t>2. </a:t>
            </a:r>
            <a:r>
              <a:rPr lang="zh-CN" altLang="en-US" sz="2800"/>
              <a:t>While he loves his students,he is very strict with them.</a:t>
            </a:r>
            <a:endParaRPr lang="zh-CN" altLang="en-US" sz="2800"/>
          </a:p>
          <a:p>
            <a:endParaRPr lang="zh-CN" altLang="en-US" sz="2800"/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0" y="1270"/>
            <a:ext cx="12198350" cy="68554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41325" y="383540"/>
            <a:ext cx="1149159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(3)</a:t>
            </a:r>
            <a:r>
              <a:rPr lang="zh-CN" altLang="en-US" sz="2800" b="1">
                <a:solidFill>
                  <a:srgbClr val="FF0000"/>
                </a:solidFill>
              </a:rPr>
              <a:t>While作并列连词用,意思为“而,然而”,</a:t>
            </a:r>
            <a:r>
              <a:rPr lang="zh-CN" altLang="en-US" sz="2800"/>
              <a:t>表前后意义上的对比或转折。</a:t>
            </a:r>
            <a:endParaRPr lang="zh-CN" altLang="en-US" sz="2800"/>
          </a:p>
          <a:p>
            <a:endParaRPr lang="en-US" altLang="zh-CN" sz="2800"/>
          </a:p>
          <a:p>
            <a:r>
              <a:rPr lang="en-US" altLang="zh-CN" sz="2800"/>
              <a:t>1.</a:t>
            </a:r>
            <a:r>
              <a:rPr lang="zh-CN" altLang="en-US" sz="2800"/>
              <a:t>There</a:t>
            </a:r>
            <a:r>
              <a:rPr lang="en-US" altLang="zh-CN" sz="2800"/>
              <a:t>'</a:t>
            </a:r>
            <a:r>
              <a:rPr lang="zh-CN" altLang="en-US" sz="2800"/>
              <a:t>s plenty of rain in the southeast,while there's little in the northeast.</a:t>
            </a:r>
            <a:endParaRPr lang="zh-CN" altLang="en-US" sz="2800"/>
          </a:p>
          <a:p>
            <a:endParaRPr lang="zh-CN" altLang="en-US" sz="2800"/>
          </a:p>
          <a:p>
            <a:r>
              <a:rPr lang="en-US" altLang="zh-CN" sz="2800"/>
              <a:t>2. </a:t>
            </a:r>
            <a:r>
              <a:rPr lang="zh-CN" altLang="en-US" sz="2800"/>
              <a:t>Some people waste food while others haven't enough.</a:t>
            </a:r>
            <a:endParaRPr lang="zh-CN" altLang="en-US" sz="2800"/>
          </a:p>
          <a:p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219075" y="2736850"/>
            <a:ext cx="1209484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★注意:while与but的区别</a:t>
            </a:r>
            <a:r>
              <a:rPr lang="en-US" altLang="zh-CN" sz="2800" b="1">
                <a:solidFill>
                  <a:srgbClr val="FF0000"/>
                </a:solidFill>
              </a:rPr>
              <a:t>:</a:t>
            </a:r>
            <a:endParaRPr lang="en-US" altLang="zh-CN" sz="2800" b="1">
              <a:solidFill>
                <a:srgbClr val="FF0000"/>
              </a:solidFill>
            </a:endParaRPr>
          </a:p>
          <a:p>
            <a:endParaRPr lang="en-US" altLang="zh-CN" sz="2800" b="1">
              <a:solidFill>
                <a:srgbClr val="FF0000"/>
              </a:solidFill>
            </a:endParaRPr>
          </a:p>
          <a:p>
            <a:r>
              <a:rPr lang="zh-CN" altLang="en-US" sz="2800"/>
              <a:t>都有“而,然而”之意,但</a:t>
            </a:r>
            <a:r>
              <a:rPr lang="zh-CN" altLang="en-US" sz="2800" b="1">
                <a:solidFill>
                  <a:srgbClr val="FF0000"/>
                </a:solidFill>
              </a:rPr>
              <a:t>while</a:t>
            </a:r>
            <a:r>
              <a:rPr lang="zh-CN" altLang="en-US" sz="2800"/>
              <a:t>强调</a:t>
            </a:r>
            <a:r>
              <a:rPr lang="zh-CN" altLang="en-US" sz="2800" b="1">
                <a:solidFill>
                  <a:srgbClr val="FF0000"/>
                </a:solidFill>
              </a:rPr>
              <a:t>二者的对比</a:t>
            </a:r>
            <a:r>
              <a:rPr lang="zh-CN" altLang="en-US" sz="2800"/>
              <a:t>,而</a:t>
            </a:r>
            <a:r>
              <a:rPr lang="zh-CN" altLang="en-US" sz="2800" b="1">
                <a:solidFill>
                  <a:srgbClr val="FF0000"/>
                </a:solidFill>
              </a:rPr>
              <a:t>but</a:t>
            </a:r>
            <a:r>
              <a:rPr lang="zh-CN" altLang="en-US" sz="2800"/>
              <a:t>强调前后的</a:t>
            </a:r>
            <a:r>
              <a:rPr lang="zh-CN" altLang="en-US" sz="2800" b="1">
                <a:solidFill>
                  <a:srgbClr val="FF0000"/>
                </a:solidFill>
              </a:rPr>
              <a:t>转折关系</a:t>
            </a:r>
            <a:r>
              <a:rPr lang="zh-CN" altLang="en-US" sz="2800"/>
              <a:t>。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299720" y="4410710"/>
            <a:ext cx="1102550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He likes playing football, while his wife likes playing basball.  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He was very tired, but he kept on working.  </a:t>
            </a:r>
            <a:endParaRPr lang="zh-CN" altLang="en-US" sz="2800"/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0" y="1270"/>
            <a:ext cx="12198350" cy="685546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28980" y="408305"/>
            <a:ext cx="1082294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/>
              <a:t>(4)引导条件状语,意思是“只要”</a:t>
            </a:r>
            <a:endParaRPr lang="zh-CN" altLang="en-US" sz="2800"/>
          </a:p>
          <a:p>
            <a:pPr algn="l"/>
            <a:endParaRPr lang="en-US" altLang="zh-CN" sz="2800"/>
          </a:p>
          <a:p>
            <a:pPr algn="l"/>
            <a:r>
              <a:rPr lang="en-US" altLang="zh-CN" sz="2800"/>
              <a:t>1. </a:t>
            </a:r>
            <a:r>
              <a:rPr lang="zh-CN" altLang="en-US" sz="2800"/>
              <a:t>While there is a will,there is away.</a:t>
            </a:r>
            <a:endParaRPr lang="zh-CN" altLang="en-US" sz="2800"/>
          </a:p>
          <a:p>
            <a:pPr algn="l"/>
            <a:endParaRPr lang="en-US" altLang="zh-CN" sz="2800"/>
          </a:p>
          <a:p>
            <a:pPr algn="l"/>
            <a:r>
              <a:rPr lang="en-US" altLang="zh-CN" sz="2800"/>
              <a:t>2. </a:t>
            </a:r>
            <a:r>
              <a:rPr lang="zh-CN" altLang="en-US" sz="2800"/>
              <a:t>We can surely overcome these difficulties while we are closely united.</a:t>
            </a:r>
            <a:endParaRPr lang="zh-CN" altLang="en-US" sz="2800"/>
          </a:p>
          <a:p>
            <a:pPr algn="l"/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728980" y="2864485"/>
            <a:ext cx="1290510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(</a:t>
            </a:r>
            <a:r>
              <a:rPr lang="en-US" altLang="zh-CN" sz="2800"/>
              <a:t>5</a:t>
            </a:r>
            <a:r>
              <a:rPr lang="zh-CN" altLang="en-US" sz="2800"/>
              <a:t>)while可用作名词,意为</a:t>
            </a:r>
            <a:r>
              <a:rPr lang="zh-CN" altLang="en-US" sz="2800" b="1">
                <a:solidFill>
                  <a:srgbClr val="FF0000"/>
                </a:solidFill>
              </a:rPr>
              <a:t>“一会儿;一段时间”</a:t>
            </a:r>
            <a:endParaRPr lang="zh-CN" altLang="en-US" sz="2800" b="1">
              <a:solidFill>
                <a:srgbClr val="FF0000"/>
              </a:solidFill>
            </a:endParaRPr>
          </a:p>
          <a:p>
            <a:r>
              <a:rPr lang="zh-CN" altLang="en-US" sz="2800"/>
              <a:t>作名词用时,主要用于短语中: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after a while“过了一会儿”;     a short/little while ago“刚才”;</a:t>
            </a:r>
            <a:endParaRPr lang="zh-CN" altLang="en-US" sz="2800"/>
          </a:p>
          <a:p>
            <a:r>
              <a:rPr lang="zh-CN" altLang="en-US" sz="2800"/>
              <a:t>once in a while“偶尔、间或”; wait/rest(for)a while“等/休息一会儿”。</a:t>
            </a:r>
            <a:endParaRPr lang="zh-CN" altLang="en-US" sz="2800"/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9370" y="1270"/>
            <a:ext cx="12198350" cy="68554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7510" y="279400"/>
            <a:ext cx="7947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+mj-ea"/>
                <a:ea typeface="+mj-ea"/>
              </a:rPr>
              <a:t>1. when, while和as的区别</a:t>
            </a:r>
            <a:endParaRPr lang="en-US" altLang="zh-CN" sz="320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7510" y="789305"/>
            <a:ext cx="1054925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/>
              <a:t>一、根据从句动作的持续性来区分</a:t>
            </a:r>
            <a:endParaRPr lang="zh-CN" altLang="en-US" sz="2400"/>
          </a:p>
          <a:p>
            <a:pPr algn="l"/>
            <a:r>
              <a:rPr lang="zh-CN" altLang="en-US" sz="2400"/>
              <a:t>1. </a:t>
            </a:r>
            <a:r>
              <a:rPr lang="zh-CN" altLang="en-US" sz="2400" b="1">
                <a:solidFill>
                  <a:srgbClr val="FF0000"/>
                </a:solidFill>
              </a:rPr>
              <a:t>“主短从长”</a:t>
            </a:r>
            <a:r>
              <a:rPr lang="zh-CN" altLang="en-US" sz="2400"/>
              <a:t>型：即主句是一个短暂性的动作，而从句是一个持续性动作，</a:t>
            </a:r>
            <a:endParaRPr lang="zh-CN" altLang="en-US" sz="2400"/>
          </a:p>
          <a:p>
            <a:pPr algn="l"/>
            <a:r>
              <a:rPr lang="zh-CN" altLang="en-US" sz="2400"/>
              <a:t>此时三者都可用。如：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397510" y="1988185"/>
            <a:ext cx="10214610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J</a:t>
            </a:r>
            <a:r>
              <a:rPr lang="zh-CN" altLang="en-US" sz="2800"/>
              <a:t>im hurt his arm while [when, as] he was playing tennis. 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As [When, While] she was waiting for the train, she became very impatient. 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注意：as用于引出一个持续性动词表示</a:t>
            </a:r>
            <a:r>
              <a:rPr lang="zh-CN" altLang="en-US" sz="2800" b="1">
                <a:solidFill>
                  <a:srgbClr val="FF0000"/>
                </a:solidFill>
              </a:rPr>
              <a:t>“在……期间”</a:t>
            </a:r>
            <a:r>
              <a:rPr lang="zh-CN" altLang="en-US" sz="2800"/>
              <a:t>时，其谓语通常只能是那些含有动作和发展意味的动词，</a:t>
            </a:r>
            <a:r>
              <a:rPr lang="zh-CN" altLang="en-US" sz="2800" b="1">
                <a:solidFill>
                  <a:srgbClr val="FF0000"/>
                </a:solidFill>
              </a:rPr>
              <a:t>一般不能是那些不用于进行时态的动词</a:t>
            </a:r>
            <a:r>
              <a:rPr lang="zh-CN" altLang="en-US" sz="2800"/>
              <a:t>，所以下面一句中的while不能换为as：</a:t>
            </a:r>
            <a:endParaRPr lang="zh-CN" altLang="en-US" sz="2800"/>
          </a:p>
          <a:p>
            <a:r>
              <a:rPr lang="zh-CN" altLang="en-US" sz="2800"/>
              <a:t>A：I’m going to the post office. 我要去邮局。</a:t>
            </a:r>
            <a:endParaRPr lang="zh-CN" altLang="en-US" sz="2800"/>
          </a:p>
          <a:p>
            <a:r>
              <a:rPr lang="zh-CN" altLang="en-US" sz="2800"/>
              <a:t>B：While you are there, can you get me some stamps? </a:t>
            </a:r>
            <a:endParaRPr lang="zh-CN" altLang="en-US" sz="2800"/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0" y="1270"/>
            <a:ext cx="12198350" cy="68554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95935" y="297815"/>
            <a:ext cx="1109916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Times New Roman" panose="02020603050405020304" charset="0"/>
              </a:rPr>
              <a:t>2.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“主长从长”型</a:t>
            </a:r>
            <a:r>
              <a:rPr lang="en-US" altLang="zh-CN" sz="2800">
                <a:latin typeface="Times New Roman" panose="02020603050405020304" charset="0"/>
              </a:rPr>
              <a:t>：即主句和从句为两个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同时进行</a:t>
            </a:r>
            <a:r>
              <a:rPr lang="en-US" altLang="zh-CN" sz="2800">
                <a:latin typeface="Times New Roman" panose="02020603050405020304" charset="0"/>
              </a:rPr>
              <a:t>的动作或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存在</a:t>
            </a:r>
            <a:r>
              <a:rPr lang="en-US" altLang="zh-CN" sz="2800">
                <a:latin typeface="Times New Roman" panose="02020603050405020304" charset="0"/>
              </a:rPr>
              <a:t>的状态，且强调主句动作或状态延续到从句所指的整个时间，此时通常要用while。如：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1955" y="1795780"/>
            <a:ext cx="8912225" cy="1814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/>
              <a:t>I always listen to the radio while I</a:t>
            </a:r>
            <a:r>
              <a:rPr lang="en-US" altLang="zh-CN" sz="2800"/>
              <a:t>’</a:t>
            </a:r>
            <a:r>
              <a:rPr lang="zh-CN" altLang="en-US" sz="2800"/>
              <a:t>m driving. </a:t>
            </a:r>
            <a:endParaRPr lang="zh-CN" altLang="en-US" sz="2800"/>
          </a:p>
          <a:p>
            <a:pPr algn="l"/>
            <a:endParaRPr lang="zh-CN" altLang="en-US" sz="2800"/>
          </a:p>
          <a:p>
            <a:pPr algn="l"/>
            <a:r>
              <a:rPr lang="zh-CN" altLang="en-US" sz="2800"/>
              <a:t>he kept me standing at the door while he read the message. </a:t>
            </a:r>
            <a:endParaRPr lang="zh-CN" altLang="en-US" sz="2800"/>
          </a:p>
          <a:p>
            <a:pPr algn="l"/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401955" y="3416300"/>
            <a:ext cx="1237234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但是，若主句和从句所表示的两个同时进行的动作含有</a:t>
            </a:r>
            <a:r>
              <a:rPr lang="zh-CN" altLang="en-US" sz="2800" b="1">
                <a:solidFill>
                  <a:srgbClr val="FF0000"/>
                </a:solidFill>
              </a:rPr>
              <a:t>“一边……一边”</a:t>
            </a:r>
            <a:r>
              <a:rPr lang="zh-CN" altLang="en-US" sz="2800"/>
              <a:t>之</a:t>
            </a:r>
            <a:endParaRPr lang="zh-CN" altLang="en-US" sz="2800"/>
          </a:p>
          <a:p>
            <a:r>
              <a:rPr lang="zh-CN" altLang="en-US" sz="2800"/>
              <a:t>意时，则习惯上要用as。如：</a:t>
            </a:r>
            <a:endParaRPr lang="zh-CN" altLang="en-US" sz="2800"/>
          </a:p>
          <a:p>
            <a:r>
              <a:rPr lang="zh-CN" altLang="en-US" sz="2800"/>
              <a:t>He swung his arms as he walked. 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I couldn</a:t>
            </a:r>
            <a:r>
              <a:rPr lang="en-US" altLang="zh-CN" sz="2800"/>
              <a:t>’</a:t>
            </a:r>
            <a:r>
              <a:rPr lang="zh-CN" altLang="en-US" sz="2800"/>
              <a:t>t remember a story to tell the children, so I made one up </a:t>
            </a:r>
            <a:endParaRPr lang="zh-CN" altLang="en-US" sz="2800"/>
          </a:p>
          <a:p>
            <a:r>
              <a:rPr lang="zh-CN" altLang="en-US" sz="2800"/>
              <a:t>as I went along. </a:t>
            </a:r>
            <a:endParaRPr lang="zh-CN" altLang="en-US" sz="2800"/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" y="1270"/>
            <a:ext cx="12198350" cy="68554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8110" y="187325"/>
            <a:ext cx="1098867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tx1"/>
                </a:solidFill>
              </a:rPr>
              <a:t>3. </a:t>
            </a:r>
            <a:r>
              <a:rPr lang="zh-CN" altLang="en-US" sz="2800">
                <a:solidFill>
                  <a:srgbClr val="FF0000"/>
                </a:solidFill>
              </a:rPr>
              <a:t>“主长从短”</a:t>
            </a:r>
            <a:r>
              <a:rPr lang="zh-CN" altLang="en-US" sz="2800">
                <a:solidFill>
                  <a:schemeClr val="tx1"/>
                </a:solidFill>
              </a:rPr>
              <a:t>型：即主句是一个持续性动作，而从句是一个短暂性动作，此时可以用</a:t>
            </a:r>
            <a:r>
              <a:rPr lang="zh-CN" altLang="en-US" sz="2800">
                <a:solidFill>
                  <a:srgbClr val="FF0000"/>
                </a:solidFill>
              </a:rPr>
              <a:t>as或when</a:t>
            </a:r>
            <a:r>
              <a:rPr lang="zh-CN" altLang="en-US" sz="2800">
                <a:solidFill>
                  <a:schemeClr val="tx1"/>
                </a:solidFill>
              </a:rPr>
              <a:t>，但不能用while。</a:t>
            </a:r>
            <a:r>
              <a:rPr lang="zh-CN" altLang="en-US" sz="2800" b="1">
                <a:solidFill>
                  <a:srgbClr val="FF0000"/>
                </a:solidFill>
              </a:rPr>
              <a:t>如：</a:t>
            </a:r>
            <a:endParaRPr lang="zh-CN" altLang="en-US" sz="2800" b="1">
              <a:solidFill>
                <a:srgbClr val="FF0000"/>
              </a:solidFill>
            </a:endParaRPr>
          </a:p>
          <a:p>
            <a:endParaRPr lang="zh-CN" altLang="en-US" sz="2800" b="1">
              <a:solidFill>
                <a:srgbClr val="FF0000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It was raining hard when [as] we arrived.</a:t>
            </a:r>
            <a:endParaRPr lang="zh-CN" altLang="en-US" sz="2800">
              <a:solidFill>
                <a:schemeClr val="tx1"/>
              </a:solidFill>
            </a:endParaRPr>
          </a:p>
          <a:p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When [As] he came in, I was listening to the radio. 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8110" y="3183255"/>
            <a:ext cx="1151572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4.</a:t>
            </a:r>
            <a:r>
              <a:rPr lang="zh-CN" altLang="en-US" sz="2800"/>
              <a:t>若主句与从句所表示的动作不是同时发生，而是</a:t>
            </a:r>
            <a:r>
              <a:rPr lang="zh-CN" altLang="en-US" sz="2800" b="1">
                <a:solidFill>
                  <a:srgbClr val="FF0000"/>
                </a:solidFill>
              </a:rPr>
              <a:t>有先后顺序时</a:t>
            </a:r>
            <a:r>
              <a:rPr lang="zh-CN" altLang="en-US" sz="2800"/>
              <a:t>，一般要</a:t>
            </a:r>
            <a:r>
              <a:rPr lang="zh-CN" altLang="en-US" sz="2800">
                <a:solidFill>
                  <a:srgbClr val="FF0000"/>
                </a:solidFill>
              </a:rPr>
              <a:t>用when</a:t>
            </a:r>
            <a:r>
              <a:rPr lang="zh-CN" altLang="en-US" sz="2800"/>
              <a:t>。如：</a:t>
            </a:r>
            <a:endParaRPr lang="zh-CN" altLang="en-US" sz="2800"/>
          </a:p>
          <a:p>
            <a:r>
              <a:rPr lang="zh-CN" altLang="en-US" sz="2800"/>
              <a:t>When he arrives he</a:t>
            </a:r>
            <a:r>
              <a:rPr lang="en-US" altLang="zh-CN" sz="2800"/>
              <a:t>'</a:t>
            </a:r>
            <a:r>
              <a:rPr lang="zh-CN" altLang="en-US" sz="2800"/>
              <a:t>ll tell us all about the match. </a:t>
            </a:r>
            <a:endParaRPr lang="zh-CN" altLang="en-US" sz="2800"/>
          </a:p>
          <a:p>
            <a:endParaRPr lang="zh-CN" altLang="en-US" sz="2800"/>
          </a:p>
          <a:p>
            <a:r>
              <a:rPr lang="zh-CN" altLang="en-US" sz="2800"/>
              <a:t>When she had finished she waited as though for a reply. </a:t>
            </a:r>
            <a:endParaRPr lang="zh-CN" altLang="en-US" sz="2800"/>
          </a:p>
          <a:p>
            <a:r>
              <a:rPr lang="zh-CN" altLang="en-US" sz="2800"/>
              <a:t>她讲完之后等了等，仿佛是在等候回答似的。</a:t>
            </a:r>
            <a:endParaRPr lang="zh-CN" altLang="en-US" sz="2800"/>
          </a:p>
        </p:txBody>
      </p:sp>
      <p:sp>
        <p:nvSpPr>
          <p:cNvPr id="8" name="矩形 7"/>
          <p:cNvSpPr/>
          <p:nvPr/>
        </p:nvSpPr>
        <p:spPr>
          <a:xfrm>
            <a:off x="193040" y="5307330"/>
            <a:ext cx="7538085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>
    <p:zoom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2907</Words>
  <Application>WPS 演示</Application>
  <PresentationFormat>宽屏</PresentationFormat>
  <Paragraphs>133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Calibri</vt:lpstr>
      <vt:lpstr>黑体</vt:lpstr>
      <vt:lpstr>Calibri Light</vt:lpstr>
      <vt:lpstr>微软雅黑</vt:lpstr>
      <vt:lpstr>Arial Unicode MS</vt:lpstr>
      <vt:lpstr>Arial</vt:lpstr>
      <vt:lpstr>Comic Sans MS</vt:lpstr>
      <vt:lpstr>GungsuhChe</vt:lpstr>
      <vt:lpstr>方正行楷_GBK</vt:lpstr>
      <vt:lpstr>Office 主题</vt:lpstr>
      <vt:lpstr>状语从句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ACER</dc:creator>
  <cp:lastModifiedBy>ACER</cp:lastModifiedBy>
  <cp:revision>4</cp:revision>
  <dcterms:created xsi:type="dcterms:W3CDTF">2017-12-19T12:29:00Z</dcterms:created>
  <dcterms:modified xsi:type="dcterms:W3CDTF">2017-12-29T13:05:07Z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