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04" r:id="rId3"/>
    <p:sldId id="295" r:id="rId4"/>
    <p:sldId id="294" r:id="rId5"/>
    <p:sldId id="266" r:id="rId6"/>
    <p:sldId id="262" r:id="rId7"/>
    <p:sldId id="263" r:id="rId8"/>
    <p:sldId id="271" r:id="rId9"/>
    <p:sldId id="301" r:id="rId10"/>
    <p:sldId id="297" r:id="rId11"/>
    <p:sldId id="274" r:id="rId12"/>
    <p:sldId id="302" r:id="rId13"/>
    <p:sldId id="303" r:id="rId15"/>
    <p:sldId id="313" r:id="rId16"/>
    <p:sldId id="276" r:id="rId17"/>
    <p:sldId id="307" r:id="rId18"/>
    <p:sldId id="309" r:id="rId19"/>
    <p:sldId id="310" r:id="rId20"/>
    <p:sldId id="316" r:id="rId21"/>
    <p:sldId id="327" r:id="rId22"/>
    <p:sldId id="317" r:id="rId23"/>
    <p:sldId id="318" r:id="rId24"/>
    <p:sldId id="319" r:id="rId25"/>
    <p:sldId id="305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1pPr>
    <a:lvl2pPr marL="457200" lvl="1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2pPr>
    <a:lvl3pPr marL="914400" lvl="2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3pPr>
    <a:lvl4pPr marL="1371600" lvl="3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4pPr>
    <a:lvl5pPr marL="1828800" lvl="4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5pPr>
    <a:lvl6pPr marL="2286000" lvl="5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6pPr>
    <a:lvl7pPr marL="2743200" lvl="6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7pPr>
    <a:lvl8pPr marL="3200400" lvl="7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8pPr>
    <a:lvl9pPr marL="3657600" lvl="8" indent="0" algn="l" defTabSz="914400" rtl="0" eaLnBrk="1" fontAlgn="ctr" latinLnBrk="0" hangingPunct="1">
      <a:lnSpc>
        <a:spcPct val="100000"/>
      </a:lnSpc>
      <a:spcBef>
        <a:spcPct val="0"/>
      </a:spcBef>
      <a:spcAft>
        <a:spcPct val="0"/>
      </a:spcAft>
      <a:buNone/>
      <a:defRPr sz="1400" b="1" i="0" u="none" kern="1200" baseline="0">
        <a:solidFill>
          <a:srgbClr val="008000"/>
        </a:solidFill>
        <a:latin typeface="Arial" panose="020B0604020202020204" pitchFamily="34" charset="0"/>
        <a:ea typeface="黑体" panose="0201060906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99CC00"/>
    <a:srgbClr val="FF0066"/>
    <a:srgbClr val="FFFF00"/>
    <a:srgbClr val="FF9900"/>
    <a:srgbClr val="993366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47" d="100"/>
          <a:sy n="47" d="100"/>
        </p:scale>
        <p:origin x="-9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ctr" hangingPunct="1"/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黑体" panose="02010609060101010101" pitchFamily="2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536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123905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51" name="椭圆 123906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2" name="椭圆 123907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3" name="椭圆 123908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4" name="椭圆 123909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5" name="椭圆 123910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056" name="椭圆 123911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3916" name="标题 12391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defRPr sz="4400"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23917" name="副标题 123916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123913" name="日期占位符 123912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 b="0"/>
            </a:lvl1pPr>
          </a:lstStyle>
          <a:p>
            <a:pPr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914" name="页脚占位符 12391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 b="0"/>
            </a:lvl1pPr>
          </a:lstStyle>
          <a:p>
            <a:pPr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915" name="灯片编号占位符 12391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 b="0"/>
            </a:lvl1pPr>
          </a:lstStyle>
          <a:p>
            <a:pPr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1313" y="333375"/>
            <a:ext cx="2078038" cy="57975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3375"/>
            <a:ext cx="6113647" cy="57975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2288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2162175" cy="971550"/>
          </a:xfrm>
          <a:prstGeom prst="rect">
            <a:avLst/>
          </a:prstGeom>
          <a:noFill/>
          <a:ln w="28575">
            <a:noFill/>
          </a:ln>
        </p:spPr>
      </p:pic>
      <p:grpSp>
        <p:nvGrpSpPr>
          <p:cNvPr id="1027" name="组合 122882"/>
          <p:cNvGrpSpPr/>
          <p:nvPr/>
        </p:nvGrpSpPr>
        <p:grpSpPr>
          <a:xfrm>
            <a:off x="611188" y="5300663"/>
            <a:ext cx="7615237" cy="1106487"/>
            <a:chOff x="675" y="192"/>
            <a:chExt cx="4797" cy="697"/>
          </a:xfrm>
        </p:grpSpPr>
        <p:sp>
          <p:nvSpPr>
            <p:cNvPr id="1028" name="椭圆 122883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29" name="椭圆 122884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0" name="椭圆 122885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1" name="椭圆 122886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32" name="椭圆 122887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lvl="0" indent="0" algn="ctr" fontAlgn="base">
                <a:buClr>
                  <a:schemeClr val="bg1"/>
                </a:buClr>
              </a:pPr>
              <a:endPara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33" name="文本占位符 122888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890" name="日期占位符 122889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 b="0"/>
            </a:lvl1pPr>
          </a:lstStyle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891" name="页脚占位符 12289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 b="0"/>
            </a:lvl1pPr>
          </a:lstStyle>
          <a:p>
            <a:pPr lvl="0" eaLnBrk="1" fontAlgn="ctr" hangingPunct="1"/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892" name="灯片编号占位符 12289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 b="0"/>
            </a:lvl1pPr>
          </a:lstStyle>
          <a:p>
            <a:pPr lvl="0" eaLnBrk="1" fontAlgn="ctr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7" name="标题 122892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8000"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2pPr>
      <a:lvl3pPr marL="914400" lvl="2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3pPr>
      <a:lvl4pPr marL="1371600" lvl="3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4pPr>
      <a:lvl5pPr marL="1828800" lvl="4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5pPr>
      <a:lvl6pPr marL="2286000" lvl="5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6pPr>
      <a:lvl7pPr marL="2743200" lvl="6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7pPr>
      <a:lvl8pPr marL="3200400" lvl="7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8pPr>
      <a:lvl9pPr marL="3657600" lvl="8" indent="0" algn="l" defTabSz="914400" rtl="0" eaLnBrk="1" fontAlgn="ctr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1" i="0" u="none" kern="1200" baseline="0">
          <a:solidFill>
            <a:srgbClr val="008000"/>
          </a:solidFill>
          <a:latin typeface="Arial" panose="020B0604020202020204" pitchFamily="34" charset="0"/>
          <a:ea typeface="黑体" panose="0201060906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media" Target="file:///C:\Documents%20and%20Settings\u3b23\&#26700;&#38754;\&#26032;&#30446;&#26631;&#19971;&#24180;&#32423;&#65288;&#19978;&#65289;\contents\unit%209\&#35838;&#20214;\Section%20A-1\U9%202a.mp3" TargetMode="External"/><Relationship Id="rId1" Type="http://schemas.openxmlformats.org/officeDocument/2006/relationships/audio" Target="file:///C:\Documents%20and%20Settings\u3b23\&#26700;&#38754;\&#26032;&#30446;&#26631;&#19971;&#24180;&#32423;&#65288;&#19978;&#65289;\contents\unit%209\&#35838;&#20214;\Section%20A-1\U9%202a.mp3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media" Target="file:///C:\Documents%20and%20Settings\u3b23\&#26700;&#38754;\&#26032;&#30446;&#26631;&#19971;&#24180;&#32423;&#65288;&#19978;&#65289;\contents\unit%209\&#35838;&#20214;\Section%20A-1\U9%202b.mp3" TargetMode="External"/><Relationship Id="rId1" Type="http://schemas.openxmlformats.org/officeDocument/2006/relationships/audio" Target="file:///C:\Documents%20and%20Settings\u3b23\&#26700;&#38754;\&#26032;&#30446;&#26631;&#19971;&#24180;&#32423;&#65288;&#19978;&#65289;\contents\unit%209\&#35838;&#20214;\Section%20A-1\U9%202b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6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microsoft.com/office/2007/relationships/media" Target="file:///C:\Documents%20and%20Settings\u3b23\&#26700;&#38754;\&#26032;&#30446;&#26631;&#19971;&#24180;&#32423;&#65288;&#19978;&#65289;\contents\unit%209\&#35838;&#20214;\Section%20A-1\U9%202d.mp3" TargetMode="External"/><Relationship Id="rId1" Type="http://schemas.openxmlformats.org/officeDocument/2006/relationships/audio" Target="file:///C:\Documents%20and%20Settings\u3b23\&#26700;&#38754;\&#26032;&#30446;&#26631;&#19971;&#24180;&#32423;&#65288;&#19978;&#65289;\contents\unit%209\&#35838;&#20214;\Section%20A-1\U9%202d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4.png"/><Relationship Id="rId2" Type="http://schemas.microsoft.com/office/2007/relationships/media" Target="file:///C:\Documents%20and%20Settings\u3b23\&#26700;&#38754;\&#26032;&#30446;&#26631;&#19971;&#24180;&#32423;&#65288;&#19978;&#65289;\contents\unit%209\&#35838;&#20214;\Section%20A-1\U9%201b.mp3" TargetMode="External"/><Relationship Id="rId1" Type="http://schemas.openxmlformats.org/officeDocument/2006/relationships/audio" Target="file:///C:\Documents%20and%20Settings\u3b23\&#26700;&#38754;\&#26032;&#30446;&#26631;&#19971;&#24180;&#32423;&#65288;&#19978;&#65289;\contents\unit%209\&#35838;&#20214;\Section%20A-1\U9%201b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矩形 2"/>
          <p:cNvPicPr/>
          <p:nvPr/>
        </p:nvPicPr>
        <p:blipFill>
          <a:blip r:embed="rId1">
            <a:lum bright="-35999"/>
          </a:blip>
          <a:stretch>
            <a:fillRect/>
          </a:stretch>
        </p:blipFill>
        <p:spPr>
          <a:xfrm>
            <a:off x="2339975" y="3644900"/>
            <a:ext cx="4432300" cy="1584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WordArt 4"/>
          <p:cNvSpPr>
            <a:spLocks noTextEdit="1"/>
          </p:cNvSpPr>
          <p:nvPr/>
        </p:nvSpPr>
        <p:spPr>
          <a:xfrm>
            <a:off x="468313" y="2420938"/>
            <a:ext cx="8267700" cy="898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solidFill>
                  <a:srgbClr val="008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Footlight MT Light" charset="0"/>
                <a:ea typeface="Footlight MT Light" charset="0"/>
              </a:rPr>
              <a:t>My favorite subject is science.</a:t>
            </a:r>
            <a:endParaRPr lang="zh-CN" altLang="en-US" sz="4000" b="1">
              <a:solidFill>
                <a:srgbClr val="008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Footlight MT Light" charset="0"/>
              <a:ea typeface="Footlight MT Light" charset="0"/>
            </a:endParaRPr>
          </a:p>
        </p:txBody>
      </p:sp>
      <p:sp>
        <p:nvSpPr>
          <p:cNvPr id="4099" name="Text Box 5"/>
          <p:cNvSpPr txBox="1"/>
          <p:nvPr/>
        </p:nvSpPr>
        <p:spPr>
          <a:xfrm>
            <a:off x="3203575" y="765175"/>
            <a:ext cx="3024188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6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9</a:t>
            </a:r>
            <a:endParaRPr lang="en-US" altLang="zh-CN" sz="6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2"/>
          <p:cNvSpPr txBox="1"/>
          <p:nvPr/>
        </p:nvSpPr>
        <p:spPr>
          <a:xfrm>
            <a:off x="468313" y="333375"/>
            <a:ext cx="1143000" cy="64135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2a</a:t>
            </a:r>
            <a:endParaRPr lang="en-US" altLang="zh-CN" sz="36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 Box 3"/>
          <p:cNvSpPr txBox="1"/>
          <p:nvPr/>
        </p:nvSpPr>
        <p:spPr>
          <a:xfrm>
            <a:off x="1619250" y="188913"/>
            <a:ext cx="7165975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put the conversation in order.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609600" y="1447800"/>
            <a:ext cx="25146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endParaRPr lang="zh-CN" altLang="en-US" sz="3600" b="0" dirty="0">
              <a:solidFill>
                <a:srgbClr val="FF3399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500063" y="1643063"/>
            <a:ext cx="3124200" cy="2133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762000" y="2286000"/>
            <a:ext cx="26670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</a:t>
            </a: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it’s fun.</a:t>
            </a:r>
            <a:endParaRPr lang="en-US" altLang="zh-CN" sz="36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8" name="Oval 7"/>
          <p:cNvSpPr/>
          <p:nvPr/>
        </p:nvSpPr>
        <p:spPr>
          <a:xfrm>
            <a:off x="4419600" y="1371600"/>
            <a:ext cx="3810000" cy="2667000"/>
          </a:xfrm>
          <a:prstGeom prst="ellipse">
            <a:avLst/>
          </a:prstGeom>
          <a:solidFill>
            <a:srgbClr val="FF00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9" name="Text Box 8"/>
          <p:cNvSpPr txBox="1"/>
          <p:nvPr/>
        </p:nvSpPr>
        <p:spPr>
          <a:xfrm>
            <a:off x="4724400" y="2057400"/>
            <a:ext cx="35052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your favorite subject?</a:t>
            </a:r>
            <a:endParaRPr lang="en-US" altLang="zh-CN" sz="36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0" name="Oval 9"/>
          <p:cNvSpPr/>
          <p:nvPr/>
        </p:nvSpPr>
        <p:spPr>
          <a:xfrm>
            <a:off x="357188" y="4114800"/>
            <a:ext cx="3998912" cy="2057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Text Box 10"/>
          <p:cNvSpPr txBox="1"/>
          <p:nvPr/>
        </p:nvSpPr>
        <p:spPr>
          <a:xfrm>
            <a:off x="285750" y="4714875"/>
            <a:ext cx="40386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favorite subject is P.E.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22" name="Oval 11"/>
          <p:cNvSpPr/>
          <p:nvPr/>
        </p:nvSpPr>
        <p:spPr>
          <a:xfrm>
            <a:off x="4572000" y="4267200"/>
            <a:ext cx="3429000" cy="2057400"/>
          </a:xfrm>
          <a:prstGeom prst="ellipse">
            <a:avLst/>
          </a:prstGeom>
          <a:solidFill>
            <a:srgbClr val="00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Text Box 12"/>
          <p:cNvSpPr txBox="1"/>
          <p:nvPr/>
        </p:nvSpPr>
        <p:spPr>
          <a:xfrm>
            <a:off x="4648200" y="4876800"/>
            <a:ext cx="3429000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do you like P.E.?</a:t>
            </a:r>
            <a:endParaRPr lang="en-US" altLang="zh-CN" sz="36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4285" name="Text Box 13"/>
          <p:cNvSpPr txBox="1"/>
          <p:nvPr/>
        </p:nvSpPr>
        <p:spPr>
          <a:xfrm>
            <a:off x="5791200" y="16002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 b="0">
                <a:solidFill>
                  <a:schemeClr val="bg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</a:t>
            </a:r>
            <a:endParaRPr lang="en-US" altLang="zh-CN" sz="3600" b="0">
              <a:solidFill>
                <a:schemeClr val="bg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6" name="Text Box 14"/>
          <p:cNvSpPr txBox="1"/>
          <p:nvPr/>
        </p:nvSpPr>
        <p:spPr>
          <a:xfrm>
            <a:off x="1763713" y="4149725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 b="0">
                <a:solidFill>
                  <a:srgbClr val="993366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</a:t>
            </a:r>
            <a:endParaRPr lang="en-US" altLang="zh-CN" sz="3600" b="0">
              <a:solidFill>
                <a:srgbClr val="993366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7" name="Text Box 15"/>
          <p:cNvSpPr txBox="1"/>
          <p:nvPr/>
        </p:nvSpPr>
        <p:spPr>
          <a:xfrm>
            <a:off x="5867400" y="4292600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 b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3</a:t>
            </a:r>
            <a:endParaRPr lang="en-US" altLang="zh-CN" sz="3600" b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54288" name="Text Box 16"/>
          <p:cNvSpPr txBox="1"/>
          <p:nvPr/>
        </p:nvSpPr>
        <p:spPr>
          <a:xfrm>
            <a:off x="1752600" y="1752600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 b="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4</a:t>
            </a:r>
            <a:endParaRPr lang="en-US" altLang="zh-CN" sz="3600" b="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36" name="U9 2a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24750" y="908050"/>
            <a:ext cx="873125" cy="87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3772" fill="hold"/>
                                        <p:tgtEl>
                                          <p:spTgt spid="348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6"/>
                </p:tgtEl>
              </p:cMediaNode>
            </p:audio>
          </p:childTnLst>
        </p:cTn>
      </p:par>
    </p:tnLst>
    <p:bldLst>
      <p:bldP spid="54285" grpId="0"/>
      <p:bldP spid="54286" grpId="0"/>
      <p:bldP spid="54287" grpId="0"/>
      <p:bldP spid="542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Oval 3"/>
          <p:cNvSpPr/>
          <p:nvPr/>
        </p:nvSpPr>
        <p:spPr>
          <a:xfrm>
            <a:off x="323850" y="476250"/>
            <a:ext cx="863600" cy="649288"/>
          </a:xfrm>
          <a:prstGeom prst="ellipse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Text Box 4"/>
          <p:cNvSpPr txBox="1"/>
          <p:nvPr/>
        </p:nvSpPr>
        <p:spPr>
          <a:xfrm>
            <a:off x="395288" y="476250"/>
            <a:ext cx="9350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2b</a:t>
            </a:r>
            <a:endParaRPr lang="en-US" altLang="zh-CN" sz="36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1258888" y="333375"/>
            <a:ext cx="7561262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match the subjects you hear with the descriptions.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WordArt 6"/>
          <p:cNvSpPr>
            <a:spLocks noTextEdit="1"/>
          </p:cNvSpPr>
          <p:nvPr/>
        </p:nvSpPr>
        <p:spPr>
          <a:xfrm>
            <a:off x="1785938" y="1571625"/>
            <a:ext cx="1873250" cy="7000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Subject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WordArt 7"/>
          <p:cNvSpPr>
            <a:spLocks noTextEdit="1"/>
          </p:cNvSpPr>
          <p:nvPr/>
        </p:nvSpPr>
        <p:spPr>
          <a:xfrm>
            <a:off x="4716463" y="1484313"/>
            <a:ext cx="2592387" cy="87153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Description Word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2" name="Text Box 8"/>
          <p:cNvSpPr txBox="1"/>
          <p:nvPr/>
        </p:nvSpPr>
        <p:spPr>
          <a:xfrm>
            <a:off x="1619250" y="2349500"/>
            <a:ext cx="2951163" cy="37988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art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P.E.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math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geography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10000"/>
              </a:spcBef>
              <a:buAutoNum type="arabi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history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Text Box 9"/>
          <p:cNvSpPr txBox="1"/>
          <p:nvPr/>
        </p:nvSpPr>
        <p:spPr>
          <a:xfrm>
            <a:off x="4859338" y="2492375"/>
            <a:ext cx="2519362" cy="3506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fontAlgn="base">
              <a:spcBef>
                <a:spcPct val="50000"/>
              </a:spcBef>
              <a:buAutoNum type="alphaL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fun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  <a:buAutoNum type="alphaL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interesting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  <a:buAutoNum type="alphaL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boring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  <a:buAutoNum type="alphaL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difficult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  <a:buAutoNum type="alphaLcPeriod"/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relaxing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4" name="Line 10"/>
          <p:cNvSpPr/>
          <p:nvPr/>
        </p:nvSpPr>
        <p:spPr>
          <a:xfrm flipV="1">
            <a:off x="2916238" y="2924175"/>
            <a:ext cx="1943100" cy="13700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75" name="Line 11"/>
          <p:cNvSpPr/>
          <p:nvPr/>
        </p:nvSpPr>
        <p:spPr>
          <a:xfrm>
            <a:off x="3132138" y="3789363"/>
            <a:ext cx="1800225" cy="1871662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5854" name="U9 2b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40650" y="1989138"/>
            <a:ext cx="873125" cy="87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5" name="Line 11"/>
          <p:cNvSpPr/>
          <p:nvPr/>
        </p:nvSpPr>
        <p:spPr>
          <a:xfrm flipV="1">
            <a:off x="3419475" y="4437063"/>
            <a:ext cx="1584325" cy="141287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856" name="Line 11"/>
          <p:cNvSpPr/>
          <p:nvPr/>
        </p:nvSpPr>
        <p:spPr>
          <a:xfrm flipV="1">
            <a:off x="3851275" y="5013325"/>
            <a:ext cx="1081088" cy="1889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5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9142" fill="hold"/>
                                        <p:tgtEl>
                                          <p:spTgt spid="35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AutoShape 2"/>
          <p:cNvSpPr/>
          <p:nvPr/>
        </p:nvSpPr>
        <p:spPr>
          <a:xfrm>
            <a:off x="3000375" y="476250"/>
            <a:ext cx="5892800" cy="1081088"/>
          </a:xfrm>
          <a:prstGeom prst="cloudCallout">
            <a:avLst>
              <a:gd name="adj1" fmla="val -62500"/>
              <a:gd name="adj2" fmla="val 32231"/>
            </a:avLst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3419475" y="692150"/>
            <a:ext cx="518477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your favorite subject?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7" name="AutoShape 4"/>
          <p:cNvSpPr/>
          <p:nvPr/>
        </p:nvSpPr>
        <p:spPr>
          <a:xfrm>
            <a:off x="3492500" y="1773238"/>
            <a:ext cx="4535488" cy="1368425"/>
          </a:xfrm>
          <a:prstGeom prst="cloudCallout">
            <a:avLst>
              <a:gd name="adj1" fmla="val -73731"/>
              <a:gd name="adj2" fmla="val 11255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3" name="Text Box 5"/>
          <p:cNvSpPr txBox="1"/>
          <p:nvPr/>
        </p:nvSpPr>
        <p:spPr>
          <a:xfrm>
            <a:off x="3924300" y="1916113"/>
            <a:ext cx="40322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favorite subject is science / …</a:t>
            </a:r>
            <a:r>
              <a:rPr lang="en-US" altLang="zh-CN" sz="1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3995738" y="4292600"/>
            <a:ext cx="33829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endParaRPr lang="zh-CN" altLang="zh-CN" sz="3600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0" name="AutoShape 10"/>
          <p:cNvSpPr/>
          <p:nvPr/>
        </p:nvSpPr>
        <p:spPr>
          <a:xfrm>
            <a:off x="2916238" y="3429000"/>
            <a:ext cx="5688012" cy="1223963"/>
          </a:xfrm>
          <a:prstGeom prst="cloudCallout">
            <a:avLst>
              <a:gd name="adj1" fmla="val -58569"/>
              <a:gd name="adj2" fmla="val -12778"/>
            </a:avLst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9" name="Text Box 11"/>
          <p:cNvSpPr txBox="1"/>
          <p:nvPr/>
        </p:nvSpPr>
        <p:spPr>
          <a:xfrm>
            <a:off x="3203575" y="3716338"/>
            <a:ext cx="52562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do you like science / …?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92" name="AutoShape 13"/>
          <p:cNvSpPr/>
          <p:nvPr/>
        </p:nvSpPr>
        <p:spPr>
          <a:xfrm>
            <a:off x="3132138" y="5157788"/>
            <a:ext cx="5832475" cy="863600"/>
          </a:xfrm>
          <a:prstGeom prst="cloudCallout">
            <a:avLst>
              <a:gd name="adj1" fmla="val -60750"/>
              <a:gd name="adj2" fmla="val 5514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2" name="Text Box 14"/>
          <p:cNvSpPr txBox="1"/>
          <p:nvPr/>
        </p:nvSpPr>
        <p:spPr>
          <a:xfrm>
            <a:off x="3708400" y="5229225"/>
            <a:ext cx="54356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it’s interesting / …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6394" name="图片 37904" descr="1136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620713"/>
            <a:ext cx="15049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37905" descr="1136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573463"/>
            <a:ext cx="15049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37906" descr="11364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2133600"/>
            <a:ext cx="1504950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37907" descr="11364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5084763"/>
            <a:ext cx="15049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12291" grpId="0"/>
      <p:bldP spid="37893" grpId="0"/>
      <p:bldP spid="37899" grpId="0"/>
      <p:bldP spid="12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5"/>
          <p:cNvSpPr txBox="1"/>
          <p:nvPr/>
        </p:nvSpPr>
        <p:spPr>
          <a:xfrm>
            <a:off x="971550" y="1484313"/>
            <a:ext cx="7632700" cy="1739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do you think of the subjects above? Make your own conversations using the words in 2b.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410" name="Oval 3"/>
          <p:cNvSpPr/>
          <p:nvPr/>
        </p:nvSpPr>
        <p:spPr>
          <a:xfrm>
            <a:off x="611188" y="476250"/>
            <a:ext cx="792162" cy="649288"/>
          </a:xfrm>
          <a:prstGeom prst="ellipse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文本框 108550"/>
          <p:cNvSpPr txBox="1"/>
          <p:nvPr/>
        </p:nvSpPr>
        <p:spPr>
          <a:xfrm>
            <a:off x="684213" y="439738"/>
            <a:ext cx="79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2c</a:t>
            </a:r>
            <a:endParaRPr lang="en-US" altLang="zh-CN" sz="36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2" name="Text Box 13"/>
          <p:cNvSpPr txBox="1"/>
          <p:nvPr/>
        </p:nvSpPr>
        <p:spPr>
          <a:xfrm>
            <a:off x="2051050" y="404813"/>
            <a:ext cx="2743200" cy="641350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Pair work </a:t>
            </a:r>
            <a:endParaRPr lang="en-US" altLang="zh-CN" sz="360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01" name="Text Box 5"/>
          <p:cNvSpPr txBox="1"/>
          <p:nvPr/>
        </p:nvSpPr>
        <p:spPr>
          <a:xfrm>
            <a:off x="1403350" y="3429000"/>
            <a:ext cx="6553200" cy="242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What is your favorite subject?                       </a:t>
            </a:r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favorite subject is …                               </a:t>
            </a:r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A: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Why do you like it?                                      </a:t>
            </a:r>
            <a:r>
              <a:rPr lang="en-US" altLang="zh-CN" sz="32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B: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Because it’s …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2" descr="IMG_2256"/>
          <p:cNvPicPr>
            <a:picLocks noChangeAspect="1"/>
          </p:cNvPicPr>
          <p:nvPr/>
        </p:nvPicPr>
        <p:blipFill>
          <a:blip r:embed="rId1">
            <a:lum bright="-17999"/>
          </a:blip>
          <a:srcRect l="12122" r="30302"/>
          <a:stretch>
            <a:fillRect/>
          </a:stretch>
        </p:blipFill>
        <p:spPr>
          <a:xfrm>
            <a:off x="3203575" y="981075"/>
            <a:ext cx="1579563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3" descr="IMG_2282"/>
          <p:cNvPicPr>
            <a:picLocks noChangeAspect="1"/>
          </p:cNvPicPr>
          <p:nvPr/>
        </p:nvPicPr>
        <p:blipFill>
          <a:blip r:embed="rId2"/>
          <a:srcRect l="7039" r="33138" b="1172"/>
          <a:stretch>
            <a:fillRect/>
          </a:stretch>
        </p:blipFill>
        <p:spPr>
          <a:xfrm>
            <a:off x="5435600" y="2924175"/>
            <a:ext cx="141446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4" descr="照片 072"/>
          <p:cNvPicPr>
            <a:picLocks noChangeAspect="1"/>
          </p:cNvPicPr>
          <p:nvPr/>
        </p:nvPicPr>
        <p:blipFill>
          <a:blip r:embed="rId3">
            <a:lum bright="12000" contrast="29999"/>
          </a:blip>
          <a:srcRect l="24634" r="26099" b="5234"/>
          <a:stretch>
            <a:fillRect/>
          </a:stretch>
        </p:blipFill>
        <p:spPr>
          <a:xfrm>
            <a:off x="900113" y="3213100"/>
            <a:ext cx="141605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6" name="Picture 6" descr="IMG_2280"/>
          <p:cNvPicPr>
            <a:picLocks noChangeAspect="1"/>
          </p:cNvPicPr>
          <p:nvPr/>
        </p:nvPicPr>
        <p:blipFill>
          <a:blip r:embed="rId4"/>
          <a:srcRect l="14076" r="29619" b="5234"/>
          <a:stretch>
            <a:fillRect/>
          </a:stretch>
        </p:blipFill>
        <p:spPr>
          <a:xfrm>
            <a:off x="1763713" y="1196975"/>
            <a:ext cx="13843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7" descr="IMG_2273"/>
          <p:cNvPicPr>
            <a:picLocks noChangeAspect="1"/>
          </p:cNvPicPr>
          <p:nvPr/>
        </p:nvPicPr>
        <p:blipFill>
          <a:blip r:embed="rId5">
            <a:lum bright="12000"/>
          </a:blip>
          <a:srcRect l="17595" t="2496" r="29619" b="5234"/>
          <a:stretch>
            <a:fillRect/>
          </a:stretch>
        </p:blipFill>
        <p:spPr>
          <a:xfrm>
            <a:off x="3886200" y="3048000"/>
            <a:ext cx="1408113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8" descr="IMG_2281"/>
          <p:cNvPicPr>
            <a:picLocks noChangeAspect="1"/>
          </p:cNvPicPr>
          <p:nvPr/>
        </p:nvPicPr>
        <p:blipFill>
          <a:blip r:embed="rId6">
            <a:lum bright="-6000"/>
          </a:blip>
          <a:srcRect l="7039" r="36656" b="5234"/>
          <a:stretch>
            <a:fillRect/>
          </a:stretch>
        </p:blipFill>
        <p:spPr>
          <a:xfrm>
            <a:off x="4859338" y="1052513"/>
            <a:ext cx="1444625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9" descr="IMG_2276"/>
          <p:cNvPicPr>
            <a:picLocks noChangeAspect="1"/>
          </p:cNvPicPr>
          <p:nvPr/>
        </p:nvPicPr>
        <p:blipFill>
          <a:blip r:embed="rId7">
            <a:lum bright="6000"/>
          </a:blip>
          <a:srcRect l="21114" r="26100" b="1172"/>
          <a:stretch>
            <a:fillRect/>
          </a:stretch>
        </p:blipFill>
        <p:spPr>
          <a:xfrm>
            <a:off x="2339975" y="3068638"/>
            <a:ext cx="1541463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10" descr="IMG_2277"/>
          <p:cNvPicPr>
            <a:picLocks noChangeAspect="1"/>
          </p:cNvPicPr>
          <p:nvPr/>
        </p:nvPicPr>
        <p:blipFill>
          <a:blip r:embed="rId8">
            <a:lum contrast="-12000"/>
          </a:blip>
          <a:srcRect l="16238" r="29619"/>
          <a:stretch>
            <a:fillRect/>
          </a:stretch>
        </p:blipFill>
        <p:spPr>
          <a:xfrm>
            <a:off x="5076825" y="3429000"/>
            <a:ext cx="1535113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1" descr="IMG_2275"/>
          <p:cNvPicPr>
            <a:picLocks noChangeAspect="1"/>
          </p:cNvPicPr>
          <p:nvPr/>
        </p:nvPicPr>
        <p:blipFill>
          <a:blip r:embed="rId9">
            <a:lum bright="12000" contrast="12000"/>
          </a:blip>
          <a:srcRect l="17595" r="33138" b="16194"/>
          <a:stretch>
            <a:fillRect/>
          </a:stretch>
        </p:blipFill>
        <p:spPr>
          <a:xfrm>
            <a:off x="3276600" y="3860800"/>
            <a:ext cx="1611313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2" descr="IMG_2278"/>
          <p:cNvPicPr>
            <a:picLocks noChangeAspect="1"/>
          </p:cNvPicPr>
          <p:nvPr/>
        </p:nvPicPr>
        <p:blipFill>
          <a:blip r:embed="rId10">
            <a:lum bright="12000"/>
          </a:blip>
          <a:srcRect l="17595" r="29619" b="5234"/>
          <a:stretch>
            <a:fillRect/>
          </a:stretch>
        </p:blipFill>
        <p:spPr>
          <a:xfrm>
            <a:off x="5364163" y="3860800"/>
            <a:ext cx="15367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0" name="Text Box 14"/>
          <p:cNvSpPr txBox="1"/>
          <p:nvPr/>
        </p:nvSpPr>
        <p:spPr>
          <a:xfrm>
            <a:off x="468313" y="981075"/>
            <a:ext cx="1143000" cy="641350"/>
          </a:xfrm>
          <a:prstGeom prst="rect">
            <a:avLst/>
          </a:prstGeom>
          <a:solidFill>
            <a:srgbClr val="EBEBFF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fun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1" name="Text Box 15"/>
          <p:cNvSpPr txBox="1"/>
          <p:nvPr/>
        </p:nvSpPr>
        <p:spPr>
          <a:xfrm rot="2545909">
            <a:off x="5715000" y="2133600"/>
            <a:ext cx="3429000" cy="641350"/>
          </a:xfrm>
          <a:prstGeom prst="rect">
            <a:avLst/>
          </a:prstGeom>
          <a:solidFill>
            <a:srgbClr val="EBEBFF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interesting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2" name="Text Box 16"/>
          <p:cNvSpPr txBox="1"/>
          <p:nvPr/>
        </p:nvSpPr>
        <p:spPr>
          <a:xfrm rot="-2343965">
            <a:off x="6443663" y="4437063"/>
            <a:ext cx="2362200" cy="641350"/>
          </a:xfrm>
          <a:prstGeom prst="rect">
            <a:avLst/>
          </a:prstGeom>
          <a:solidFill>
            <a:srgbClr val="EBEBFF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exciting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3" name="Text Box 17"/>
          <p:cNvSpPr txBox="1"/>
          <p:nvPr/>
        </p:nvSpPr>
        <p:spPr>
          <a:xfrm rot="2708233">
            <a:off x="-98425" y="5280025"/>
            <a:ext cx="2514600" cy="641350"/>
          </a:xfrm>
          <a:prstGeom prst="rect">
            <a:avLst/>
          </a:prstGeom>
          <a:solidFill>
            <a:srgbClr val="EBEBFF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relaxing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4" name="Text Box 18"/>
          <p:cNvSpPr txBox="1"/>
          <p:nvPr/>
        </p:nvSpPr>
        <p:spPr>
          <a:xfrm>
            <a:off x="2916238" y="5805488"/>
            <a:ext cx="2895600" cy="641350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important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5315" name="Text Box 19"/>
          <p:cNvSpPr txBox="1"/>
          <p:nvPr/>
        </p:nvSpPr>
        <p:spPr>
          <a:xfrm rot="2545891">
            <a:off x="6732588" y="1268413"/>
            <a:ext cx="1981200" cy="641350"/>
          </a:xfrm>
          <a:prstGeom prst="rect">
            <a:avLst/>
          </a:prstGeom>
          <a:solidFill>
            <a:srgbClr val="EBEBFF"/>
          </a:solidFill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useful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11" grpId="0" animBg="1"/>
      <p:bldP spid="55312" grpId="0" animBg="1"/>
      <p:bldP spid="55313" grpId="0" animBg="1"/>
      <p:bldP spid="55314" grpId="0" animBg="1"/>
      <p:bldP spid="553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01383" descr="englis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6688" y="4252913"/>
            <a:ext cx="2627312" cy="1865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378" name="Text Box 3"/>
          <p:cNvSpPr txBox="1"/>
          <p:nvPr/>
        </p:nvSpPr>
        <p:spPr>
          <a:xfrm>
            <a:off x="179388" y="3141663"/>
            <a:ext cx="7429500" cy="2333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15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—What’s your favorite subject?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15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—My favorite subject is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15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—Why do you like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15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—Because it’s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useful and interesting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9459" name="Picture 5" descr="087_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549275"/>
            <a:ext cx="5759450" cy="28082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19460" name="Text Box 6"/>
          <p:cNvSpPr txBox="1"/>
          <p:nvPr/>
        </p:nvSpPr>
        <p:spPr>
          <a:xfrm>
            <a:off x="3924300" y="1412875"/>
            <a:ext cx="41957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40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like English best</a:t>
            </a:r>
            <a:r>
              <a:rPr lang="en-US" altLang="zh-CN" sz="36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6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Text Box 3"/>
          <p:cNvSpPr txBox="1"/>
          <p:nvPr/>
        </p:nvSpPr>
        <p:spPr>
          <a:xfrm>
            <a:off x="395288" y="3573463"/>
            <a:ext cx="6048375" cy="242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—What’s your favorite subject 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—My favorite subject is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—Why do you like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—Because it’s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relaxing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2" name="Picture 5" descr="087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549275"/>
            <a:ext cx="5759450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6"/>
          <p:cNvSpPr txBox="1"/>
          <p:nvPr/>
        </p:nvSpPr>
        <p:spPr>
          <a:xfrm>
            <a:off x="3924300" y="1412875"/>
            <a:ext cx="384492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44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4400" i="1">
                <a:solidFill>
                  <a:srgbClr val="009900"/>
                </a:solidFill>
                <a:latin typeface="Monotype Corsiva" pitchFamily="66" charset="0"/>
                <a:ea typeface="宋体" panose="02010600030101010101" pitchFamily="2" charset="-122"/>
              </a:rPr>
              <a:t> </a:t>
            </a:r>
            <a:r>
              <a:rPr lang="en-US" altLang="zh-CN" sz="40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like music best</a:t>
            </a: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0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484" name="图片 103430" descr="msn-music-no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5" y="3284538"/>
            <a:ext cx="2568575" cy="285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Text Box 3"/>
          <p:cNvSpPr txBox="1"/>
          <p:nvPr/>
        </p:nvSpPr>
        <p:spPr>
          <a:xfrm>
            <a:off x="311150" y="3357563"/>
            <a:ext cx="7429500" cy="242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—What’s your favorite subject 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—My favorite subject is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P.E.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—Why do you like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P.E.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—Because it’s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fun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6" name="Picture 5" descr="087_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404813"/>
            <a:ext cx="5759450" cy="2808287"/>
          </a:xfrm>
          <a:prstGeom prst="rect">
            <a:avLst/>
          </a:prstGeom>
          <a:solidFill>
            <a:srgbClr val="FF0066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Text Box 6"/>
          <p:cNvSpPr txBox="1"/>
          <p:nvPr/>
        </p:nvSpPr>
        <p:spPr>
          <a:xfrm>
            <a:off x="3924300" y="1196975"/>
            <a:ext cx="34591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4000">
                <a:solidFill>
                  <a:srgbClr val="00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like P.E. best</a:t>
            </a:r>
            <a:r>
              <a:rPr lang="en-US" altLang="zh-CN" sz="40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40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508" name="图片 104454" descr="p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275" y="3860800"/>
            <a:ext cx="2879725" cy="2211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Oval 3"/>
          <p:cNvSpPr/>
          <p:nvPr/>
        </p:nvSpPr>
        <p:spPr>
          <a:xfrm>
            <a:off x="611188" y="404813"/>
            <a:ext cx="865187" cy="720725"/>
          </a:xfrm>
          <a:prstGeom prst="ellipse">
            <a:avLst/>
          </a:prstGeom>
          <a:solidFill>
            <a:srgbClr val="FF9933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4" name="文本框 111619"/>
          <p:cNvSpPr txBox="1"/>
          <p:nvPr/>
        </p:nvSpPr>
        <p:spPr>
          <a:xfrm>
            <a:off x="684213" y="439738"/>
            <a:ext cx="79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2d</a:t>
            </a:r>
            <a:endParaRPr lang="en-US" altLang="zh-CN" sz="3600">
              <a:solidFill>
                <a:schemeClr val="tx1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文本框 111622"/>
          <p:cNvSpPr txBox="1"/>
          <p:nvPr/>
        </p:nvSpPr>
        <p:spPr>
          <a:xfrm>
            <a:off x="1835150" y="476250"/>
            <a:ext cx="5505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Role-play the conversation.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1624" name="U9 2d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235825" y="1196975"/>
            <a:ext cx="1016000" cy="101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3"/>
          <p:cNvSpPr txBox="1"/>
          <p:nvPr/>
        </p:nvSpPr>
        <p:spPr>
          <a:xfrm>
            <a:off x="827088" y="1844675"/>
            <a:ext cx="7429500" cy="242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 does Bob like Monday?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is Bob’s P.E. teacher?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6" name="Text Box 3"/>
          <p:cNvSpPr txBox="1"/>
          <p:nvPr/>
        </p:nvSpPr>
        <p:spPr>
          <a:xfrm>
            <a:off x="971550" y="2565400"/>
            <a:ext cx="74295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he has P.E. and history on Monday.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1627" name="Text Box 3"/>
          <p:cNvSpPr txBox="1"/>
          <p:nvPr/>
        </p:nvSpPr>
        <p:spPr>
          <a:xfrm>
            <a:off x="1116013" y="4365625"/>
            <a:ext cx="7429500" cy="67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Mr. </a:t>
            </a:r>
            <a:r>
              <a:rPr lang="en-US" altLang="zh-CN" sz="3200" err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Hu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1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201" fill="hold"/>
                                        <p:tgtEl>
                                          <p:spTgt spid="111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24"/>
                </p:tgtEl>
              </p:cMediaNode>
            </p:audio>
          </p:childTnLst>
        </p:cTn>
      </p:par>
    </p:tnLst>
    <p:bldLst>
      <p:bldP spid="111626" grpId="0"/>
      <p:bldP spid="1116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30350" y="1197610"/>
            <a:ext cx="657034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Frank: Hi, Bob. How's your day?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Bob: It's OK. I like Monday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because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 I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 have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P.E.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and history. They are my favorite subjects.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Frank: who's your P.E. teacher?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Bob: Mr. Hu. He always plays games with us.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Frank:That's great ! But why do you like history?     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It's boring.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Bob: Oh, I think history is interesting. What's   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your favorite day?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Frank: Friday.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Bob: Why?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Frank: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Because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the next day is Saturday!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Bob: Haha! That's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for sure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</a:rPr>
              <a:t>. I like Friday, too.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Oval 2"/>
          <p:cNvSpPr/>
          <p:nvPr/>
        </p:nvSpPr>
        <p:spPr>
          <a:xfrm>
            <a:off x="3635375" y="3141663"/>
            <a:ext cx="1728788" cy="6477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Text Box 3"/>
          <p:cNvSpPr txBox="1"/>
          <p:nvPr/>
        </p:nvSpPr>
        <p:spPr>
          <a:xfrm>
            <a:off x="1187450" y="765175"/>
            <a:ext cx="691356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endParaRPr lang="zh-CN" altLang="zh-CN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48" name="Picture 4" descr="RM_070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04875" y="3365500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RM_08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620713"/>
            <a:ext cx="2663825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RM_0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76250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1" name="Text Box 7"/>
          <p:cNvSpPr txBox="1"/>
          <p:nvPr/>
        </p:nvSpPr>
        <p:spPr>
          <a:xfrm>
            <a:off x="1187450" y="2708275"/>
            <a:ext cx="1871663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2" name="Text Box 8"/>
          <p:cNvSpPr txBox="1"/>
          <p:nvPr/>
        </p:nvSpPr>
        <p:spPr>
          <a:xfrm>
            <a:off x="6084888" y="270827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computer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827088" y="5661025"/>
            <a:ext cx="309721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history (历史）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54" name="Picture 10" descr="PIC_0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3357563"/>
            <a:ext cx="2376487" cy="223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Text Box 11"/>
          <p:cNvSpPr txBox="1"/>
          <p:nvPr/>
        </p:nvSpPr>
        <p:spPr>
          <a:xfrm>
            <a:off x="5795963" y="5516563"/>
            <a:ext cx="284321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biology(</a:t>
            </a:r>
            <a:r>
              <a:rPr lang="zh-CN" altLang="en-US" sz="32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生物</a:t>
            </a: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3708400" y="3141663"/>
            <a:ext cx="165576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subjects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7" name="Line 13"/>
          <p:cNvSpPr/>
          <p:nvPr/>
        </p:nvSpPr>
        <p:spPr>
          <a:xfrm>
            <a:off x="2987675" y="2997200"/>
            <a:ext cx="792163" cy="287338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158" name="Line 14"/>
          <p:cNvSpPr/>
          <p:nvPr/>
        </p:nvSpPr>
        <p:spPr>
          <a:xfrm flipV="1">
            <a:off x="3203575" y="3716338"/>
            <a:ext cx="647700" cy="5048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159" name="Line 15"/>
          <p:cNvSpPr/>
          <p:nvPr/>
        </p:nvSpPr>
        <p:spPr>
          <a:xfrm flipH="1">
            <a:off x="5148263" y="2852738"/>
            <a:ext cx="647700" cy="360362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160" name="Line 16"/>
          <p:cNvSpPr/>
          <p:nvPr/>
        </p:nvSpPr>
        <p:spPr>
          <a:xfrm flipH="1" flipV="1">
            <a:off x="5148263" y="3716338"/>
            <a:ext cx="566737" cy="427037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51" grpId="0"/>
      <p:bldP spid="6152" grpId="0"/>
      <p:bldP spid="6153" grpId="0"/>
      <p:bldP spid="6155" grpId="0"/>
      <p:bldP spid="61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4" name="Text Box 3"/>
          <p:cNvSpPr txBox="1"/>
          <p:nvPr/>
        </p:nvSpPr>
        <p:spPr>
          <a:xfrm>
            <a:off x="900113" y="1196975"/>
            <a:ext cx="7429500" cy="3695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3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 </a:t>
            </a:r>
            <a:r>
              <a:rPr lang="en-US" altLang="zh-CN" sz="3200" i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conj</a:t>
            </a: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35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doesn’t go to school because he is ill.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35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他因病没去上学。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35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will sell his house because he needs money.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35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因为缺钱，他将出售他的房子。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charRg st="18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4">
                                            <p:txEl>
                                              <p:charRg st="18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694">
                                            <p:txEl>
                                              <p:charRg st="62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charRg st="76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4694">
                                            <p:txEl>
                                              <p:charRg st="76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charRg st="12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4694">
                                            <p:txEl>
                                              <p:charRg st="123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Text Box 3"/>
          <p:cNvSpPr txBox="1"/>
          <p:nvPr/>
        </p:nvSpPr>
        <p:spPr>
          <a:xfrm>
            <a:off x="684213" y="620713"/>
            <a:ext cx="7632700" cy="54975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120000"/>
              </a:lnSpc>
            </a:pPr>
            <a:r>
              <a:rPr lang="en-US" altLang="zh-CN" sz="4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</a:t>
            </a:r>
            <a:r>
              <a:rPr lang="zh-CN" alt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的用法：</a:t>
            </a:r>
            <a:endParaRPr lang="zh-CN" altLang="en-US" sz="40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1. because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表示的原因是必然的因果关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系，语气较强，通常放在主句之后，若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需强调则放在主句之前。　　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通常用来回答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why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提出的问题。如：　　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 Why can’t you do it now?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你为什么不现在就做呢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?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--- Because I’m too busy.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lnSpc>
                <a:spcPct val="120000"/>
              </a:lnSpc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因为我太忙。　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12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4">
                                            <p:txEl>
                                              <p:charRg st="12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3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714">
                                            <p:txEl>
                                              <p:charRg st="3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5714">
                                            <p:txEl>
                                              <p:charRg st="59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5714">
                                            <p:txEl>
                                              <p:charRg st="77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101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5714">
                                            <p:txEl>
                                              <p:charRg st="101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130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5714">
                                            <p:txEl>
                                              <p:charRg st="130" end="1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15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5714">
                                            <p:txEl>
                                              <p:charRg st="150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charRg st="17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5714">
                                            <p:txEl>
                                              <p:charRg st="176" end="1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Text Box 3"/>
          <p:cNvSpPr txBox="1"/>
          <p:nvPr/>
        </p:nvSpPr>
        <p:spPr>
          <a:xfrm>
            <a:off x="684213" y="620713"/>
            <a:ext cx="7920037" cy="58912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for sure 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肯定，一定 ；确实如此，毫无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疑问 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 one knows for sure what happened to Bill.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没有人确切知道比尔出了什么事。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won't dare do that again, and that's for sure. 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她不敢再干那事了，那是毫无疑问的。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fontAlgn="base">
              <a:spcBef>
                <a:spcPct val="15000"/>
              </a:spcBef>
            </a:pP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 think he lives there but I couldn't say for sure. 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我想他是住在那里的，但我不敢肯定。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charRg st="45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>
                                            <p:txEl>
                                              <p:charRg st="45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38">
                                            <p:txEl>
                                              <p:charRg st="91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charRg st="111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38">
                                            <p:txEl>
                                              <p:charRg st="111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charRg st="163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38">
                                            <p:txEl>
                                              <p:charRg st="163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charRg st="18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38">
                                            <p:txEl>
                                              <p:charRg st="185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2417746" y="2112949"/>
            <a:ext cx="4185761" cy="923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Homework</a:t>
            </a:r>
            <a:endParaRPr kumimoji="0" lang="zh-CN" altLang="en-US" sz="5400" b="1" i="0" u="none" strike="noStrike" kern="1200" cap="none" spc="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0" name="TextBox 2"/>
          <p:cNvSpPr txBox="1"/>
          <p:nvPr/>
        </p:nvSpPr>
        <p:spPr>
          <a:xfrm>
            <a:off x="1476375" y="4149725"/>
            <a:ext cx="6851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the other exercises in this part.</a:t>
            </a:r>
            <a:endParaRPr lang="zh-CN" altLang="en-US" sz="36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 descr="RM_031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32524" y="771525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RM_03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25" y="3503612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RM_05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" y="771525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RM_07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" y="3576637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RM_06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0287" y="842962"/>
            <a:ext cx="21907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RM_11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2525" y="3432175"/>
            <a:ext cx="2374900" cy="223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1" name="Text Box 8"/>
          <p:cNvSpPr txBox="1"/>
          <p:nvPr/>
        </p:nvSpPr>
        <p:spPr>
          <a:xfrm>
            <a:off x="2987675" y="260350"/>
            <a:ext cx="37433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School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Subjects</a:t>
            </a:r>
            <a:endParaRPr lang="en-US" altLang="zh-CN" sz="32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29" name="Text Box 9"/>
          <p:cNvSpPr txBox="1"/>
          <p:nvPr/>
        </p:nvSpPr>
        <p:spPr>
          <a:xfrm>
            <a:off x="1116013" y="2997200"/>
            <a:ext cx="1727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0" name="Text Box 10"/>
          <p:cNvSpPr txBox="1"/>
          <p:nvPr/>
        </p:nvSpPr>
        <p:spPr>
          <a:xfrm>
            <a:off x="4140200" y="2924175"/>
            <a:ext cx="13684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art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1" name="Text Box 11"/>
          <p:cNvSpPr txBox="1"/>
          <p:nvPr/>
        </p:nvSpPr>
        <p:spPr>
          <a:xfrm>
            <a:off x="6732588" y="2924175"/>
            <a:ext cx="1439862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math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2" name="Text Box 12"/>
          <p:cNvSpPr txBox="1"/>
          <p:nvPr/>
        </p:nvSpPr>
        <p:spPr>
          <a:xfrm>
            <a:off x="3348038" y="5589588"/>
            <a:ext cx="295116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3" name="Text Box 13"/>
          <p:cNvSpPr txBox="1"/>
          <p:nvPr/>
        </p:nvSpPr>
        <p:spPr>
          <a:xfrm>
            <a:off x="1258888" y="5661025"/>
            <a:ext cx="14414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134" name="Text Box 14"/>
          <p:cNvSpPr txBox="1"/>
          <p:nvPr/>
        </p:nvSpPr>
        <p:spPr>
          <a:xfrm>
            <a:off x="6588125" y="5589588"/>
            <a:ext cx="233997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fontAlgn="base">
              <a:spcBef>
                <a:spcPct val="50000"/>
              </a:spcBef>
            </a:pPr>
            <a:r>
              <a:rPr lang="en-US" altLang="zh-CN" sz="320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P.E.</a:t>
            </a:r>
            <a:endParaRPr lang="en-US" altLang="zh-CN" sz="320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  <p:bldP spid="5131" grpId="0"/>
      <p:bldP spid="5132" grpId="0"/>
      <p:bldP spid="5133" grpId="0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Text Box 5"/>
          <p:cNvSpPr txBox="1"/>
          <p:nvPr/>
        </p:nvSpPr>
        <p:spPr>
          <a:xfrm>
            <a:off x="323850" y="1412875"/>
            <a:ext cx="8604250" cy="448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语文         数学       英语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历史         生物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体育        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endParaRPr lang="en-US" altLang="zh-CN" sz="360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音乐         美术       科学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/>
            <a:r>
              <a:rPr lang="zh-CN" altLang="en-US" sz="3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endParaRPr lang="zh-CN" altLang="en-US" sz="3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5574" name="Text Box 6"/>
          <p:cNvSpPr txBox="1"/>
          <p:nvPr/>
        </p:nvSpPr>
        <p:spPr>
          <a:xfrm>
            <a:off x="1355725" y="1428750"/>
            <a:ext cx="18478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rgbClr val="FF7C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Chinese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75" name="Text Box 7"/>
          <p:cNvSpPr txBox="1"/>
          <p:nvPr/>
        </p:nvSpPr>
        <p:spPr>
          <a:xfrm>
            <a:off x="4429125" y="1428750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math</a:t>
            </a:r>
            <a:endParaRPr lang="en-US" altLang="zh-CN" sz="3600">
              <a:solidFill>
                <a:schemeClr val="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76" name="Text Box 8"/>
          <p:cNvSpPr txBox="1"/>
          <p:nvPr/>
        </p:nvSpPr>
        <p:spPr>
          <a:xfrm>
            <a:off x="6948488" y="1419225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chemeClr val="folHlin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endParaRPr lang="en-US" altLang="zh-CN" sz="3600">
              <a:solidFill>
                <a:schemeClr val="folHlin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77" name="Text Box 9"/>
          <p:cNvSpPr txBox="1"/>
          <p:nvPr/>
        </p:nvSpPr>
        <p:spPr>
          <a:xfrm>
            <a:off x="2987675" y="2492375"/>
            <a:ext cx="155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rgbClr val="9933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history</a:t>
            </a:r>
            <a:endParaRPr lang="en-US" altLang="zh-CN" sz="3600">
              <a:solidFill>
                <a:srgbClr val="9933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78" name="Text Box 10"/>
          <p:cNvSpPr txBox="1"/>
          <p:nvPr/>
        </p:nvSpPr>
        <p:spPr>
          <a:xfrm>
            <a:off x="1500188" y="4714875"/>
            <a:ext cx="15049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en-US" altLang="zh-CN" sz="3600">
                <a:solidFill>
                  <a:srgbClr val="33CC3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music</a:t>
            </a:r>
            <a:endParaRPr lang="en-US" altLang="zh-CN" sz="3600">
              <a:solidFill>
                <a:srgbClr val="33CC33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79" name="Text Box 11"/>
          <p:cNvSpPr txBox="1"/>
          <p:nvPr/>
        </p:nvSpPr>
        <p:spPr>
          <a:xfrm>
            <a:off x="4427538" y="4724400"/>
            <a:ext cx="768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rgbClr val="CC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art</a:t>
            </a:r>
            <a:endParaRPr lang="en-US" altLang="zh-CN" sz="3600">
              <a:solidFill>
                <a:srgbClr val="CC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80" name="Text Box 12"/>
          <p:cNvSpPr txBox="1"/>
          <p:nvPr/>
        </p:nvSpPr>
        <p:spPr>
          <a:xfrm>
            <a:off x="2555875" y="3644900"/>
            <a:ext cx="49720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physical education / P.E.</a:t>
            </a:r>
            <a:endParaRPr lang="en-US" altLang="zh-CN" sz="3600">
              <a:solidFill>
                <a:srgbClr val="9933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81" name="Text Box 13"/>
          <p:cNvSpPr txBox="1"/>
          <p:nvPr/>
        </p:nvSpPr>
        <p:spPr>
          <a:xfrm>
            <a:off x="6156325" y="2492375"/>
            <a:ext cx="1606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fontAlgn="base"/>
            <a:r>
              <a:rPr lang="en-US" altLang="zh-CN" sz="3600">
                <a:solidFill>
                  <a:srgbClr val="3399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biology</a:t>
            </a:r>
            <a:endParaRPr lang="en-US" altLang="zh-CN" sz="3600">
              <a:solidFill>
                <a:srgbClr val="3399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65583" name="Text Box 15"/>
          <p:cNvSpPr txBox="1"/>
          <p:nvPr/>
        </p:nvSpPr>
        <p:spPr>
          <a:xfrm>
            <a:off x="6929438" y="4714875"/>
            <a:ext cx="18605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/>
            <a:r>
              <a:rPr lang="en-US" altLang="zh-CN" sz="360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science</a:t>
            </a:r>
            <a:endParaRPr lang="en-US" altLang="zh-CN" sz="3600">
              <a:solidFill>
                <a:srgbClr val="FF99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65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6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/>
      <p:bldP spid="365575" grpId="0"/>
      <p:bldP spid="365576" grpId="0"/>
      <p:bldP spid="365577" grpId="0"/>
      <p:bldP spid="365578" grpId="0"/>
      <p:bldP spid="365579" grpId="0"/>
      <p:bldP spid="365580" grpId="0"/>
      <p:bldP spid="365581" grpId="0"/>
      <p:bldP spid="3655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179388" y="692150"/>
            <a:ext cx="8748713" cy="5715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2pPr>
            <a:lvl3pPr marL="914400" lvl="2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3pPr>
            <a:lvl4pPr marL="1371600" lvl="3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4pPr>
            <a:lvl5pPr marL="1828800" lvl="4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5pPr>
          </a:lstStyle>
          <a:p>
            <a:pPr lvl="0" algn="ctr" eaLnBrk="1" fontAlgn="base" hangingPunct="1"/>
            <a:r>
              <a: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subject do you learn at school?</a:t>
            </a:r>
            <a:endParaRPr lang="zh-CN" altLang="en-US" sz="3200" b="1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194" name="ShockwaveFlash1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50" y="1557338"/>
            <a:ext cx="7559675" cy="453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50825" y="404813"/>
            <a:ext cx="8675688" cy="857250"/>
          </a:xfrm>
          <a:prstGeom prst="roundRect">
            <a:avLst>
              <a:gd name="adj" fmla="val 50000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2pPr>
            <a:lvl3pPr marL="914400" lvl="2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3pPr>
            <a:lvl4pPr marL="1371600" lvl="3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4pPr>
            <a:lvl5pPr marL="1828800" lvl="4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1" i="0" u="none" kern="1200" baseline="0">
                <a:solidFill>
                  <a:srgbClr val="008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</a:defRPr>
            </a:lvl5pPr>
          </a:lstStyle>
          <a:p>
            <a:pPr lvl="0" algn="ctr" eaLnBrk="1" fontAlgn="base" hangingPunct="1"/>
            <a:r>
              <a: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subject do you learn at school?</a:t>
            </a:r>
            <a:endParaRPr lang="zh-CN" altLang="en-US" sz="3200" b="1" strike="noStrike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9218" name="ShockwaveFlash1"/>
          <p:cNvPicPr/>
          <p:nvPr/>
        </p:nvPicPr>
        <p:blipFill>
          <a:blip r:embed="rId1"/>
          <a:stretch>
            <a:fillRect/>
          </a:stretch>
        </p:blipFill>
        <p:spPr>
          <a:xfrm>
            <a:off x="684213" y="1700213"/>
            <a:ext cx="7812087" cy="432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Oval 2"/>
          <p:cNvSpPr/>
          <p:nvPr/>
        </p:nvSpPr>
        <p:spPr>
          <a:xfrm>
            <a:off x="611188" y="620713"/>
            <a:ext cx="838200" cy="609600"/>
          </a:xfrm>
          <a:prstGeom prst="ellipse">
            <a:avLst/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2" name="Text Box 4"/>
          <p:cNvSpPr txBox="1"/>
          <p:nvPr/>
        </p:nvSpPr>
        <p:spPr>
          <a:xfrm>
            <a:off x="684213" y="692150"/>
            <a:ext cx="8066087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lnSpc>
                <a:spcPct val="9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Match the words with the pictures.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611188" y="620713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 b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1a</a:t>
            </a:r>
            <a:endParaRPr lang="en-US" altLang="zh-CN" sz="3600" b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6"/>
          <p:cNvSpPr txBox="1"/>
          <p:nvPr/>
        </p:nvSpPr>
        <p:spPr>
          <a:xfrm>
            <a:off x="2771775" y="1484313"/>
            <a:ext cx="2971800" cy="5008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P.E. ________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art  ________  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science 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music ______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math  ______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Chinese 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geography 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spcBef>
                <a:spcPct val="50000"/>
              </a:spcBef>
            </a:pPr>
            <a:r>
              <a:rPr lang="en-US" altLang="zh-CN" sz="28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8. history _____</a:t>
            </a:r>
            <a:endParaRPr lang="en-US" altLang="zh-CN" sz="28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5" name="Text Box 7"/>
          <p:cNvSpPr txBox="1"/>
          <p:nvPr/>
        </p:nvSpPr>
        <p:spPr>
          <a:xfrm>
            <a:off x="4211638" y="1412875"/>
            <a:ext cx="8159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6" name="Text Box 8"/>
          <p:cNvSpPr txBox="1"/>
          <p:nvPr/>
        </p:nvSpPr>
        <p:spPr>
          <a:xfrm>
            <a:off x="4211638" y="1989138"/>
            <a:ext cx="457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7" name="Text Box 9"/>
          <p:cNvSpPr txBox="1"/>
          <p:nvPr/>
        </p:nvSpPr>
        <p:spPr>
          <a:xfrm>
            <a:off x="4356100" y="2636838"/>
            <a:ext cx="6858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8" name="Text Box 10"/>
          <p:cNvSpPr txBox="1"/>
          <p:nvPr/>
        </p:nvSpPr>
        <p:spPr>
          <a:xfrm>
            <a:off x="4284663" y="3284538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59" name="Text Box 11"/>
          <p:cNvSpPr txBox="1"/>
          <p:nvPr/>
        </p:nvSpPr>
        <p:spPr>
          <a:xfrm>
            <a:off x="4284663" y="3933825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11"/>
          <p:cNvSpPr txBox="1"/>
          <p:nvPr/>
        </p:nvSpPr>
        <p:spPr>
          <a:xfrm>
            <a:off x="4500563" y="4581525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11"/>
          <p:cNvSpPr txBox="1"/>
          <p:nvPr/>
        </p:nvSpPr>
        <p:spPr>
          <a:xfrm>
            <a:off x="5003800" y="5229225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11"/>
          <p:cNvSpPr txBox="1"/>
          <p:nvPr/>
        </p:nvSpPr>
        <p:spPr>
          <a:xfrm>
            <a:off x="4572000" y="5805488"/>
            <a:ext cx="533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rgbClr val="FF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endParaRPr lang="en-US" altLang="zh-CN" sz="3600">
              <a:solidFill>
                <a:srgbClr val="FF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/>
      <p:bldP spid="53256" grpId="0"/>
      <p:bldP spid="53257" grpId="0"/>
      <p:bldP spid="53258" grpId="0"/>
      <p:bldP spid="5325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Oval 2"/>
          <p:cNvSpPr/>
          <p:nvPr/>
        </p:nvSpPr>
        <p:spPr>
          <a:xfrm>
            <a:off x="468313" y="476250"/>
            <a:ext cx="838200" cy="609600"/>
          </a:xfrm>
          <a:prstGeom prst="ellipse">
            <a:avLst/>
          </a:prstGeom>
          <a:solidFill>
            <a:srgbClr val="9933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 Box 4"/>
          <p:cNvSpPr txBox="1"/>
          <p:nvPr/>
        </p:nvSpPr>
        <p:spPr>
          <a:xfrm>
            <a:off x="1476375" y="333375"/>
            <a:ext cx="7129463" cy="11906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circle the subjects you hear in 1a.</a:t>
            </a:r>
            <a:endParaRPr lang="en-US" altLang="zh-CN" sz="36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Text Box 5"/>
          <p:cNvSpPr txBox="1"/>
          <p:nvPr/>
        </p:nvSpPr>
        <p:spPr>
          <a:xfrm>
            <a:off x="468313" y="476250"/>
            <a:ext cx="12954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600" b="0">
                <a:solidFill>
                  <a:srgbClr val="FFFF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1b</a:t>
            </a:r>
            <a:endParaRPr lang="en-US" altLang="zh-CN" sz="3600" b="0">
              <a:solidFill>
                <a:srgbClr val="FFFF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Text Box 6"/>
          <p:cNvSpPr txBox="1"/>
          <p:nvPr/>
        </p:nvSpPr>
        <p:spPr>
          <a:xfrm>
            <a:off x="2195513" y="1412875"/>
            <a:ext cx="4032250" cy="4692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P.E.________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art  ________  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science 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music ______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math  ______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Chinese 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geography 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fontAlgn="base">
              <a:lnSpc>
                <a:spcPct val="105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8. history_____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3261" name="Oval 13"/>
          <p:cNvSpPr/>
          <p:nvPr/>
        </p:nvSpPr>
        <p:spPr>
          <a:xfrm>
            <a:off x="2484438" y="2636838"/>
            <a:ext cx="1600200" cy="492125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2" name="Oval 14"/>
          <p:cNvSpPr/>
          <p:nvPr/>
        </p:nvSpPr>
        <p:spPr>
          <a:xfrm>
            <a:off x="2484438" y="2133600"/>
            <a:ext cx="914400" cy="3810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3" name="Oval 15"/>
          <p:cNvSpPr/>
          <p:nvPr/>
        </p:nvSpPr>
        <p:spPr>
          <a:xfrm>
            <a:off x="2484438" y="3860800"/>
            <a:ext cx="1371600" cy="4572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4" name="Oval 16"/>
          <p:cNvSpPr/>
          <p:nvPr/>
        </p:nvSpPr>
        <p:spPr>
          <a:xfrm>
            <a:off x="2555875" y="3284538"/>
            <a:ext cx="1296988" cy="504825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fontAlgn="base"/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8686" name="U9 1b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877050" y="1628775"/>
            <a:ext cx="944563" cy="94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75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75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75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75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0056" fill="hold"/>
                                        <p:tgtEl>
                                          <p:spTgt spid="286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6"/>
                </p:tgtEl>
              </p:cMediaNode>
            </p:audio>
          </p:childTnLst>
        </p:cTn>
      </p:par>
    </p:tnLst>
    <p:bldLst>
      <p:bldP spid="53261" grpId="0" animBg="1"/>
      <p:bldP spid="53262" grpId="0" animBg="1"/>
      <p:bldP spid="53263" grpId="0" animBg="1"/>
      <p:bldP spid="532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AutoShape 2"/>
          <p:cNvSpPr/>
          <p:nvPr/>
        </p:nvSpPr>
        <p:spPr>
          <a:xfrm>
            <a:off x="3203575" y="765175"/>
            <a:ext cx="4968875" cy="1800225"/>
          </a:xfrm>
          <a:prstGeom prst="cloudCallout">
            <a:avLst>
              <a:gd name="adj1" fmla="val -64120"/>
              <a:gd name="adj2" fmla="val 34569"/>
            </a:avLst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0" name="AutoShape 3"/>
          <p:cNvSpPr/>
          <p:nvPr/>
        </p:nvSpPr>
        <p:spPr>
          <a:xfrm>
            <a:off x="2555875" y="3357563"/>
            <a:ext cx="6337300" cy="2592387"/>
          </a:xfrm>
          <a:prstGeom prst="cloudCallout">
            <a:avLst>
              <a:gd name="adj1" fmla="val -51778"/>
              <a:gd name="adj2" fmla="val 13750"/>
            </a:avLst>
          </a:prstGeom>
          <a:solidFill>
            <a:srgbClr val="99CC00"/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 fontAlgn="base"/>
            <a:endParaRPr lang="zh-CN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3708400" y="1125538"/>
            <a:ext cx="467995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What’s your favorite subject?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21" name="Text Box 5"/>
          <p:cNvSpPr txBox="1"/>
          <p:nvPr/>
        </p:nvSpPr>
        <p:spPr>
          <a:xfrm>
            <a:off x="3059113" y="3933825"/>
            <a:ext cx="5795962" cy="15700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fontAlgn="base">
              <a:spcBef>
                <a:spcPct val="50000"/>
              </a:spcBef>
            </a:pPr>
            <a:r>
              <a:rPr lang="en-US" altLang="zh-CN" sz="320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My favorite subject is science / music / English / math / Chinese / P.E. / art…</a:t>
            </a:r>
            <a:endParaRPr lang="en-US" altLang="zh-CN" sz="320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2293" name="图片 29706" descr="113649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844675"/>
            <a:ext cx="1504950" cy="1419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29708" descr="113649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4292600"/>
            <a:ext cx="1504950" cy="1304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梯田文化模板2</Template>
  <TotalTime>0</TotalTime>
  <Words>3215</Words>
  <Application>WPS 演示</Application>
  <PresentationFormat>在屏幕上显示</PresentationFormat>
  <Paragraphs>251</Paragraphs>
  <Slides>23</Slides>
  <Notes>1</Notes>
  <HiddenSlides>0</HiddenSlides>
  <MMClips>4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Calibri</vt:lpstr>
      <vt:lpstr>Arial Black</vt:lpstr>
      <vt:lpstr>Tahoma</vt:lpstr>
      <vt:lpstr>Monotype Corsiva</vt:lpstr>
      <vt:lpstr>黑体</vt:lpstr>
      <vt:lpstr>Footlight MT Light</vt:lpstr>
      <vt:lpstr>Segoe Print</vt:lpstr>
      <vt:lpstr>微软雅黑</vt:lpstr>
      <vt:lpstr>Arial Unicode MS</vt:lpstr>
      <vt:lpstr>新宋体</vt:lpstr>
      <vt:lpstr>Andalus</vt:lpstr>
      <vt:lpstr>Arabic Typesetting</vt:lpstr>
      <vt:lpstr>Candara</vt:lpstr>
      <vt:lpstr>Cambria Math</vt:lpstr>
      <vt:lpstr>AngsanaUPC</vt:lpstr>
      <vt:lpstr>Vrinda</vt:lpstr>
      <vt:lpstr>Traditional Arabic</vt:lpstr>
      <vt:lpstr>Simplified Arabic Fixed</vt:lpstr>
      <vt:lpstr>Shruti</vt:lpstr>
      <vt:lpstr>Watermark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中小学多媒体教学资源</dc:title>
  <dc:creator>http://dmtjx.taobao.com</dc:creator>
  <dc:description>http://dmtjx.taobao.com</dc:description>
  <cp:lastModifiedBy>kdz</cp:lastModifiedBy>
  <cp:revision>53</cp:revision>
  <dcterms:created xsi:type="dcterms:W3CDTF">2008-08-15T01:05:54Z</dcterms:created>
  <dcterms:modified xsi:type="dcterms:W3CDTF">2017-12-12T14:20:42Z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