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8" r:id="rId2"/>
    <p:sldId id="256" r:id="rId3"/>
    <p:sldId id="277" r:id="rId4"/>
    <p:sldId id="259" r:id="rId5"/>
    <p:sldId id="283" r:id="rId6"/>
    <p:sldId id="264" r:id="rId7"/>
    <p:sldId id="260" r:id="rId8"/>
    <p:sldId id="262" r:id="rId9"/>
    <p:sldId id="263" r:id="rId10"/>
    <p:sldId id="279" r:id="rId11"/>
    <p:sldId id="268" r:id="rId12"/>
    <p:sldId id="280" r:id="rId13"/>
    <p:sldId id="273" r:id="rId14"/>
    <p:sldId id="275" r:id="rId15"/>
    <p:sldId id="274" r:id="rId16"/>
    <p:sldId id="281" r:id="rId17"/>
    <p:sldId id="282" r:id="rId18"/>
    <p:sldId id="276" r:id="rId1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918" y="-22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081B16-BC1B-4AF2-9954-10825FA3C268}" type="datetimeFigureOut">
              <a:rPr lang="zh-CN" altLang="en-US" smtClean="0"/>
              <a:pPr/>
              <a:t>2016/10/12 Wednesday</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1BE0A4-B574-4428-906B-677DC260C780}"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81BE0A4-B574-4428-906B-677DC260C780}" type="slidenum">
              <a:rPr lang="zh-CN" altLang="en-US" smtClean="0"/>
              <a:pPr/>
              <a:t>7</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2016/10/12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2016/10/12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2016/10/12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2016/10/12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2016/10/12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2016/10/12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2016/10/12 Wednesday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2016/10/12 Wednesday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2016/10/12 Wednesday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2016/10/12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2016/10/12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2016/10/12 Wednesday</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Administrator\Desktop\newxitong_5.jpg"/>
          <p:cNvPicPr>
            <a:picLocks noGrp="1" noChangeAspect="1" noChangeArrowheads="1"/>
          </p:cNvPicPr>
          <p:nvPr>
            <p:ph idx="1"/>
          </p:nvPr>
        </p:nvPicPr>
        <p:blipFill>
          <a:blip r:embed="rId2" cstate="print"/>
          <a:srcRect/>
          <a:stretch>
            <a:fillRect/>
          </a:stretch>
        </p:blipFill>
        <p:spPr bwMode="auto">
          <a:xfrm>
            <a:off x="-4068960" y="-1179512"/>
            <a:ext cx="17209912" cy="9865096"/>
          </a:xfrm>
          <a:prstGeom prst="rect">
            <a:avLst/>
          </a:prstGeom>
          <a:noFill/>
        </p:spPr>
      </p:pic>
      <p:sp>
        <p:nvSpPr>
          <p:cNvPr id="7" name="TextBox 6"/>
          <p:cNvSpPr txBox="1"/>
          <p:nvPr/>
        </p:nvSpPr>
        <p:spPr>
          <a:xfrm>
            <a:off x="899592" y="4653136"/>
            <a:ext cx="9361040" cy="1015663"/>
          </a:xfrm>
          <a:prstGeom prst="rect">
            <a:avLst/>
          </a:prstGeom>
          <a:noFill/>
        </p:spPr>
        <p:txBody>
          <a:bodyPr wrap="square" rtlCol="0">
            <a:spAutoFit/>
          </a:bodyPr>
          <a:lstStyle/>
          <a:p>
            <a:r>
              <a:rPr lang="zh-CN" altLang="en-US" sz="6000" b="1" dirty="0" smtClean="0">
                <a:latin typeface="楷体" pitchFamily="49" charset="-122"/>
                <a:ea typeface="楷体" pitchFamily="49" charset="-122"/>
              </a:rPr>
              <a:t>浉河港镇中心校  刘艳</a:t>
            </a:r>
            <a:endParaRPr lang="zh-CN" altLang="en-US" sz="6000" b="1" dirty="0">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5"/>
          <p:cNvSpPr>
            <a:spLocks noGrp="1" noChangeArrowheads="1" noChangeShapeType="1" noTextEdit="1"/>
          </p:cNvSpPr>
          <p:nvPr>
            <p:ph type="title"/>
          </p:nvPr>
        </p:nvSpPr>
        <p:spPr bwMode="auto">
          <a:xfrm>
            <a:off x="251520" y="0"/>
            <a:ext cx="3754760" cy="1143000"/>
          </a:xfrm>
          <a:prstGeom prst="rect">
            <a:avLst/>
          </a:prstGeom>
        </p:spPr>
        <p:txBody>
          <a:bodyPr wrap="none" fromWordArt="1">
            <a:prstTxWarp prst="textDoubleWave1">
              <a:avLst>
                <a:gd name="adj1" fmla="val 6500"/>
                <a:gd name="adj2" fmla="val 0"/>
              </a:avLst>
            </a:prstTxWarp>
          </a:bodyPr>
          <a:lstStyle/>
          <a:p>
            <a:pPr algn="ctr"/>
            <a:r>
              <a:rPr lang="zh-CN" altLang="en-US" sz="4400" kern="10" spc="-440" dirty="0" smtClean="0">
                <a:ln w="12700">
                  <a:solidFill>
                    <a:srgbClr val="000099"/>
                  </a:solidFill>
                  <a:round/>
                  <a:headEnd/>
                  <a:tailEnd/>
                </a:ln>
                <a:solidFill>
                  <a:srgbClr val="33CCFF"/>
                </a:solidFill>
                <a:effectLst>
                  <a:outerShdw dist="125724" dir="18900000" algn="ctr" rotWithShape="0">
                    <a:srgbClr val="000099"/>
                  </a:outerShdw>
                </a:effectLst>
                <a:latin typeface="宋体"/>
                <a:ea typeface="宋体"/>
              </a:rPr>
              <a:t>名作赏析篇</a:t>
            </a:r>
            <a:endParaRPr lang="zh-CN" altLang="en-US" sz="4400" kern="10" spc="-440" dirty="0">
              <a:ln w="12700">
                <a:solidFill>
                  <a:srgbClr val="000099"/>
                </a:solidFill>
                <a:round/>
                <a:headEnd/>
                <a:tailEnd/>
              </a:ln>
              <a:solidFill>
                <a:srgbClr val="33CCFF"/>
              </a:solidFill>
              <a:effectLst>
                <a:outerShdw dist="125724" dir="18900000" algn="ctr" rotWithShape="0">
                  <a:srgbClr val="000099"/>
                </a:outerShdw>
              </a:effectLst>
              <a:latin typeface="宋体"/>
              <a:ea typeface="宋体"/>
            </a:endParaRPr>
          </a:p>
        </p:txBody>
      </p:sp>
      <p:sp>
        <p:nvSpPr>
          <p:cNvPr id="3" name="内容占位符 2"/>
          <p:cNvSpPr>
            <a:spLocks noGrp="1"/>
          </p:cNvSpPr>
          <p:nvPr>
            <p:ph idx="1"/>
          </p:nvPr>
        </p:nvSpPr>
        <p:spPr>
          <a:xfrm>
            <a:off x="251520" y="1196752"/>
            <a:ext cx="8229600" cy="5661248"/>
          </a:xfrm>
        </p:spPr>
        <p:txBody>
          <a:bodyPr>
            <a:normAutofit fontScale="62500" lnSpcReduction="20000"/>
          </a:bodyPr>
          <a:lstStyle/>
          <a:p>
            <a:pPr>
              <a:buNone/>
            </a:pPr>
            <a:r>
              <a:rPr lang="en-US" altLang="zh-CN" dirty="0" smtClean="0"/>
              <a:t> </a:t>
            </a:r>
            <a:r>
              <a:rPr lang="en-US" altLang="zh-CN" sz="4800" b="1" dirty="0" smtClean="0">
                <a:latin typeface="+mn-ea"/>
              </a:rPr>
              <a:t>1</a:t>
            </a:r>
            <a:r>
              <a:rPr lang="zh-CN" altLang="en-US" sz="5700" b="1" dirty="0" smtClean="0">
                <a:latin typeface="+mn-ea"/>
              </a:rPr>
              <a:t>、诗有诗眼，它是一首诗的灵气所在，可能是诗中最精炼、最传神的一个字，也可能是诗歌的主旨句，它对于诗人情感的表达往往具有画龙点睛之笔。那么同学们，你们能找出这首诗的诗眼吗？</a:t>
            </a:r>
            <a:endParaRPr lang="en-US" altLang="zh-CN" sz="5700" b="1" dirty="0" smtClean="0">
              <a:latin typeface="+mn-ea"/>
            </a:endParaRPr>
          </a:p>
          <a:p>
            <a:pPr>
              <a:buNone/>
            </a:pPr>
            <a:r>
              <a:rPr lang="zh-CN" altLang="en-US" sz="5700" b="1" dirty="0" smtClean="0">
                <a:latin typeface="+mn-ea"/>
              </a:rPr>
              <a:t>           </a:t>
            </a:r>
            <a:r>
              <a:rPr lang="zh-CN" altLang="en-US" sz="6300" b="1" dirty="0" smtClean="0">
                <a:solidFill>
                  <a:srgbClr val="FF0000"/>
                </a:solidFill>
                <a:latin typeface="+mn-ea"/>
              </a:rPr>
              <a:t>（悲）</a:t>
            </a:r>
            <a:endParaRPr lang="en-US" altLang="zh-CN" sz="5700" b="1" dirty="0" smtClean="0">
              <a:solidFill>
                <a:srgbClr val="FF0000"/>
              </a:solidFill>
              <a:latin typeface="+mn-ea"/>
            </a:endParaRPr>
          </a:p>
          <a:p>
            <a:pPr>
              <a:buNone/>
            </a:pPr>
            <a:r>
              <a:rPr lang="en-US" altLang="zh-CN" sz="6400" b="1" dirty="0" smtClean="0">
                <a:latin typeface="+mn-ea"/>
              </a:rPr>
              <a:t>2</a:t>
            </a:r>
            <a:r>
              <a:rPr lang="zh-CN" altLang="en-US" sz="6400" b="1" dirty="0" smtClean="0">
                <a:latin typeface="+mn-ea"/>
              </a:rPr>
              <a:t>、“悲”体现在何处？诗人是怎样来表现“悲”的？（赏析诗句，品读相辅）</a:t>
            </a:r>
            <a:endParaRPr lang="en-US" altLang="zh-CN" sz="6400" b="1" dirty="0" smtClean="0">
              <a:latin typeface="+mn-ea"/>
            </a:endParaRPr>
          </a:p>
          <a:p>
            <a:pPr>
              <a:buNone/>
            </a:pPr>
            <a:r>
              <a:rPr lang="en-US" altLang="zh-CN" sz="5700" b="1" dirty="0" smtClean="0">
                <a:latin typeface="+mn-ea"/>
              </a:rPr>
              <a:t>     </a:t>
            </a:r>
            <a:r>
              <a:rPr lang="zh-CN" altLang="en-US" sz="6400" b="1" dirty="0" smtClean="0">
                <a:solidFill>
                  <a:srgbClr val="FF0000"/>
                </a:solidFill>
                <a:latin typeface="+mn-ea"/>
              </a:rPr>
              <a:t>（所看、所想）</a:t>
            </a:r>
            <a:endParaRPr lang="zh-CN" altLang="en-US" sz="5700" b="1" dirty="0">
              <a:solidFill>
                <a:srgbClr val="FF0000"/>
              </a:solidFill>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istrator\Desktop\h.jpg"/>
          <p:cNvPicPr>
            <a:picLocks noGrp="1" noChangeAspect="1" noChangeArrowheads="1"/>
          </p:cNvPicPr>
          <p:nvPr>
            <p:ph idx="1"/>
          </p:nvPr>
        </p:nvPicPr>
        <p:blipFill>
          <a:blip r:embed="rId2" cstate="print"/>
          <a:srcRect/>
          <a:stretch>
            <a:fillRect/>
          </a:stretch>
        </p:blipFill>
        <p:spPr bwMode="auto">
          <a:xfrm>
            <a:off x="1" y="0"/>
            <a:ext cx="9143999" cy="7317432"/>
          </a:xfrm>
          <a:prstGeom prst="rect">
            <a:avLst/>
          </a:prstGeom>
          <a:noFill/>
        </p:spPr>
      </p:pic>
      <p:sp>
        <p:nvSpPr>
          <p:cNvPr id="5" name="内容占位符 2"/>
          <p:cNvSpPr txBox="1">
            <a:spLocks/>
          </p:cNvSpPr>
          <p:nvPr/>
        </p:nvSpPr>
        <p:spPr>
          <a:xfrm>
            <a:off x="0" y="836712"/>
            <a:ext cx="9144000" cy="6021288"/>
          </a:xfrm>
          <a:prstGeom prst="rect">
            <a:avLst/>
          </a:prstGeom>
        </p:spPr>
        <p:txBody>
          <a:bodyPr vert="horz" lIns="91440" tIns="45720" rIns="91440" bIns="45720" rtlCol="0">
            <a:normAutofit/>
          </a:bodyPr>
          <a:lstStyle/>
          <a:p>
            <a:pPr marL="342900" indent="-342900" algn="ctr">
              <a:spcBef>
                <a:spcPct val="20000"/>
              </a:spcBef>
              <a:defRPr/>
            </a:pPr>
            <a:r>
              <a:rPr kumimoji="0" lang="en-US" altLang="zh-CN" sz="4400" b="1" i="0" u="none" strike="noStrike" kern="1200" cap="none" spc="0" normalizeH="0" baseline="0" noProof="0" dirty="0" smtClean="0">
                <a:ln>
                  <a:noFill/>
                </a:ln>
                <a:solidFill>
                  <a:schemeClr val="tx1"/>
                </a:solidFill>
                <a:effectLst/>
                <a:uLnTx/>
                <a:uFillTx/>
                <a:latin typeface="+mn-ea"/>
                <a:ea typeface="+mn-ea"/>
                <a:cs typeface="+mn-cs"/>
              </a:rPr>
              <a:t> </a:t>
            </a:r>
            <a:r>
              <a:rPr kumimoji="0" lang="zh-CN" altLang="en-US" sz="4400" b="1" i="0" u="none" strike="noStrike" kern="1200" cap="none" spc="0" normalizeH="0" baseline="0" noProof="0" dirty="0" smtClean="0">
                <a:ln>
                  <a:noFill/>
                </a:ln>
                <a:solidFill>
                  <a:schemeClr val="tx1"/>
                </a:solidFill>
                <a:effectLst/>
                <a:uLnTx/>
                <a:uFillTx/>
                <a:latin typeface="+mn-ea"/>
                <a:ea typeface="+mn-ea"/>
                <a:cs typeface="+mn-cs"/>
              </a:rPr>
              <a:t>（</a:t>
            </a:r>
            <a:r>
              <a:rPr kumimoji="0" lang="en-US" altLang="zh-CN" sz="4400" b="1" i="0" u="none" strike="noStrike" kern="1200" cap="none" spc="0" normalizeH="0" baseline="0" noProof="0" dirty="0" smtClean="0">
                <a:ln>
                  <a:noFill/>
                </a:ln>
                <a:solidFill>
                  <a:schemeClr val="tx1"/>
                </a:solidFill>
                <a:effectLst/>
                <a:uLnTx/>
                <a:uFillTx/>
                <a:latin typeface="+mn-ea"/>
                <a:ea typeface="+mn-ea"/>
                <a:cs typeface="+mn-cs"/>
              </a:rPr>
              <a:t>1</a:t>
            </a:r>
            <a:r>
              <a:rPr kumimoji="0" lang="zh-CN" altLang="en-US" sz="4400" b="1" i="0" u="none" strike="noStrike" kern="1200" cap="none" spc="0" normalizeH="0" baseline="0" noProof="0" dirty="0" smtClean="0">
                <a:ln>
                  <a:noFill/>
                </a:ln>
                <a:solidFill>
                  <a:schemeClr val="tx1"/>
                </a:solidFill>
                <a:effectLst/>
                <a:uLnTx/>
                <a:uFillTx/>
                <a:latin typeface="+mn-ea"/>
                <a:ea typeface="+mn-ea"/>
                <a:cs typeface="+mn-cs"/>
              </a:rPr>
              <a:t>）</a:t>
            </a:r>
            <a:r>
              <a:rPr lang="zh-CN" altLang="en-US" sz="4400" b="1" dirty="0" smtClean="0">
                <a:latin typeface="+mn-ea"/>
              </a:rPr>
              <a:t>、诗歌中描写了</a:t>
            </a:r>
            <a:r>
              <a:rPr kumimoji="0" lang="zh-CN" altLang="en-US" sz="4400" b="1" i="0" u="none" strike="noStrike" kern="1200" cap="none" spc="0" normalizeH="0" baseline="0" noProof="0" dirty="0" smtClean="0">
                <a:ln>
                  <a:noFill/>
                </a:ln>
                <a:solidFill>
                  <a:schemeClr val="tx1"/>
                </a:solidFill>
                <a:effectLst/>
                <a:uLnTx/>
                <a:uFillTx/>
                <a:latin typeface="+mn-ea"/>
                <a:ea typeface="+mn-ea"/>
                <a:cs typeface="+mn-cs"/>
              </a:rPr>
              <a:t>哪些景</a:t>
            </a:r>
            <a:r>
              <a:rPr lang="zh-CN" altLang="en-US" sz="4400" b="1" noProof="0" dirty="0" smtClean="0">
                <a:latin typeface="+mn-ea"/>
              </a:rPr>
              <a:t>物</a:t>
            </a:r>
            <a:r>
              <a:rPr kumimoji="0" lang="zh-CN" altLang="en-US" sz="4400" b="1" i="0" u="none" strike="noStrike" kern="1200" cap="none" spc="0" normalizeH="0" baseline="0" noProof="0" dirty="0" smtClean="0">
                <a:ln>
                  <a:noFill/>
                </a:ln>
                <a:solidFill>
                  <a:schemeClr val="tx1"/>
                </a:solidFill>
                <a:effectLst/>
                <a:uLnTx/>
                <a:uFillTx/>
                <a:latin typeface="+mn-ea"/>
                <a:ea typeface="+mn-ea"/>
                <a:cs typeface="+mn-cs"/>
              </a:rPr>
              <a:t>？</a:t>
            </a:r>
            <a:endParaRPr lang="en-US" altLang="zh-CN" sz="4400" b="1" dirty="0" smtClean="0">
              <a:latin typeface="+mj-ea"/>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zh-CN" altLang="en-US" sz="4000" b="1" i="0" u="none" strike="noStrike" kern="1200" cap="none" spc="0" normalizeH="0" baseline="0" noProof="0" dirty="0" smtClean="0">
                <a:ln>
                  <a:noFill/>
                </a:ln>
                <a:solidFill>
                  <a:srgbClr val="00B050"/>
                </a:solidFill>
                <a:effectLst/>
                <a:uLnTx/>
                <a:uFillTx/>
                <a:latin typeface="+mn-ea"/>
                <a:ea typeface="+mn-ea"/>
                <a:cs typeface="+mn-cs"/>
              </a:rPr>
              <a:t>（洞庭湖、</a:t>
            </a:r>
            <a:r>
              <a:rPr lang="zh-CN" altLang="en-US" sz="4000" b="1" dirty="0" smtClean="0">
                <a:solidFill>
                  <a:srgbClr val="00B050"/>
                </a:solidFill>
                <a:latin typeface="+mn-ea"/>
              </a:rPr>
              <a:t>长江</a:t>
            </a:r>
            <a:r>
              <a:rPr kumimoji="0" lang="zh-CN" altLang="en-US" sz="4000" b="1" i="0" u="none" strike="noStrike" kern="1200" cap="none" spc="0" normalizeH="0" baseline="0" noProof="0" dirty="0" smtClean="0">
                <a:ln>
                  <a:noFill/>
                </a:ln>
                <a:solidFill>
                  <a:srgbClr val="00B050"/>
                </a:solidFill>
                <a:effectLst/>
                <a:uLnTx/>
                <a:uFillTx/>
                <a:latin typeface="+mn-ea"/>
                <a:ea typeface="+mn-ea"/>
                <a:cs typeface="+mn-cs"/>
              </a:rPr>
              <a:t>、旌旗、夕阳、湖山、暮色、高楼、沧波、老木）</a:t>
            </a:r>
            <a:endParaRPr lang="en-US" altLang="zh-CN" sz="4000" b="1" dirty="0" smtClean="0">
              <a:solidFill>
                <a:srgbClr val="00B050"/>
              </a:solidFill>
              <a:latin typeface="+mn-ea"/>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zh-CN" altLang="en-US" sz="4400" b="1" dirty="0" smtClean="0">
                <a:latin typeface="+mj-ea"/>
                <a:ea typeface="+mj-ea"/>
              </a:rPr>
              <a:t>  （</a:t>
            </a:r>
            <a:r>
              <a:rPr lang="en-US" altLang="zh-CN" sz="4400" b="1" dirty="0" smtClean="0">
                <a:latin typeface="+mj-ea"/>
                <a:ea typeface="+mj-ea"/>
              </a:rPr>
              <a:t>2</a:t>
            </a:r>
            <a:r>
              <a:rPr lang="zh-CN" altLang="en-US" sz="4400" b="1" dirty="0" smtClean="0">
                <a:latin typeface="+mj-ea"/>
                <a:ea typeface="+mj-ea"/>
              </a:rPr>
              <a:t>）</a:t>
            </a:r>
            <a:r>
              <a:rPr kumimoji="0" lang="zh-CN" altLang="en-US" sz="4400" b="1" i="0" u="none" strike="noStrike" kern="1200" cap="none" spc="0" normalizeH="0" baseline="0" noProof="0" dirty="0" smtClean="0">
                <a:ln>
                  <a:noFill/>
                </a:ln>
                <a:solidFill>
                  <a:schemeClr val="tx1"/>
                </a:solidFill>
                <a:effectLst/>
                <a:uLnTx/>
                <a:uFillTx/>
                <a:latin typeface="+mj-ea"/>
                <a:ea typeface="+mj-ea"/>
                <a:cs typeface="+mn-cs"/>
              </a:rPr>
              <a:t>、诗中景物描写有什么</a:t>
            </a:r>
            <a:r>
              <a:rPr lang="zh-CN" altLang="en-US" sz="4400" b="1" dirty="0" smtClean="0">
                <a:latin typeface="+mj-ea"/>
                <a:ea typeface="+mj-ea"/>
              </a:rPr>
              <a:t>特征</a:t>
            </a:r>
            <a:r>
              <a:rPr kumimoji="0" lang="zh-CN" altLang="en-US" sz="4400" b="1" i="0" u="none" strike="noStrike" kern="1200" cap="none" spc="0" normalizeH="0" baseline="0" noProof="0" dirty="0" smtClean="0">
                <a:ln>
                  <a:noFill/>
                </a:ln>
                <a:solidFill>
                  <a:schemeClr val="tx1"/>
                </a:solidFill>
                <a:effectLst/>
                <a:uLnTx/>
                <a:uFillTx/>
                <a:latin typeface="+mj-ea"/>
                <a:ea typeface="+mj-ea"/>
                <a:cs typeface="+mn-cs"/>
              </a:rPr>
              <a:t>？</a:t>
            </a:r>
            <a:endParaRPr kumimoji="0" lang="en-US" altLang="zh-CN" sz="4400" b="1" i="0" u="none" strike="noStrike" kern="1200" cap="none" spc="0" normalizeH="0" baseline="0" noProof="0" dirty="0" smtClean="0">
              <a:ln>
                <a:noFill/>
              </a:ln>
              <a:solidFill>
                <a:schemeClr val="tx1"/>
              </a:solidFill>
              <a:effectLst/>
              <a:uLnTx/>
              <a:uFillTx/>
              <a:latin typeface="+mj-ea"/>
              <a:ea typeface="+mj-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altLang="zh-CN" sz="4400" b="1" dirty="0" smtClean="0">
                <a:latin typeface="+mj-ea"/>
                <a:ea typeface="+mj-ea"/>
              </a:rPr>
              <a:t>  </a:t>
            </a:r>
            <a:r>
              <a:rPr lang="zh-CN" altLang="en-US" sz="3600" b="1" dirty="0" smtClean="0">
                <a:solidFill>
                  <a:srgbClr val="FF0000"/>
                </a:solidFill>
                <a:latin typeface="+mj-ea"/>
                <a:ea typeface="+mj-ea"/>
              </a:rPr>
              <a:t>这些景物共同营造了一幅苍凉悲壮的深秋暮色中游子徘徊无归的悲伤画面。</a:t>
            </a:r>
            <a:endParaRPr lang="en-US" altLang="zh-CN" sz="3600" b="1" dirty="0" smtClean="0">
              <a:solidFill>
                <a:srgbClr val="FF0000"/>
              </a:solidFill>
              <a:latin typeface="+mj-ea"/>
              <a:ea typeface="+mj-ea"/>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zh-CN" altLang="en-US" sz="5400" b="1" i="0" u="none" strike="noStrike" kern="1200" cap="none" spc="0" normalizeH="0" baseline="0" noProof="0" dirty="0" smtClean="0">
                <a:ln>
                  <a:noFill/>
                </a:ln>
                <a:solidFill>
                  <a:srgbClr val="0070C0"/>
                </a:solidFill>
                <a:effectLst/>
                <a:uLnTx/>
                <a:uFillTx/>
                <a:latin typeface="+mj-ea"/>
                <a:ea typeface="+mj-ea"/>
                <a:cs typeface="+mn-cs"/>
              </a:rPr>
              <a:t>（景“悲”）</a:t>
            </a:r>
            <a:endParaRPr kumimoji="0" lang="en-US" altLang="zh-CN" sz="5400" b="1" i="0" u="none" strike="noStrike" kern="1200" cap="none" spc="0" normalizeH="0" baseline="0" noProof="0" dirty="0" smtClean="0">
              <a:ln>
                <a:noFill/>
              </a:ln>
              <a:solidFill>
                <a:srgbClr val="0070C0"/>
              </a:solidFill>
              <a:effectLst/>
              <a:uLnTx/>
              <a:uFillTx/>
              <a:latin typeface="+mj-ea"/>
              <a:ea typeface="+mj-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altLang="zh-CN" sz="4000" b="1" i="0" u="none" strike="noStrike" kern="1200" cap="none" spc="0" normalizeH="0" baseline="0" noProof="0" dirty="0" smtClean="0">
              <a:ln>
                <a:noFill/>
              </a:ln>
              <a:solidFill>
                <a:srgbClr val="00B050"/>
              </a:solidFill>
              <a:effectLst/>
              <a:uLnTx/>
              <a:uFillTx/>
              <a:latin typeface="+mn-ea"/>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heel(4)">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wedge">
                                      <p:cBhvr>
                                        <p:cTn id="12" dur="20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barn(inHorizontal)">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11560" y="692696"/>
            <a:ext cx="8229600" cy="5793507"/>
          </a:xfrm>
        </p:spPr>
        <p:txBody>
          <a:bodyPr>
            <a:normAutofit fontScale="92500" lnSpcReduction="20000"/>
          </a:bodyPr>
          <a:lstStyle/>
          <a:p>
            <a:pPr>
              <a:buNone/>
            </a:pPr>
            <a:r>
              <a:rPr lang="zh-CN" altLang="en-US" sz="3900" dirty="0" smtClean="0"/>
              <a:t>（</a:t>
            </a:r>
            <a:r>
              <a:rPr lang="en-US" altLang="zh-CN" sz="3900" dirty="0" smtClean="0"/>
              <a:t>3</a:t>
            </a:r>
            <a:r>
              <a:rPr lang="zh-CN" altLang="en-US" sz="3900" dirty="0" smtClean="0"/>
              <a:t>）</a:t>
            </a:r>
            <a:r>
              <a:rPr lang="zh-CN" altLang="en-US" sz="4200" b="1" dirty="0" smtClean="0"/>
              <a:t>、诗人登楼后随之发出了怎样的感慨？从哪里可以看出来？请加以赏析。</a:t>
            </a:r>
            <a:endParaRPr lang="en-US" altLang="zh-CN" sz="4200" b="1" dirty="0" smtClean="0"/>
          </a:p>
          <a:p>
            <a:pPr>
              <a:buNone/>
            </a:pPr>
            <a:r>
              <a:rPr lang="en-US" altLang="zh-CN" sz="4200" b="1" dirty="0" smtClean="0"/>
              <a:t>    </a:t>
            </a:r>
            <a:r>
              <a:rPr lang="zh-CN" altLang="en-US" sz="4200" b="1" dirty="0" smtClean="0">
                <a:solidFill>
                  <a:srgbClr val="0070C0"/>
                </a:solidFill>
              </a:rPr>
              <a:t>“吴蜀横分地”“徙倚”“万里”“三年“望远”“白头”“吊古”“风霜”“老木”“沧波”“无限悲”</a:t>
            </a:r>
            <a:endParaRPr lang="en-US" altLang="zh-CN" sz="4200" b="1" dirty="0" smtClean="0">
              <a:solidFill>
                <a:srgbClr val="0070C0"/>
              </a:solidFill>
            </a:endParaRPr>
          </a:p>
          <a:p>
            <a:pPr>
              <a:buNone/>
            </a:pPr>
            <a:r>
              <a:rPr lang="en-US" altLang="zh-CN" sz="4200" b="1" dirty="0" smtClean="0">
                <a:solidFill>
                  <a:srgbClr val="FF0000"/>
                </a:solidFill>
              </a:rPr>
              <a:t>         ——</a:t>
            </a:r>
            <a:r>
              <a:rPr lang="zh-CN" altLang="en-US" sz="4200" b="1" dirty="0" smtClean="0">
                <a:solidFill>
                  <a:srgbClr val="FF0000"/>
                </a:solidFill>
              </a:rPr>
              <a:t>国家残缺、辗转流离、飘泊无定、老大伤悲的凄苦和悲伤。</a:t>
            </a:r>
            <a:endParaRPr lang="en-US" altLang="zh-CN" sz="4200" b="1" dirty="0" smtClean="0">
              <a:solidFill>
                <a:srgbClr val="FF0000"/>
              </a:solidFill>
            </a:endParaRPr>
          </a:p>
          <a:p>
            <a:pPr>
              <a:buNone/>
            </a:pPr>
            <a:r>
              <a:rPr lang="en-US" altLang="zh-CN" sz="4200" b="1" dirty="0" smtClean="0"/>
              <a:t>            </a:t>
            </a:r>
            <a:r>
              <a:rPr lang="zh-CN" altLang="en-US" sz="5200" b="1" dirty="0" smtClean="0">
                <a:solidFill>
                  <a:srgbClr val="0070C0"/>
                </a:solidFill>
              </a:rPr>
              <a:t>（己“悲”</a:t>
            </a:r>
            <a:r>
              <a:rPr lang="en-US" altLang="zh-CN" sz="5200" b="1" dirty="0" smtClean="0">
                <a:solidFill>
                  <a:srgbClr val="0070C0"/>
                </a:solidFill>
              </a:rPr>
              <a:t>—</a:t>
            </a:r>
            <a:r>
              <a:rPr lang="zh-CN" altLang="en-US" sz="5200" b="1" dirty="0" smtClean="0">
                <a:solidFill>
                  <a:srgbClr val="0070C0"/>
                </a:solidFill>
              </a:rPr>
              <a:t>国“悲”）</a:t>
            </a:r>
            <a:endParaRPr lang="en-US" altLang="zh-CN" sz="4200" b="1" dirty="0" smtClean="0">
              <a:solidFill>
                <a:srgbClr val="0070C0"/>
              </a:solidFill>
            </a:endParaRPr>
          </a:p>
          <a:p>
            <a:pPr>
              <a:buNone/>
            </a:pP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edg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4" name="Picture 2" descr="C:\Users\Administrator\Desktop\h.jpg"/>
          <p:cNvPicPr>
            <a:picLocks noChangeAspect="1" noChangeArrowheads="1"/>
          </p:cNvPicPr>
          <p:nvPr/>
        </p:nvPicPr>
        <p:blipFill>
          <a:blip r:embed="rId2" cstate="print"/>
          <a:srcRect/>
          <a:stretch>
            <a:fillRect/>
          </a:stretch>
        </p:blipFill>
        <p:spPr bwMode="auto">
          <a:xfrm>
            <a:off x="1" y="-1251520"/>
            <a:ext cx="9143999" cy="8280920"/>
          </a:xfrm>
          <a:prstGeom prst="rect">
            <a:avLst/>
          </a:prstGeom>
          <a:noFill/>
        </p:spPr>
      </p:pic>
      <p:sp>
        <p:nvSpPr>
          <p:cNvPr id="5" name="矩形 4"/>
          <p:cNvSpPr/>
          <p:nvPr/>
        </p:nvSpPr>
        <p:spPr>
          <a:xfrm>
            <a:off x="0" y="0"/>
            <a:ext cx="8892480" cy="2000548"/>
          </a:xfrm>
          <a:prstGeom prst="rect">
            <a:avLst/>
          </a:prstGeom>
          <a:ln>
            <a:noFill/>
          </a:ln>
        </p:spPr>
        <p:txBody>
          <a:bodyPr wrap="square">
            <a:spAutoFit/>
          </a:bodyPr>
          <a:lstStyle/>
          <a:p>
            <a:r>
              <a:rPr kumimoji="1" lang="zh-CN" altLang="en-US" sz="4400" b="1" dirty="0" smtClean="0">
                <a:solidFill>
                  <a:srgbClr val="006666"/>
                </a:solidFill>
                <a:effectLst>
                  <a:outerShdw blurRad="38100" dist="38100" dir="2700000" algn="tl">
                    <a:srgbClr val="C0C0C0"/>
                  </a:outerShdw>
                </a:effectLst>
              </a:rPr>
              <a:t>（</a:t>
            </a:r>
            <a:r>
              <a:rPr kumimoji="1" lang="en-US" altLang="zh-CN" sz="4400" b="1" dirty="0" smtClean="0">
                <a:solidFill>
                  <a:srgbClr val="006666"/>
                </a:solidFill>
                <a:effectLst>
                  <a:outerShdw blurRad="38100" dist="38100" dir="2700000" algn="tl">
                    <a:srgbClr val="C0C0C0"/>
                  </a:outerShdw>
                </a:effectLst>
              </a:rPr>
              <a:t>4</a:t>
            </a:r>
            <a:r>
              <a:rPr kumimoji="1" lang="zh-CN" altLang="en-US" sz="4400" b="1" dirty="0" smtClean="0">
                <a:solidFill>
                  <a:srgbClr val="006666"/>
                </a:solidFill>
                <a:effectLst>
                  <a:outerShdw blurRad="38100" dist="38100" dir="2700000" algn="tl">
                    <a:srgbClr val="C0C0C0"/>
                  </a:outerShdw>
                </a:effectLst>
              </a:rPr>
              <a:t>）你如何赏析尾联</a:t>
            </a:r>
            <a:r>
              <a:rPr kumimoji="1" lang="en-US" altLang="zh-CN" sz="4000" b="1" dirty="0" smtClean="0">
                <a:solidFill>
                  <a:srgbClr val="006666"/>
                </a:solidFill>
                <a:effectLst>
                  <a:outerShdw blurRad="38100" dist="38100" dir="2700000" algn="tl">
                    <a:srgbClr val="C0C0C0"/>
                  </a:outerShdw>
                </a:effectLst>
              </a:rPr>
              <a:t>“</a:t>
            </a:r>
            <a:r>
              <a:rPr kumimoji="1" lang="zh-CN" altLang="en-US" sz="4000" b="1" u="sng" dirty="0" smtClean="0">
                <a:solidFill>
                  <a:srgbClr val="006666"/>
                </a:solidFill>
                <a:effectLst>
                  <a:outerShdw blurRad="38100" dist="38100" dir="2700000" algn="tl">
                    <a:srgbClr val="C0C0C0"/>
                  </a:outerShdw>
                </a:effectLst>
              </a:rPr>
              <a:t>白头吊古风霜</a:t>
            </a:r>
            <a:r>
              <a:rPr kumimoji="1" lang="zh-CN" altLang="en-US" sz="4000" b="1" dirty="0" smtClean="0">
                <a:solidFill>
                  <a:srgbClr val="006666"/>
                </a:solidFill>
                <a:effectLst>
                  <a:outerShdw blurRad="38100" dist="38100" dir="2700000" algn="tl">
                    <a:srgbClr val="C0C0C0"/>
                  </a:outerShdw>
                </a:effectLst>
              </a:rPr>
              <a:t>里，</a:t>
            </a:r>
            <a:r>
              <a:rPr kumimoji="1" lang="zh-CN" altLang="en-US" sz="4000" b="1" u="sng" dirty="0" smtClean="0">
                <a:solidFill>
                  <a:srgbClr val="006666"/>
                </a:solidFill>
                <a:effectLst>
                  <a:outerShdw blurRad="38100" dist="38100" dir="2700000" algn="tl">
                    <a:srgbClr val="C0C0C0"/>
                  </a:outerShdw>
                </a:effectLst>
              </a:rPr>
              <a:t>老木沧波</a:t>
            </a:r>
            <a:r>
              <a:rPr kumimoji="1" lang="zh-CN" altLang="en-US" sz="4000" b="1" dirty="0" smtClean="0">
                <a:solidFill>
                  <a:srgbClr val="006666"/>
                </a:solidFill>
                <a:effectLst>
                  <a:outerShdw blurRad="38100" dist="38100" dir="2700000" algn="tl">
                    <a:srgbClr val="C0C0C0"/>
                  </a:outerShdw>
                </a:effectLst>
              </a:rPr>
              <a:t>无恨悲”这一最能表现诗人无限悲苦的诗句？对重点字词赏析。</a:t>
            </a:r>
          </a:p>
        </p:txBody>
      </p:sp>
      <p:sp>
        <p:nvSpPr>
          <p:cNvPr id="7" name="矩形 6"/>
          <p:cNvSpPr/>
          <p:nvPr/>
        </p:nvSpPr>
        <p:spPr>
          <a:xfrm>
            <a:off x="0" y="1988840"/>
            <a:ext cx="9144000" cy="5078313"/>
          </a:xfrm>
          <a:prstGeom prst="rect">
            <a:avLst/>
          </a:prstGeom>
        </p:spPr>
        <p:txBody>
          <a:bodyPr wrap="square">
            <a:spAutoFit/>
          </a:bodyPr>
          <a:lstStyle/>
          <a:p>
            <a:r>
              <a:rPr lang="zh-CN" altLang="en-US" sz="3600" b="1" dirty="0" smtClean="0">
                <a:solidFill>
                  <a:srgbClr val="FF0000"/>
                </a:solidFill>
                <a:latin typeface="+mn-ea"/>
              </a:rPr>
              <a:t>“白头”：</a:t>
            </a:r>
            <a:r>
              <a:rPr lang="zh-CN" altLang="en-US" sz="3600" b="1" dirty="0" smtClean="0">
                <a:latin typeface="+mn-ea"/>
              </a:rPr>
              <a:t>诗人此时已是鬓发如霜，故言。</a:t>
            </a:r>
            <a:endParaRPr lang="en-US" altLang="zh-CN" sz="3600" b="1" dirty="0" smtClean="0">
              <a:latin typeface="+mn-ea"/>
            </a:endParaRPr>
          </a:p>
          <a:p>
            <a:r>
              <a:rPr lang="zh-CN" altLang="en-US" sz="3600" b="1" dirty="0" smtClean="0">
                <a:solidFill>
                  <a:srgbClr val="FF0000"/>
                </a:solidFill>
                <a:latin typeface="+mn-ea"/>
              </a:rPr>
              <a:t>“吊古”：</a:t>
            </a:r>
            <a:r>
              <a:rPr lang="zh-CN" altLang="en-US" sz="3600" b="1" dirty="0" smtClean="0">
                <a:latin typeface="+mn-ea"/>
              </a:rPr>
              <a:t>不说“伤今”，含蓄深厚，意味深长。</a:t>
            </a:r>
            <a:endParaRPr lang="en-US" altLang="zh-CN" sz="3600" b="1" dirty="0" smtClean="0">
              <a:latin typeface="+mn-ea"/>
            </a:endParaRPr>
          </a:p>
          <a:p>
            <a:r>
              <a:rPr lang="zh-CN" altLang="en-US" sz="3600" b="1" dirty="0" smtClean="0">
                <a:solidFill>
                  <a:srgbClr val="FF0000"/>
                </a:solidFill>
                <a:latin typeface="+mn-ea"/>
              </a:rPr>
              <a:t>“风霜”：</a:t>
            </a:r>
            <a:r>
              <a:rPr lang="zh-CN" altLang="en-US" sz="3600" b="1" dirty="0" smtClean="0">
                <a:latin typeface="+mn-ea"/>
              </a:rPr>
              <a:t>明指自然事物，实喻残酷的社会现实，严峻的政治形势，语意双关。</a:t>
            </a:r>
            <a:endParaRPr lang="en-US" altLang="zh-CN" sz="3600" b="1" dirty="0" smtClean="0">
              <a:latin typeface="+mn-ea"/>
            </a:endParaRPr>
          </a:p>
          <a:p>
            <a:r>
              <a:rPr lang="zh-CN" altLang="en-US" sz="3600" b="1" dirty="0" smtClean="0">
                <a:solidFill>
                  <a:srgbClr val="FF0000"/>
                </a:solidFill>
                <a:latin typeface="+mn-ea"/>
              </a:rPr>
              <a:t>“老木沧波”：</a:t>
            </a:r>
            <a:r>
              <a:rPr lang="zh-CN" altLang="en-US" sz="3600" b="1" dirty="0" smtClean="0">
                <a:latin typeface="+mn-ea"/>
              </a:rPr>
              <a:t>包含诗人历经风霜后的憔悴悲愁之心绪。</a:t>
            </a:r>
            <a:endParaRPr lang="en-US" altLang="zh-CN" sz="3600" b="1" dirty="0" smtClean="0">
              <a:latin typeface="+mn-ea"/>
            </a:endParaRPr>
          </a:p>
          <a:p>
            <a:r>
              <a:rPr lang="zh-CN" altLang="en-US" sz="3600" b="1" dirty="0" smtClean="0">
                <a:solidFill>
                  <a:srgbClr val="00B050"/>
                </a:solidFill>
                <a:latin typeface="+mn-ea"/>
              </a:rPr>
              <a:t>（顾影自怜，以无限凄苦的身世之感结束全篇。）</a:t>
            </a:r>
            <a:endParaRPr lang="zh-CN" altLang="en-US" sz="3600" b="1" dirty="0">
              <a:solidFill>
                <a:srgbClr val="00B050"/>
              </a:solidFill>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Effect transition="in" filter="box(in)">
                                      <p:cBhvr>
                                        <p:cTn id="18" dur="500"/>
                                        <p:tgtEl>
                                          <p:spTgt spid="7">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diamond(in)">
                                      <p:cBhvr>
                                        <p:cTn id="23" dur="2000"/>
                                        <p:tgtEl>
                                          <p:spTgt spid="7">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7">
                                            <p:txEl>
                                              <p:pRg st="4" end="4"/>
                                            </p:txEl>
                                          </p:spTgt>
                                        </p:tgtEl>
                                        <p:attrNameLst>
                                          <p:attrName>style.visibility</p:attrName>
                                        </p:attrNameLst>
                                      </p:cBhvr>
                                      <p:to>
                                        <p:strVal val="visible"/>
                                      </p:to>
                                    </p:set>
                                    <p:animEffect transition="in" filter="blinds(horizontal)">
                                      <p:cBhvr>
                                        <p:cTn id="28"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dministrator\Desktop\h.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179512" y="620688"/>
            <a:ext cx="5472608" cy="923330"/>
          </a:xfrm>
          <a:prstGeom prst="rect">
            <a:avLst/>
          </a:prstGeom>
          <a:noFill/>
        </p:spPr>
        <p:txBody>
          <a:bodyPr wrap="square" rtlCol="0">
            <a:spAutoFit/>
          </a:bodyPr>
          <a:lstStyle/>
          <a:p>
            <a:r>
              <a:rPr lang="en-US" altLang="zh-CN" sz="5400" b="1" dirty="0" smtClean="0">
                <a:latin typeface="+mj-ea"/>
                <a:ea typeface="+mj-ea"/>
              </a:rPr>
              <a:t>3</a:t>
            </a:r>
            <a:r>
              <a:rPr lang="zh-CN" altLang="en-US" sz="5400" b="1" dirty="0" smtClean="0">
                <a:latin typeface="+mj-ea"/>
                <a:ea typeface="+mj-ea"/>
              </a:rPr>
              <a:t>、小结：</a:t>
            </a:r>
            <a:endParaRPr lang="zh-CN" altLang="en-US" sz="5400" b="1" dirty="0">
              <a:latin typeface="+mj-ea"/>
              <a:ea typeface="+mj-ea"/>
            </a:endParaRPr>
          </a:p>
        </p:txBody>
      </p:sp>
      <p:sp>
        <p:nvSpPr>
          <p:cNvPr id="7" name="矩形 6"/>
          <p:cNvSpPr/>
          <p:nvPr/>
        </p:nvSpPr>
        <p:spPr>
          <a:xfrm>
            <a:off x="611560" y="2060848"/>
            <a:ext cx="8028384" cy="3477875"/>
          </a:xfrm>
          <a:prstGeom prst="rect">
            <a:avLst/>
          </a:prstGeom>
        </p:spPr>
        <p:txBody>
          <a:bodyPr wrap="square">
            <a:spAutoFit/>
          </a:bodyPr>
          <a:lstStyle/>
          <a:p>
            <a:r>
              <a:rPr lang="zh-CN" altLang="en-US" sz="4400" b="1" dirty="0" smtClean="0">
                <a:solidFill>
                  <a:srgbClr val="FF3300"/>
                </a:solidFill>
                <a:effectLst>
                  <a:outerShdw blurRad="38100" dist="38100" dir="2700000" algn="tl">
                    <a:srgbClr val="C0C0C0"/>
                  </a:outerShdw>
                </a:effectLst>
                <a:ea typeface="楷体_GB2312" pitchFamily="49" charset="-122"/>
              </a:rPr>
              <a:t>这首诗通过诗眼一个“悲”字，诗人借景抒情，抒发了自己辗转江湘、颠沛流离之苦，国家残缺、中原动荡之忧，以及老大伤悲的落寞情怀。</a:t>
            </a:r>
            <a:endParaRPr lang="zh-CN" altLang="en-US" sz="4400" b="1" dirty="0">
              <a:solidFill>
                <a:srgbClr val="FF3300"/>
              </a:solidFill>
              <a:effectLst>
                <a:outerShdw blurRad="38100" dist="38100" dir="2700000" algn="tl">
                  <a:srgbClr val="C0C0C0"/>
                </a:outerShdw>
              </a:effectLst>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amond(in)">
                                      <p:cBhvr>
                                        <p:cTn id="7"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4" name="Picture 2" descr="C:\Users\Administrator\Desktop\h.jpg"/>
          <p:cNvPicPr>
            <a:picLocks noChangeAspect="1" noChangeArrowheads="1"/>
          </p:cNvPicPr>
          <p:nvPr/>
        </p:nvPicPr>
        <p:blipFill>
          <a:blip r:embed="rId2" cstate="print"/>
          <a:srcRect/>
          <a:stretch>
            <a:fillRect/>
          </a:stretch>
        </p:blipFill>
        <p:spPr bwMode="auto">
          <a:xfrm>
            <a:off x="0" y="0"/>
            <a:ext cx="9143999" cy="6858000"/>
          </a:xfrm>
          <a:prstGeom prst="rect">
            <a:avLst/>
          </a:prstGeom>
          <a:noFill/>
        </p:spPr>
      </p:pic>
      <p:sp>
        <p:nvSpPr>
          <p:cNvPr id="7" name="TextBox 6"/>
          <p:cNvSpPr txBox="1"/>
          <p:nvPr/>
        </p:nvSpPr>
        <p:spPr>
          <a:xfrm>
            <a:off x="0" y="260648"/>
            <a:ext cx="8388424" cy="6278642"/>
          </a:xfrm>
          <a:prstGeom prst="rect">
            <a:avLst/>
          </a:prstGeom>
          <a:noFill/>
        </p:spPr>
        <p:txBody>
          <a:bodyPr wrap="square" rtlCol="0">
            <a:spAutoFit/>
          </a:bodyPr>
          <a:lstStyle/>
          <a:p>
            <a:r>
              <a:rPr lang="zh-CN" altLang="en-US" sz="6600" b="1" dirty="0" smtClean="0">
                <a:solidFill>
                  <a:srgbClr val="0070C0"/>
                </a:solidFill>
                <a:latin typeface="+mj-ea"/>
                <a:ea typeface="+mj-ea"/>
              </a:rPr>
              <a:t>知识小拓展：</a:t>
            </a:r>
            <a:endParaRPr lang="en-US" altLang="zh-CN" sz="6600" b="1" dirty="0" smtClean="0">
              <a:solidFill>
                <a:srgbClr val="0070C0"/>
              </a:solidFill>
              <a:latin typeface="+mj-ea"/>
              <a:ea typeface="+mj-ea"/>
            </a:endParaRPr>
          </a:p>
          <a:p>
            <a:r>
              <a:rPr lang="zh-CN" altLang="en-US" sz="4400" b="1" dirty="0" smtClean="0">
                <a:latin typeface="+mj-ea"/>
                <a:ea typeface="+mj-ea"/>
              </a:rPr>
              <a:t>你还知道哪些像本文诗人一样心系家国、命运坎坷的宋朝著名诗人和词人吗？</a:t>
            </a:r>
            <a:endParaRPr lang="en-US" altLang="zh-CN" sz="4400" b="1" dirty="0" smtClean="0">
              <a:latin typeface="+mj-ea"/>
              <a:ea typeface="+mj-ea"/>
            </a:endParaRPr>
          </a:p>
          <a:p>
            <a:r>
              <a:rPr lang="zh-CN" altLang="en-US" sz="4400" b="1" dirty="0" smtClean="0">
                <a:solidFill>
                  <a:srgbClr val="FF0000"/>
                </a:solidFill>
                <a:latin typeface="+mj-ea"/>
                <a:ea typeface="+mj-ea"/>
              </a:rPr>
              <a:t>岳飞</a:t>
            </a:r>
            <a:r>
              <a:rPr lang="en-US" altLang="zh-CN" sz="4400" b="1" dirty="0" smtClean="0">
                <a:solidFill>
                  <a:srgbClr val="FF0000"/>
                </a:solidFill>
                <a:latin typeface="+mj-ea"/>
                <a:ea typeface="+mj-ea"/>
              </a:rPr>
              <a:t>—</a:t>
            </a:r>
            <a:r>
              <a:rPr lang="zh-CN" altLang="en-US" sz="4000" b="1" dirty="0" smtClean="0">
                <a:latin typeface="+mj-ea"/>
                <a:ea typeface="+mj-ea"/>
              </a:rPr>
              <a:t>靖康耻，犹未雪，臣子恨，何时灭？</a:t>
            </a:r>
            <a:endParaRPr lang="en-US" altLang="zh-CN" sz="4000" b="1" dirty="0" smtClean="0">
              <a:latin typeface="+mj-ea"/>
              <a:ea typeface="+mj-ea"/>
            </a:endParaRPr>
          </a:p>
          <a:p>
            <a:r>
              <a:rPr lang="zh-CN" altLang="en-US" sz="4000" b="1" dirty="0" smtClean="0">
                <a:solidFill>
                  <a:srgbClr val="FF0000"/>
                </a:solidFill>
                <a:latin typeface="+mj-ea"/>
                <a:ea typeface="+mj-ea"/>
              </a:rPr>
              <a:t>陆游</a:t>
            </a:r>
            <a:r>
              <a:rPr lang="en-US" altLang="zh-CN" sz="4000" b="1" dirty="0" smtClean="0">
                <a:solidFill>
                  <a:srgbClr val="FF0000"/>
                </a:solidFill>
                <a:latin typeface="+mj-ea"/>
                <a:ea typeface="+mj-ea"/>
              </a:rPr>
              <a:t>—</a:t>
            </a:r>
            <a:r>
              <a:rPr lang="zh-CN" altLang="en-US" sz="4000" b="1" dirty="0" smtClean="0">
                <a:latin typeface="+mj-ea"/>
                <a:ea typeface="+mj-ea"/>
              </a:rPr>
              <a:t>王师北定中原日，家祭无忘告乃翁。</a:t>
            </a:r>
            <a:endParaRPr lang="en-US" altLang="zh-CN" sz="4000" b="1" dirty="0" smtClean="0">
              <a:latin typeface="+mj-ea"/>
              <a:ea typeface="+mj-ea"/>
            </a:endParaRPr>
          </a:p>
          <a:p>
            <a:r>
              <a:rPr lang="zh-CN" altLang="en-US" sz="4000" b="1" dirty="0" smtClean="0">
                <a:solidFill>
                  <a:srgbClr val="FF0000"/>
                </a:solidFill>
                <a:latin typeface="+mj-ea"/>
                <a:ea typeface="+mj-ea"/>
              </a:rPr>
              <a:t>李清照</a:t>
            </a:r>
            <a:r>
              <a:rPr lang="en-US" altLang="zh-CN" sz="4000" b="1" dirty="0" smtClean="0">
                <a:solidFill>
                  <a:srgbClr val="FF0000"/>
                </a:solidFill>
                <a:latin typeface="+mj-ea"/>
                <a:ea typeface="+mj-ea"/>
              </a:rPr>
              <a:t>—</a:t>
            </a:r>
            <a:r>
              <a:rPr lang="zh-CN" altLang="en-US" sz="4000" b="1" dirty="0" smtClean="0">
                <a:latin typeface="+mj-ea"/>
                <a:ea typeface="+mj-ea"/>
              </a:rPr>
              <a:t>至今思项羽，不肯过江东。</a:t>
            </a:r>
            <a:endParaRPr lang="zh-CN" altLang="en-US" sz="4000" b="1" dirty="0">
              <a:latin typeface="+mj-ea"/>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blinds(horizontal)">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 calcmode="lin" valueType="num">
                                      <p:cBhvr additive="base">
                                        <p:cTn id="12"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7">
                                            <p:txEl>
                                              <p:pRg st="4" end="4"/>
                                            </p:txEl>
                                          </p:spTgt>
                                        </p:tgtEl>
                                        <p:attrNameLst>
                                          <p:attrName>style.visibility</p:attrName>
                                        </p:attrNameLst>
                                      </p:cBhvr>
                                      <p:to>
                                        <p:strVal val="visible"/>
                                      </p:to>
                                    </p:set>
                                    <p:animEffect transition="in" filter="box(in)">
                                      <p:cBhvr>
                                        <p:cTn id="18"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260648"/>
            <a:ext cx="5122912" cy="1143000"/>
          </a:xfrm>
        </p:spPr>
        <p:txBody>
          <a:bodyPr>
            <a:noAutofit/>
          </a:bodyPr>
          <a:lstStyle/>
          <a:p>
            <a:r>
              <a:rPr lang="zh-CN" altLang="en-US" sz="8000" b="1" dirty="0" smtClean="0">
                <a:solidFill>
                  <a:srgbClr val="0070C0"/>
                </a:solidFill>
              </a:rPr>
              <a:t>牛刀小试</a:t>
            </a:r>
            <a:r>
              <a:rPr lang="en-US" altLang="zh-CN" sz="8000" b="1" smtClean="0">
                <a:solidFill>
                  <a:srgbClr val="0070C0"/>
                </a:solidFill>
              </a:rPr>
              <a:t>:</a:t>
            </a:r>
            <a:endParaRPr lang="zh-CN" altLang="en-US" sz="8000" b="1" dirty="0">
              <a:solidFill>
                <a:srgbClr val="0070C0"/>
              </a:solidFill>
            </a:endParaRPr>
          </a:p>
        </p:txBody>
      </p:sp>
      <p:sp>
        <p:nvSpPr>
          <p:cNvPr id="3" name="内容占位符 2"/>
          <p:cNvSpPr>
            <a:spLocks noGrp="1"/>
          </p:cNvSpPr>
          <p:nvPr>
            <p:ph idx="1"/>
          </p:nvPr>
        </p:nvSpPr>
        <p:spPr>
          <a:xfrm>
            <a:off x="251520" y="1484784"/>
            <a:ext cx="9073008" cy="3744416"/>
          </a:xfrm>
        </p:spPr>
        <p:txBody>
          <a:bodyPr>
            <a:normAutofit/>
          </a:bodyPr>
          <a:lstStyle/>
          <a:p>
            <a:pPr>
              <a:buNone/>
            </a:pPr>
            <a:r>
              <a:rPr lang="en-US" altLang="zh-CN" sz="4100" b="1" dirty="0" smtClean="0">
                <a:latin typeface="+mn-ea"/>
              </a:rPr>
              <a:t>1</a:t>
            </a:r>
            <a:r>
              <a:rPr lang="zh-CN" altLang="en-US" sz="4100" b="1" dirty="0" smtClean="0">
                <a:latin typeface="+mn-ea"/>
              </a:rPr>
              <a:t>、</a:t>
            </a:r>
            <a:r>
              <a:rPr lang="zh-CN" altLang="zh-CN" sz="5400" b="1" spc="100" dirty="0" smtClean="0">
                <a:latin typeface="+mn-ea"/>
              </a:rPr>
              <a:t>这首七言律诗借景抒情，把自然之景、</a:t>
            </a:r>
            <a:r>
              <a:rPr lang="en-US" altLang="zh-CN" sz="5400" b="1" u="sng" spc="100" dirty="0" smtClean="0">
                <a:solidFill>
                  <a:srgbClr val="FF0000"/>
                </a:solidFill>
                <a:latin typeface="+mn-ea"/>
              </a:rPr>
              <a:t>________</a:t>
            </a:r>
            <a:r>
              <a:rPr lang="zh-CN" altLang="zh-CN" sz="5400" b="1" spc="100" dirty="0" smtClean="0">
                <a:latin typeface="+mn-ea"/>
              </a:rPr>
              <a:t>和</a:t>
            </a:r>
            <a:r>
              <a:rPr lang="en-US" altLang="zh-CN" sz="6000" b="1" u="sng" spc="100" dirty="0" smtClean="0">
                <a:solidFill>
                  <a:srgbClr val="FF0000"/>
                </a:solidFill>
                <a:latin typeface="+mn-ea"/>
              </a:rPr>
              <a:t>_______</a:t>
            </a:r>
            <a:r>
              <a:rPr lang="en-US" altLang="zh-CN" sz="6600" b="1" u="sng" spc="100" dirty="0" smtClean="0">
                <a:solidFill>
                  <a:srgbClr val="FF0000"/>
                </a:solidFill>
                <a:latin typeface="+mn-ea"/>
              </a:rPr>
              <a:t> </a:t>
            </a:r>
            <a:r>
              <a:rPr lang="zh-CN" altLang="zh-CN" sz="5400" b="1" spc="100" dirty="0" smtClean="0">
                <a:latin typeface="+mn-ea"/>
              </a:rPr>
              <a:t>融于一体。</a:t>
            </a:r>
          </a:p>
          <a:p>
            <a:pPr>
              <a:buNone/>
            </a:pPr>
            <a:endParaRPr lang="zh-CN" altLang="zh-CN" sz="4100" b="1" dirty="0" smtClean="0">
              <a:latin typeface="+mn-ea"/>
            </a:endParaRPr>
          </a:p>
          <a:p>
            <a:pPr>
              <a:buNone/>
            </a:pPr>
            <a:endParaRPr lang="zh-CN" altLang="en-US" dirty="0"/>
          </a:p>
        </p:txBody>
      </p:sp>
      <p:sp>
        <p:nvSpPr>
          <p:cNvPr id="4" name="内容占位符 2"/>
          <p:cNvSpPr txBox="1">
            <a:spLocks/>
          </p:cNvSpPr>
          <p:nvPr/>
        </p:nvSpPr>
        <p:spPr>
          <a:xfrm>
            <a:off x="4788024" y="2348880"/>
            <a:ext cx="3240360" cy="1008112"/>
          </a:xfrm>
          <a:prstGeom prst="rect">
            <a:avLst/>
          </a:prstGeom>
        </p:spPr>
        <p:txBody>
          <a:bodyPr vert="horz" lIns="91440" tIns="45720" rIns="91440" bIns="45720" rtlCol="0">
            <a:normAutofit fontScale="850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CN" sz="5400" b="1" i="0" strike="noStrike" kern="1200" cap="none" spc="100" normalizeH="0" baseline="0" noProof="0" dirty="0" smtClean="0">
                <a:ln>
                  <a:noFill/>
                </a:ln>
                <a:solidFill>
                  <a:srgbClr val="FF0000"/>
                </a:solidFill>
                <a:effectLst/>
                <a:uLnTx/>
                <a:uFillTx/>
                <a:latin typeface="+mn-ea"/>
                <a:ea typeface="+mn-ea"/>
                <a:cs typeface="+mn-cs"/>
              </a:rPr>
              <a:t> </a:t>
            </a:r>
            <a:r>
              <a:rPr kumimoji="0" lang="zh-CN" altLang="en-US" sz="6000" b="1" i="0" strike="noStrike" kern="1200" cap="none" spc="100" normalizeH="0" baseline="0" noProof="0" dirty="0" smtClean="0">
                <a:ln>
                  <a:noFill/>
                </a:ln>
                <a:solidFill>
                  <a:srgbClr val="FF0000"/>
                </a:solidFill>
                <a:effectLst/>
                <a:uLnTx/>
                <a:uFillTx/>
                <a:latin typeface="+mn-ea"/>
                <a:ea typeface="+mn-ea"/>
                <a:cs typeface="+mn-cs"/>
              </a:rPr>
              <a:t>家国之恨</a:t>
            </a:r>
            <a:endParaRPr kumimoji="0" lang="zh-CN" altLang="zh-CN" sz="5400" b="1" i="0" strike="noStrike" kern="1200" cap="none" spc="100" normalizeH="0" baseline="0" noProof="0" dirty="0" smtClean="0">
              <a:ln>
                <a:noFill/>
              </a:ln>
              <a:solidFill>
                <a:schemeClr val="tx1"/>
              </a:solidFill>
              <a:effectLst/>
              <a:uLnTx/>
              <a:uFillTx/>
              <a:latin typeface="+mn-ea"/>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zh-CN" altLang="zh-CN" sz="4100" b="1" i="0" u="none" strike="noStrike" kern="1200" cap="none" spc="0" normalizeH="0" baseline="0" noProof="0" dirty="0" smtClean="0">
              <a:ln>
                <a:noFill/>
              </a:ln>
              <a:solidFill>
                <a:schemeClr val="tx1"/>
              </a:solidFill>
              <a:effectLst/>
              <a:uLnTx/>
              <a:uFillTx/>
              <a:latin typeface="+mn-ea"/>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内容占位符 2"/>
          <p:cNvSpPr txBox="1">
            <a:spLocks/>
          </p:cNvSpPr>
          <p:nvPr/>
        </p:nvSpPr>
        <p:spPr>
          <a:xfrm>
            <a:off x="395536" y="3068960"/>
            <a:ext cx="3384376" cy="1152128"/>
          </a:xfrm>
          <a:prstGeom prst="rect">
            <a:avLst/>
          </a:prstGeom>
        </p:spPr>
        <p:txBody>
          <a:bodyPr vert="horz" lIns="91440" tIns="45720" rIns="91440" bIns="45720" rtlCol="0">
            <a:normAutofit fontScale="850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zh-CN" altLang="en-US" sz="6000" b="1" i="0" strike="noStrike" kern="1200" cap="none" spc="100" normalizeH="0" baseline="0" noProof="0" dirty="0" smtClean="0">
                <a:ln>
                  <a:noFill/>
                </a:ln>
                <a:solidFill>
                  <a:srgbClr val="FF0000"/>
                </a:solidFill>
                <a:effectLst/>
                <a:uLnTx/>
                <a:uFillTx/>
                <a:latin typeface="+mn-ea"/>
                <a:ea typeface="+mn-ea"/>
                <a:cs typeface="+mn-cs"/>
              </a:rPr>
              <a:t>身世之悲</a:t>
            </a:r>
            <a:r>
              <a:rPr kumimoji="0" lang="en-US" altLang="zh-CN" sz="6600" b="1" i="0" strike="noStrike" kern="1200" cap="none" spc="100" normalizeH="0" baseline="0" noProof="0" dirty="0" smtClean="0">
                <a:ln>
                  <a:noFill/>
                </a:ln>
                <a:solidFill>
                  <a:srgbClr val="FF0000"/>
                </a:solidFill>
                <a:effectLst/>
                <a:uLnTx/>
                <a:uFillTx/>
                <a:latin typeface="+mn-ea"/>
                <a:ea typeface="+mn-ea"/>
                <a:cs typeface="+mn-cs"/>
              </a:rPr>
              <a:t> </a:t>
            </a:r>
            <a:endParaRPr kumimoji="0" lang="zh-CN" altLang="zh-CN" sz="5400" b="1" i="0" strike="noStrike" kern="1200" cap="none" spc="100" normalizeH="0" baseline="0" noProof="0" dirty="0" smtClean="0">
              <a:ln>
                <a:noFill/>
              </a:ln>
              <a:solidFill>
                <a:schemeClr val="tx1"/>
              </a:solidFill>
              <a:effectLst/>
              <a:uLnTx/>
              <a:uFillTx/>
              <a:latin typeface="+mn-ea"/>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zh-CN" altLang="zh-CN" sz="4100" b="1" i="0" u="none" strike="noStrike" kern="1200" cap="none" spc="0" normalizeH="0" baseline="0" noProof="0" dirty="0" smtClean="0">
              <a:ln>
                <a:noFill/>
              </a:ln>
              <a:solidFill>
                <a:schemeClr val="tx1"/>
              </a:solidFill>
              <a:effectLst/>
              <a:uLnTx/>
              <a:uFillTx/>
              <a:latin typeface="+mn-ea"/>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ox(in)">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188640"/>
            <a:ext cx="9144000" cy="6480720"/>
          </a:xfrm>
        </p:spPr>
        <p:txBody>
          <a:bodyPr>
            <a:normAutofit/>
          </a:bodyPr>
          <a:lstStyle/>
          <a:p>
            <a:pPr>
              <a:buNone/>
            </a:pPr>
            <a:r>
              <a:rPr lang="en-US" altLang="zh-CN" sz="3600" b="1" dirty="0" smtClean="0"/>
              <a:t>2</a:t>
            </a:r>
            <a:r>
              <a:rPr lang="zh-CN" altLang="en-US" sz="3600" b="1" dirty="0" smtClean="0"/>
              <a:t>、</a:t>
            </a:r>
            <a:r>
              <a:rPr lang="zh-CN" altLang="zh-CN" sz="3600" b="1" dirty="0" smtClean="0"/>
              <a:t>对这首诗品析有误的一项是（</a:t>
            </a:r>
            <a:r>
              <a:rPr lang="en-US" altLang="zh-CN" sz="3600" b="1" dirty="0" smtClean="0"/>
              <a:t>       </a:t>
            </a:r>
            <a:r>
              <a:rPr lang="zh-CN" altLang="zh-CN" sz="3600" b="1" dirty="0" smtClean="0"/>
              <a:t>）</a:t>
            </a:r>
          </a:p>
          <a:p>
            <a:pPr>
              <a:buNone/>
            </a:pPr>
            <a:r>
              <a:rPr lang="en-US" altLang="zh-CN" sz="3600" b="1" dirty="0" smtClean="0"/>
              <a:t>A</a:t>
            </a:r>
            <a:r>
              <a:rPr lang="zh-CN" altLang="zh-CN" sz="3600" b="1" dirty="0" smtClean="0"/>
              <a:t>．首联点明登临位置，从“帘旌”到“夕阳”，写景由远及近。</a:t>
            </a:r>
          </a:p>
          <a:p>
            <a:pPr>
              <a:buNone/>
            </a:pPr>
            <a:r>
              <a:rPr lang="en-US" altLang="zh-CN" sz="3600" b="1" dirty="0" smtClean="0"/>
              <a:t>B</a:t>
            </a:r>
            <a:r>
              <a:rPr lang="zh-CN" altLang="zh-CN" sz="3600" b="1" dirty="0" smtClean="0"/>
              <a:t>．颔联思昔抚今，忆“吴蜀”融入厚重历史感，说“徙倚”渗透个人怅惘情。</a:t>
            </a:r>
          </a:p>
          <a:p>
            <a:pPr>
              <a:buNone/>
            </a:pPr>
            <a:r>
              <a:rPr lang="en-US" altLang="zh-CN" sz="3600" b="1" dirty="0" smtClean="0"/>
              <a:t>C</a:t>
            </a:r>
            <a:r>
              <a:rPr lang="zh-CN" altLang="zh-CN" sz="3600" b="1" dirty="0" smtClean="0"/>
              <a:t>．颈联“万里”与“三年”对举，分别从空间和时间跨度上道出了亡国之臣的无尽忧愤。</a:t>
            </a:r>
          </a:p>
          <a:p>
            <a:pPr>
              <a:buNone/>
            </a:pPr>
            <a:r>
              <a:rPr lang="en-US" altLang="zh-CN" sz="3600" b="1" dirty="0" smtClean="0"/>
              <a:t>D</a:t>
            </a:r>
            <a:r>
              <a:rPr lang="zh-CN" altLang="zh-CN" sz="3600" b="1" dirty="0" smtClean="0"/>
              <a:t>．尾联“风霜”语意双关，“沧波”情景交融，于无限悲凉中收束全篇。</a:t>
            </a:r>
          </a:p>
          <a:p>
            <a:endParaRPr lang="zh-CN" altLang="en-US" dirty="0"/>
          </a:p>
        </p:txBody>
      </p:sp>
      <p:sp>
        <p:nvSpPr>
          <p:cNvPr id="5" name="矩形 4"/>
          <p:cNvSpPr/>
          <p:nvPr/>
        </p:nvSpPr>
        <p:spPr>
          <a:xfrm>
            <a:off x="6876256" y="0"/>
            <a:ext cx="720080" cy="769441"/>
          </a:xfrm>
          <a:prstGeom prst="rect">
            <a:avLst/>
          </a:prstGeom>
        </p:spPr>
        <p:txBody>
          <a:bodyPr wrap="square">
            <a:spAutoFit/>
          </a:bodyPr>
          <a:lstStyle/>
          <a:p>
            <a:r>
              <a:rPr lang="en-US" altLang="zh-CN" sz="4400" b="1" dirty="0" smtClean="0">
                <a:solidFill>
                  <a:srgbClr val="FF0000"/>
                </a:solidFill>
              </a:rPr>
              <a:t>A</a:t>
            </a:r>
            <a:endParaRPr lang="zh-CN" alt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5" descr="C:\Users\Administrator\Desktop\c.pn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
        <p:nvSpPr>
          <p:cNvPr id="11" name="TextBox 10"/>
          <p:cNvSpPr txBox="1"/>
          <p:nvPr/>
        </p:nvSpPr>
        <p:spPr>
          <a:xfrm>
            <a:off x="3203848" y="4077072"/>
            <a:ext cx="7020272" cy="1569660"/>
          </a:xfrm>
          <a:prstGeom prst="rect">
            <a:avLst/>
          </a:prstGeom>
          <a:noFill/>
        </p:spPr>
        <p:txBody>
          <a:bodyPr wrap="square" rtlCol="0">
            <a:spAutoFit/>
          </a:bodyPr>
          <a:lstStyle/>
          <a:p>
            <a:r>
              <a:rPr lang="zh-CN" altLang="en-US" sz="9600" b="1" dirty="0" smtClean="0">
                <a:solidFill>
                  <a:srgbClr val="FF0000"/>
                </a:solidFill>
                <a:latin typeface="黑体" pitchFamily="49" charset="-122"/>
                <a:ea typeface="黑体" pitchFamily="49" charset="-122"/>
              </a:rPr>
              <a:t>谢谢！</a:t>
            </a:r>
            <a:endParaRPr lang="zh-CN" altLang="en-US" sz="9600" b="1"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dirty="0"/>
          </a:p>
        </p:txBody>
      </p:sp>
      <p:pic>
        <p:nvPicPr>
          <p:cNvPr id="4" name="Picture 4"/>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岳阳楼2"/>
          <p:cNvPicPr>
            <a:picLocks noGrp="1" noChangeAspect="1" noChangeArrowheads="1"/>
          </p:cNvPicPr>
          <p:nvPr>
            <p:ph idx="1"/>
          </p:nvPr>
        </p:nvPicPr>
        <p:blipFill>
          <a:blip r:embed="rId2" cstate="print"/>
          <a:stretch>
            <a:fillRect/>
          </a:stretch>
        </p:blipFill>
        <p:spPr bwMode="auto">
          <a:xfrm>
            <a:off x="4283968" y="3573016"/>
            <a:ext cx="4860032" cy="3284984"/>
          </a:xfrm>
          <a:prstGeom prst="rect">
            <a:avLst/>
          </a:prstGeom>
          <a:noFill/>
          <a:ln w="9525">
            <a:noFill/>
            <a:miter lim="800000"/>
            <a:headEnd/>
            <a:tailEnd/>
          </a:ln>
        </p:spPr>
      </p:pic>
      <p:pic>
        <p:nvPicPr>
          <p:cNvPr id="5" name="Picture 2" descr="C:\Users\Administrator\Desktop\图9.jpg"/>
          <p:cNvPicPr>
            <a:picLocks noChangeAspect="1" noChangeArrowheads="1"/>
          </p:cNvPicPr>
          <p:nvPr/>
        </p:nvPicPr>
        <p:blipFill>
          <a:blip r:embed="rId3" cstate="print"/>
          <a:srcRect/>
          <a:stretch>
            <a:fillRect/>
          </a:stretch>
        </p:blipFill>
        <p:spPr bwMode="auto">
          <a:xfrm>
            <a:off x="0" y="0"/>
            <a:ext cx="4283968" cy="3645024"/>
          </a:xfrm>
          <a:prstGeom prst="rect">
            <a:avLst/>
          </a:prstGeom>
          <a:noFill/>
        </p:spPr>
      </p:pic>
      <p:pic>
        <p:nvPicPr>
          <p:cNvPr id="1026" name="Picture 2" descr="C:\Users\Administrator\Desktop\图片2.jpg"/>
          <p:cNvPicPr>
            <a:picLocks noChangeAspect="1" noChangeArrowheads="1"/>
          </p:cNvPicPr>
          <p:nvPr/>
        </p:nvPicPr>
        <p:blipFill>
          <a:blip r:embed="rId4" cstate="print"/>
          <a:srcRect/>
          <a:stretch>
            <a:fillRect/>
          </a:stretch>
        </p:blipFill>
        <p:spPr bwMode="auto">
          <a:xfrm>
            <a:off x="4283968" y="0"/>
            <a:ext cx="4860032" cy="3573016"/>
          </a:xfrm>
          <a:prstGeom prst="rect">
            <a:avLst/>
          </a:prstGeom>
          <a:noFill/>
        </p:spPr>
      </p:pic>
      <p:pic>
        <p:nvPicPr>
          <p:cNvPr id="7" name="Picture 3" descr="岳阳楼1"/>
          <p:cNvPicPr>
            <a:picLocks noChangeAspect="1" noChangeArrowheads="1"/>
          </p:cNvPicPr>
          <p:nvPr/>
        </p:nvPicPr>
        <p:blipFill>
          <a:blip r:embed="rId5" cstate="print"/>
          <a:srcRect/>
          <a:stretch>
            <a:fillRect/>
          </a:stretch>
        </p:blipFill>
        <p:spPr bwMode="auto">
          <a:xfrm>
            <a:off x="0" y="3573016"/>
            <a:ext cx="4283968" cy="328498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275856" y="908720"/>
            <a:ext cx="6912744" cy="3528392"/>
          </a:xfrm>
          <a:prstGeom prst="rect">
            <a:avLst/>
          </a:prstGeom>
          <a:noFill/>
          <a:ln w="9525">
            <a:noFill/>
            <a:miter lim="800000"/>
            <a:headEnd/>
            <a:tailEnd/>
          </a:ln>
          <a:effectLst/>
        </p:spPr>
        <p:txBody>
          <a:bodyPr anchor="ctr"/>
          <a:lstStyle/>
          <a:p>
            <a:pPr algn="ctr"/>
            <a:r>
              <a:rPr lang="zh-CN" altLang="en-US" sz="9600" b="1" dirty="0">
                <a:solidFill>
                  <a:srgbClr val="A50021"/>
                </a:solidFill>
                <a:effectLst>
                  <a:outerShdw blurRad="38100" dist="38100" dir="2700000" algn="tl">
                    <a:srgbClr val="C0C0C0"/>
                  </a:outerShdw>
                </a:effectLst>
                <a:ea typeface="华文行楷" pitchFamily="2" charset="-122"/>
              </a:rPr>
              <a:t>登岳阳楼</a:t>
            </a:r>
            <a:br>
              <a:rPr lang="zh-CN" altLang="en-US" sz="9600" b="1" dirty="0">
                <a:solidFill>
                  <a:srgbClr val="A50021"/>
                </a:solidFill>
                <a:effectLst>
                  <a:outerShdw blurRad="38100" dist="38100" dir="2700000" algn="tl">
                    <a:srgbClr val="C0C0C0"/>
                  </a:outerShdw>
                </a:effectLst>
                <a:ea typeface="华文行楷" pitchFamily="2" charset="-122"/>
              </a:rPr>
            </a:br>
            <a:r>
              <a:rPr lang="zh-CN" altLang="en-US" sz="4400" b="1" dirty="0">
                <a:solidFill>
                  <a:srgbClr val="A50021"/>
                </a:solidFill>
                <a:effectLst>
                  <a:outerShdw blurRad="38100" dist="38100" dir="2700000" algn="tl">
                    <a:srgbClr val="C0C0C0"/>
                  </a:outerShdw>
                </a:effectLst>
                <a:ea typeface="华文行楷" pitchFamily="2" charset="-122"/>
              </a:rPr>
              <a:t>（其一）</a:t>
            </a:r>
            <a:br>
              <a:rPr lang="zh-CN" altLang="en-US" sz="4400" b="1" dirty="0">
                <a:solidFill>
                  <a:srgbClr val="A50021"/>
                </a:solidFill>
                <a:effectLst>
                  <a:outerShdw blurRad="38100" dist="38100" dir="2700000" algn="tl">
                    <a:srgbClr val="C0C0C0"/>
                  </a:outerShdw>
                </a:effectLst>
                <a:ea typeface="华文行楷" pitchFamily="2" charset="-122"/>
              </a:rPr>
            </a:br>
            <a:r>
              <a:rPr lang="zh-CN" altLang="en-US" sz="4400" b="1" dirty="0">
                <a:solidFill>
                  <a:srgbClr val="A50021"/>
                </a:solidFill>
                <a:effectLst>
                  <a:outerShdw blurRad="38100" dist="38100" dir="2700000" algn="tl">
                    <a:srgbClr val="C0C0C0"/>
                  </a:outerShdw>
                </a:effectLst>
                <a:ea typeface="华文行楷" pitchFamily="2" charset="-122"/>
              </a:rPr>
              <a:t/>
            </a:r>
            <a:br>
              <a:rPr lang="zh-CN" altLang="en-US" sz="4400" b="1" dirty="0">
                <a:solidFill>
                  <a:srgbClr val="A50021"/>
                </a:solidFill>
                <a:effectLst>
                  <a:outerShdw blurRad="38100" dist="38100" dir="2700000" algn="tl">
                    <a:srgbClr val="C0C0C0"/>
                  </a:outerShdw>
                </a:effectLst>
                <a:ea typeface="华文行楷" pitchFamily="2" charset="-122"/>
              </a:rPr>
            </a:br>
            <a:r>
              <a:rPr lang="zh-CN" altLang="en-US" sz="5400" b="1" dirty="0">
                <a:solidFill>
                  <a:schemeClr val="tx2">
                    <a:lumMod val="60000"/>
                    <a:lumOff val="40000"/>
                  </a:schemeClr>
                </a:solidFill>
                <a:effectLst>
                  <a:outerShdw blurRad="38100" dist="38100" dir="2700000" algn="tl">
                    <a:srgbClr val="C0C0C0"/>
                  </a:outerShdw>
                </a:effectLst>
                <a:ea typeface="华文新魏" pitchFamily="2" charset="-122"/>
              </a:rPr>
              <a:t>陈与义</a:t>
            </a:r>
          </a:p>
        </p:txBody>
      </p:sp>
      <p:pic>
        <p:nvPicPr>
          <p:cNvPr id="4" name="Picture 2" descr="岳阳楼(清晰)"/>
          <p:cNvPicPr>
            <a:picLocks noChangeAspect="1" noChangeArrowheads="1"/>
          </p:cNvPicPr>
          <p:nvPr/>
        </p:nvPicPr>
        <p:blipFill>
          <a:blip r:embed="rId2" cstate="print"/>
          <a:srcRect/>
          <a:stretch>
            <a:fillRect/>
          </a:stretch>
        </p:blipFill>
        <p:spPr bwMode="auto">
          <a:xfrm>
            <a:off x="0" y="0"/>
            <a:ext cx="3779912" cy="6858000"/>
          </a:xfrm>
          <a:prstGeom prst="rect">
            <a:avLst/>
          </a:prstGeom>
          <a:noFill/>
          <a:ln w="9525">
            <a:noFill/>
            <a:miter lim="800000"/>
            <a:headEnd/>
            <a:tailEnd/>
          </a:ln>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3074">
                                            <p:txEl>
                                              <p:charRg st="0" end="5"/>
                                            </p:txEl>
                                          </p:spTgt>
                                        </p:tgtEl>
                                        <p:attrNameLst>
                                          <p:attrName>style.visibility</p:attrName>
                                        </p:attrNameLst>
                                      </p:cBhvr>
                                      <p:to>
                                        <p:strVal val="visible"/>
                                      </p:to>
                                    </p:set>
                                    <p:anim by="(-#ppt_w*2)" calcmode="lin" valueType="num">
                                      <p:cBhvr rctx="PPT">
                                        <p:cTn id="7" dur="500" autoRev="1" fill="hold">
                                          <p:stCondLst>
                                            <p:cond delay="0"/>
                                          </p:stCondLst>
                                        </p:cTn>
                                        <p:tgtEl>
                                          <p:spTgt spid="3074">
                                            <p:txEl>
                                              <p:charRg st="0" end="5"/>
                                            </p:txEl>
                                          </p:spTgt>
                                        </p:tgtEl>
                                        <p:attrNameLst>
                                          <p:attrName>ppt_w</p:attrName>
                                        </p:attrNameLst>
                                      </p:cBhvr>
                                    </p:anim>
                                    <p:anim by="(#ppt_w*0.50)" calcmode="lin" valueType="num">
                                      <p:cBhvr>
                                        <p:cTn id="8" dur="500" decel="50000" autoRev="1" fill="hold">
                                          <p:stCondLst>
                                            <p:cond delay="0"/>
                                          </p:stCondLst>
                                        </p:cTn>
                                        <p:tgtEl>
                                          <p:spTgt spid="3074">
                                            <p:txEl>
                                              <p:charRg st="0" end="5"/>
                                            </p:txEl>
                                          </p:spTgt>
                                        </p:tgtEl>
                                        <p:attrNameLst>
                                          <p:attrName>ppt_x</p:attrName>
                                        </p:attrNameLst>
                                      </p:cBhvr>
                                    </p:anim>
                                    <p:anim from="(-#ppt_h/2)" to="(#ppt_y)" calcmode="lin" valueType="num">
                                      <p:cBhvr>
                                        <p:cTn id="9" dur="1000" fill="hold">
                                          <p:stCondLst>
                                            <p:cond delay="0"/>
                                          </p:stCondLst>
                                        </p:cTn>
                                        <p:tgtEl>
                                          <p:spTgt spid="3074">
                                            <p:txEl>
                                              <p:charRg st="0" end="5"/>
                                            </p:txEl>
                                          </p:spTgt>
                                        </p:tgtEl>
                                        <p:attrNameLst>
                                          <p:attrName>ppt_y</p:attrName>
                                        </p:attrNameLst>
                                      </p:cBhvr>
                                    </p:anim>
                                    <p:animRot by="21600000">
                                      <p:cBhvr>
                                        <p:cTn id="10" dur="1000" fill="hold">
                                          <p:stCondLst>
                                            <p:cond delay="0"/>
                                          </p:stCondLst>
                                        </p:cTn>
                                        <p:tgtEl>
                                          <p:spTgt spid="3074">
                                            <p:txEl>
                                              <p:charRg st="0" end="5"/>
                                            </p:txEl>
                                          </p:spTgt>
                                        </p:tgtEl>
                                        <p:attrNameLst>
                                          <p:attrName>r</p:attrName>
                                        </p:attrNameLst>
                                      </p:cBhvr>
                                    </p:animRot>
                                  </p:childTnLst>
                                </p:cTn>
                              </p:par>
                            </p:childTnLst>
                          </p:cTn>
                        </p:par>
                        <p:par>
                          <p:cTn id="11" fill="hold">
                            <p:stCondLst>
                              <p:cond delay="1300"/>
                            </p:stCondLst>
                            <p:childTnLst>
                              <p:par>
                                <p:cTn id="12" presetID="56" presetClass="entr" presetSubtype="0" fill="hold" nodeType="afterEffect">
                                  <p:stCondLst>
                                    <p:cond delay="0"/>
                                  </p:stCondLst>
                                  <p:iterate type="lt">
                                    <p:tmPct val="10000"/>
                                  </p:iterate>
                                  <p:childTnLst>
                                    <p:set>
                                      <p:cBhvr>
                                        <p:cTn id="13" dur="1" fill="hold">
                                          <p:stCondLst>
                                            <p:cond delay="0"/>
                                          </p:stCondLst>
                                        </p:cTn>
                                        <p:tgtEl>
                                          <p:spTgt spid="3074">
                                            <p:txEl>
                                              <p:charRg st="5" end="11"/>
                                            </p:txEl>
                                          </p:spTgt>
                                        </p:tgtEl>
                                        <p:attrNameLst>
                                          <p:attrName>style.visibility</p:attrName>
                                        </p:attrNameLst>
                                      </p:cBhvr>
                                      <p:to>
                                        <p:strVal val="visible"/>
                                      </p:to>
                                    </p:set>
                                    <p:anim by="(-#ppt_w*2)" calcmode="lin" valueType="num">
                                      <p:cBhvr rctx="PPT">
                                        <p:cTn id="14" dur="500" autoRev="1" fill="hold">
                                          <p:stCondLst>
                                            <p:cond delay="0"/>
                                          </p:stCondLst>
                                        </p:cTn>
                                        <p:tgtEl>
                                          <p:spTgt spid="3074">
                                            <p:txEl>
                                              <p:charRg st="5" end="11"/>
                                            </p:txEl>
                                          </p:spTgt>
                                        </p:tgtEl>
                                        <p:attrNameLst>
                                          <p:attrName>ppt_w</p:attrName>
                                        </p:attrNameLst>
                                      </p:cBhvr>
                                    </p:anim>
                                    <p:anim by="(#ppt_w*0.50)" calcmode="lin" valueType="num">
                                      <p:cBhvr>
                                        <p:cTn id="15" dur="500" decel="50000" autoRev="1" fill="hold">
                                          <p:stCondLst>
                                            <p:cond delay="0"/>
                                          </p:stCondLst>
                                        </p:cTn>
                                        <p:tgtEl>
                                          <p:spTgt spid="3074">
                                            <p:txEl>
                                              <p:charRg st="5" end="11"/>
                                            </p:txEl>
                                          </p:spTgt>
                                        </p:tgtEl>
                                        <p:attrNameLst>
                                          <p:attrName>ppt_x</p:attrName>
                                        </p:attrNameLst>
                                      </p:cBhvr>
                                    </p:anim>
                                    <p:anim from="(-#ppt_h/2)" to="(#ppt_y)" calcmode="lin" valueType="num">
                                      <p:cBhvr>
                                        <p:cTn id="16" dur="1000" fill="hold">
                                          <p:stCondLst>
                                            <p:cond delay="0"/>
                                          </p:stCondLst>
                                        </p:cTn>
                                        <p:tgtEl>
                                          <p:spTgt spid="3074">
                                            <p:txEl>
                                              <p:charRg st="5" end="11"/>
                                            </p:txEl>
                                          </p:spTgt>
                                        </p:tgtEl>
                                        <p:attrNameLst>
                                          <p:attrName>ppt_y</p:attrName>
                                        </p:attrNameLst>
                                      </p:cBhvr>
                                    </p:anim>
                                    <p:animRot by="21600000">
                                      <p:cBhvr>
                                        <p:cTn id="17" dur="1000" fill="hold">
                                          <p:stCondLst>
                                            <p:cond delay="0"/>
                                          </p:stCondLst>
                                        </p:cTn>
                                        <p:tgtEl>
                                          <p:spTgt spid="3074">
                                            <p:txEl>
                                              <p:charRg st="5" end="11"/>
                                            </p:txEl>
                                          </p:spTgt>
                                        </p:tgtEl>
                                        <p:attrNameLst>
                                          <p:attrName>r</p:attrName>
                                        </p:attrNameLst>
                                      </p:cBhvr>
                                    </p:animRot>
                                  </p:childTnLst>
                                </p:cTn>
                              </p:par>
                            </p:childTnLst>
                          </p:cTn>
                        </p:par>
                        <p:par>
                          <p:cTn id="18" fill="hold">
                            <p:stCondLst>
                              <p:cond delay="2700"/>
                            </p:stCondLst>
                            <p:childTnLst>
                              <p:par>
                                <p:cTn id="19" presetID="56" presetClass="entr" presetSubtype="0" fill="hold" nodeType="afterEffect">
                                  <p:stCondLst>
                                    <p:cond delay="0"/>
                                  </p:stCondLst>
                                  <p:iterate type="lt">
                                    <p:tmPct val="10000"/>
                                  </p:iterate>
                                  <p:childTnLst>
                                    <p:set>
                                      <p:cBhvr>
                                        <p:cTn id="20" dur="1" fill="hold">
                                          <p:stCondLst>
                                            <p:cond delay="0"/>
                                          </p:stCondLst>
                                        </p:cTn>
                                        <p:tgtEl>
                                          <p:spTgt spid="3074">
                                            <p:txEl>
                                              <p:charRg st="11" end="15"/>
                                            </p:txEl>
                                          </p:spTgt>
                                        </p:tgtEl>
                                        <p:attrNameLst>
                                          <p:attrName>style.visibility</p:attrName>
                                        </p:attrNameLst>
                                      </p:cBhvr>
                                      <p:to>
                                        <p:strVal val="visible"/>
                                      </p:to>
                                    </p:set>
                                    <p:anim by="(-#ppt_w*2)" calcmode="lin" valueType="num">
                                      <p:cBhvr rctx="PPT">
                                        <p:cTn id="21" dur="500" autoRev="1" fill="hold">
                                          <p:stCondLst>
                                            <p:cond delay="0"/>
                                          </p:stCondLst>
                                        </p:cTn>
                                        <p:tgtEl>
                                          <p:spTgt spid="3074">
                                            <p:txEl>
                                              <p:charRg st="11" end="15"/>
                                            </p:txEl>
                                          </p:spTgt>
                                        </p:tgtEl>
                                        <p:attrNameLst>
                                          <p:attrName>ppt_w</p:attrName>
                                        </p:attrNameLst>
                                      </p:cBhvr>
                                    </p:anim>
                                    <p:anim by="(#ppt_w*0.50)" calcmode="lin" valueType="num">
                                      <p:cBhvr>
                                        <p:cTn id="22" dur="500" decel="50000" autoRev="1" fill="hold">
                                          <p:stCondLst>
                                            <p:cond delay="0"/>
                                          </p:stCondLst>
                                        </p:cTn>
                                        <p:tgtEl>
                                          <p:spTgt spid="3074">
                                            <p:txEl>
                                              <p:charRg st="11" end="15"/>
                                            </p:txEl>
                                          </p:spTgt>
                                        </p:tgtEl>
                                        <p:attrNameLst>
                                          <p:attrName>ppt_x</p:attrName>
                                        </p:attrNameLst>
                                      </p:cBhvr>
                                    </p:anim>
                                    <p:anim from="(-#ppt_h/2)" to="(#ppt_y)" calcmode="lin" valueType="num">
                                      <p:cBhvr>
                                        <p:cTn id="23" dur="1000" fill="hold">
                                          <p:stCondLst>
                                            <p:cond delay="0"/>
                                          </p:stCondLst>
                                        </p:cTn>
                                        <p:tgtEl>
                                          <p:spTgt spid="3074">
                                            <p:txEl>
                                              <p:charRg st="11" end="15"/>
                                            </p:txEl>
                                          </p:spTgt>
                                        </p:tgtEl>
                                        <p:attrNameLst>
                                          <p:attrName>ppt_y</p:attrName>
                                        </p:attrNameLst>
                                      </p:cBhvr>
                                    </p:anim>
                                    <p:animRot by="21600000">
                                      <p:cBhvr>
                                        <p:cTn id="24" dur="1000" fill="hold">
                                          <p:stCondLst>
                                            <p:cond delay="0"/>
                                          </p:stCondLst>
                                        </p:cTn>
                                        <p:tgtEl>
                                          <p:spTgt spid="3074">
                                            <p:txEl>
                                              <p:charRg st="11" end="1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4042792" cy="1143000"/>
          </a:xfrm>
        </p:spPr>
        <p:txBody>
          <a:bodyPr>
            <a:normAutofit/>
          </a:bodyPr>
          <a:lstStyle/>
          <a:p>
            <a:r>
              <a:rPr lang="zh-CN" altLang="en-US" sz="6600" b="1" dirty="0" smtClean="0"/>
              <a:t>教学目标</a:t>
            </a:r>
            <a:endParaRPr lang="zh-CN" altLang="en-US" sz="6600" b="1" dirty="0"/>
          </a:p>
        </p:txBody>
      </p:sp>
      <p:sp>
        <p:nvSpPr>
          <p:cNvPr id="3" name="内容占位符 2"/>
          <p:cNvSpPr>
            <a:spLocks noGrp="1"/>
          </p:cNvSpPr>
          <p:nvPr>
            <p:ph idx="1"/>
          </p:nvPr>
        </p:nvSpPr>
        <p:spPr>
          <a:xfrm>
            <a:off x="179512" y="1052736"/>
            <a:ext cx="8686800" cy="5805264"/>
          </a:xfrm>
        </p:spPr>
        <p:txBody>
          <a:bodyPr>
            <a:noAutofit/>
          </a:bodyPr>
          <a:lstStyle/>
          <a:p>
            <a:pPr>
              <a:buNone/>
            </a:pPr>
            <a:r>
              <a:rPr lang="en-US" altLang="zh-CN" sz="4000" b="1" dirty="0" smtClean="0">
                <a:latin typeface="+mn-ea"/>
              </a:rPr>
              <a:t>1</a:t>
            </a:r>
            <a:r>
              <a:rPr lang="zh-CN" altLang="en-US" sz="4000" b="1" dirty="0" smtClean="0">
                <a:latin typeface="+mn-ea"/>
              </a:rPr>
              <a:t>、知识与能力目标：了解作者以及相关的背景知识，注意朗读停顿和重点字词。</a:t>
            </a:r>
            <a:endParaRPr lang="en-US" altLang="zh-CN" sz="4000" b="1" dirty="0" smtClean="0">
              <a:latin typeface="+mn-ea"/>
            </a:endParaRPr>
          </a:p>
          <a:p>
            <a:pPr>
              <a:buNone/>
            </a:pPr>
            <a:r>
              <a:rPr lang="en-US" altLang="zh-CN" sz="4000" b="1" dirty="0" smtClean="0">
                <a:latin typeface="+mn-ea"/>
              </a:rPr>
              <a:t>2</a:t>
            </a:r>
            <a:r>
              <a:rPr lang="zh-CN" altLang="en-US" sz="4000" b="1" dirty="0" smtClean="0">
                <a:latin typeface="+mn-ea"/>
              </a:rPr>
              <a:t>、方法与过程目标：理解诗歌内容，体会诗人借景抒情、情景交融的表现手法。</a:t>
            </a:r>
            <a:endParaRPr lang="en-US" altLang="zh-CN" sz="4000" b="1" dirty="0" smtClean="0">
              <a:latin typeface="+mn-ea"/>
            </a:endParaRPr>
          </a:p>
          <a:p>
            <a:pPr>
              <a:buNone/>
            </a:pPr>
            <a:r>
              <a:rPr lang="en-US" altLang="zh-CN" sz="4000" b="1" dirty="0" smtClean="0">
                <a:latin typeface="+mn-ea"/>
              </a:rPr>
              <a:t>3</a:t>
            </a:r>
            <a:r>
              <a:rPr lang="zh-CN" altLang="en-US" sz="4000" b="1" dirty="0" smtClean="0">
                <a:latin typeface="+mn-ea"/>
              </a:rPr>
              <a:t>、情感态度与价值观目标：寻找诗眼，感悟诗人家国之愁和身世之苦。培养学生学习诗歌的兴趣。</a:t>
            </a:r>
            <a:endParaRPr lang="zh-CN" altLang="en-US" sz="4000" b="1" dirty="0">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edge">
                                      <p:cBhvr>
                                        <p:cTn id="10" dur="2000"/>
                                        <p:tgtEl>
                                          <p:spTgt spid="3">
                                            <p:txEl>
                                              <p:pRg st="1" end="1"/>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edge">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772816"/>
            <a:ext cx="8229600" cy="4886003"/>
          </a:xfrm>
        </p:spPr>
        <p:txBody>
          <a:bodyPr>
            <a:normAutofit fontScale="62500" lnSpcReduction="20000"/>
          </a:bodyPr>
          <a:lstStyle/>
          <a:p>
            <a:pPr>
              <a:buNone/>
            </a:pPr>
            <a:r>
              <a:rPr lang="en-US" altLang="zh-CN" sz="5800" b="1" dirty="0" smtClean="0">
                <a:solidFill>
                  <a:srgbClr val="FF0000"/>
                </a:solidFill>
              </a:rPr>
              <a:t>1</a:t>
            </a:r>
            <a:r>
              <a:rPr lang="zh-CN" altLang="en-US" sz="5800" b="1" dirty="0" smtClean="0">
                <a:solidFill>
                  <a:srgbClr val="FF0000"/>
                </a:solidFill>
              </a:rPr>
              <a:t>、</a:t>
            </a:r>
            <a:r>
              <a:rPr lang="zh-CN" altLang="en-US" sz="6400" b="1" dirty="0" smtClean="0">
                <a:solidFill>
                  <a:srgbClr val="FF0000"/>
                </a:solidFill>
                <a:latin typeface="+mj-ea"/>
                <a:ea typeface="+mj-ea"/>
              </a:rPr>
              <a:t>陈与义</a:t>
            </a:r>
            <a:r>
              <a:rPr lang="en-US" altLang="zh-CN" sz="3500" b="1" dirty="0" smtClean="0"/>
              <a:t>(1090</a:t>
            </a:r>
            <a:r>
              <a:rPr lang="zh-CN" altLang="en-US" sz="3500" b="1" dirty="0" smtClean="0"/>
              <a:t>～</a:t>
            </a:r>
            <a:r>
              <a:rPr lang="en-US" altLang="zh-CN" sz="3500" b="1" dirty="0" smtClean="0"/>
              <a:t>1138)</a:t>
            </a:r>
            <a:r>
              <a:rPr lang="zh-CN" altLang="en-US" sz="3500" b="1" dirty="0" smtClean="0"/>
              <a:t>，</a:t>
            </a:r>
            <a:r>
              <a:rPr lang="zh-CN" altLang="en-US" sz="3500" b="1" dirty="0" smtClean="0">
                <a:solidFill>
                  <a:srgbClr val="FF3300"/>
                </a:solidFill>
              </a:rPr>
              <a:t>宋代诗人</a:t>
            </a:r>
            <a:r>
              <a:rPr lang="zh-CN" altLang="en-US" sz="3500" b="1" dirty="0" smtClean="0"/>
              <a:t>。</a:t>
            </a:r>
            <a:r>
              <a:rPr lang="zh-CN" altLang="en-US" sz="3500" b="1" dirty="0" smtClean="0">
                <a:solidFill>
                  <a:srgbClr val="FF3300"/>
                </a:solidFill>
              </a:rPr>
              <a:t> 字去非，自号简斋</a:t>
            </a:r>
            <a:r>
              <a:rPr lang="zh-CN" altLang="en-US" sz="3500" b="1" dirty="0" smtClean="0"/>
              <a:t>。洛阳（今属河南）人。</a:t>
            </a:r>
          </a:p>
          <a:p>
            <a:pPr>
              <a:buNone/>
            </a:pPr>
            <a:r>
              <a:rPr lang="zh-CN" altLang="en-US" sz="3500" b="1" dirty="0" smtClean="0"/>
              <a:t>            </a:t>
            </a:r>
            <a:r>
              <a:rPr lang="zh-CN" altLang="en-US" sz="5100" b="1" dirty="0" smtClean="0">
                <a:solidFill>
                  <a:srgbClr val="3366FF"/>
                </a:solidFill>
              </a:rPr>
              <a:t>南北宋之交</a:t>
            </a:r>
            <a:r>
              <a:rPr lang="zh-CN" altLang="en-US" sz="5100" b="1" dirty="0" smtClean="0"/>
              <a:t>著名诗人。诗歌创作以金兵入侵中原为界线，分前后两时期。前期</a:t>
            </a:r>
            <a:r>
              <a:rPr lang="zh-CN" altLang="en-US" sz="5100" b="1" dirty="0" smtClean="0">
                <a:solidFill>
                  <a:srgbClr val="3366FF"/>
                </a:solidFill>
              </a:rPr>
              <a:t>诗风明快</a:t>
            </a:r>
            <a:r>
              <a:rPr lang="zh-CN" altLang="en-US" sz="5100" b="1" dirty="0" smtClean="0"/>
              <a:t>，很少用典，以</a:t>
            </a:r>
            <a:r>
              <a:rPr lang="en-US" altLang="zh-CN" sz="5100" b="1" dirty="0" smtClean="0"/>
              <a:t>《</a:t>
            </a:r>
            <a:r>
              <a:rPr lang="zh-CN" altLang="en-US" sz="5100" b="1" dirty="0" smtClean="0"/>
              <a:t>墨梅</a:t>
            </a:r>
            <a:r>
              <a:rPr lang="en-US" altLang="zh-CN" sz="5100" b="1" dirty="0" smtClean="0"/>
              <a:t>》</a:t>
            </a:r>
            <a:r>
              <a:rPr lang="zh-CN" altLang="en-US" sz="5100" b="1" dirty="0" smtClean="0"/>
              <a:t>诗受到徽宗的赏识。南迁后，经历了和杜甫在安史之乱时颇为相似的遭遇，转学杜甫。 </a:t>
            </a:r>
            <a:r>
              <a:rPr lang="zh-CN" altLang="en-US" sz="5100" b="1" dirty="0" smtClean="0">
                <a:solidFill>
                  <a:srgbClr val="FF0066"/>
                </a:solidFill>
              </a:rPr>
              <a:t>成为宋代学习杜甫最有成就的诗人之一</a:t>
            </a:r>
            <a:r>
              <a:rPr lang="zh-CN" altLang="en-US" sz="5100" b="1" dirty="0" smtClean="0"/>
              <a:t>。</a:t>
            </a:r>
          </a:p>
          <a:p>
            <a:pPr>
              <a:buNone/>
            </a:pPr>
            <a:r>
              <a:rPr lang="zh-CN" altLang="en-US" sz="5100" b="1" dirty="0" smtClean="0">
                <a:solidFill>
                  <a:srgbClr val="FF3300"/>
                </a:solidFill>
              </a:rPr>
              <a:t>           著有</a:t>
            </a:r>
            <a:r>
              <a:rPr lang="en-US" altLang="zh-CN" sz="5100" b="1" dirty="0" smtClean="0">
                <a:solidFill>
                  <a:srgbClr val="FF3300"/>
                </a:solidFill>
              </a:rPr>
              <a:t>《 </a:t>
            </a:r>
            <a:r>
              <a:rPr lang="zh-CN" altLang="en-US" sz="5100" b="1" dirty="0" smtClean="0">
                <a:solidFill>
                  <a:srgbClr val="FF3300"/>
                </a:solidFill>
              </a:rPr>
              <a:t>简斋集</a:t>
            </a:r>
            <a:r>
              <a:rPr lang="en-US" altLang="zh-CN" sz="5100" b="1" dirty="0" smtClean="0">
                <a:solidFill>
                  <a:srgbClr val="FF3300"/>
                </a:solidFill>
              </a:rPr>
              <a:t>》</a:t>
            </a:r>
            <a:r>
              <a:rPr lang="zh-CN" altLang="en-US" sz="5100" b="1" dirty="0" smtClean="0">
                <a:solidFill>
                  <a:srgbClr val="FF3300"/>
                </a:solidFill>
              </a:rPr>
              <a:t>。</a:t>
            </a:r>
            <a:r>
              <a:rPr lang="zh-CN" altLang="en-US" sz="3500" b="1" dirty="0" smtClean="0"/>
              <a:t> </a:t>
            </a:r>
            <a:r>
              <a:rPr lang="zh-CN" altLang="en-US" b="1" dirty="0" smtClean="0"/>
              <a:t/>
            </a:r>
            <a:br>
              <a:rPr lang="zh-CN" altLang="en-US" b="1" dirty="0" smtClean="0"/>
            </a:br>
            <a:endParaRPr lang="zh-CN" altLang="en-US" dirty="0"/>
          </a:p>
        </p:txBody>
      </p:sp>
      <p:sp>
        <p:nvSpPr>
          <p:cNvPr id="4" name="WordArt 5"/>
          <p:cNvSpPr>
            <a:spLocks noChangeArrowheads="1" noChangeShapeType="1" noTextEdit="1"/>
          </p:cNvSpPr>
          <p:nvPr/>
        </p:nvSpPr>
        <p:spPr bwMode="auto">
          <a:xfrm>
            <a:off x="539552" y="332656"/>
            <a:ext cx="4320480" cy="1066800"/>
          </a:xfrm>
          <a:prstGeom prst="rect">
            <a:avLst/>
          </a:prstGeom>
        </p:spPr>
        <p:txBody>
          <a:bodyPr wrap="none" fromWordArt="1">
            <a:prstTxWarp prst="textDoubleWave1">
              <a:avLst>
                <a:gd name="adj1" fmla="val 6500"/>
                <a:gd name="adj2" fmla="val 0"/>
              </a:avLst>
            </a:prstTxWarp>
          </a:bodyPr>
          <a:lstStyle/>
          <a:p>
            <a:pPr algn="ctr"/>
            <a:r>
              <a:rPr lang="zh-CN" altLang="en-US" sz="4400" kern="10" spc="-440" dirty="0" smtClean="0">
                <a:ln w="12700">
                  <a:solidFill>
                    <a:srgbClr val="000099"/>
                  </a:solidFill>
                  <a:round/>
                  <a:headEnd/>
                  <a:tailEnd/>
                </a:ln>
                <a:solidFill>
                  <a:srgbClr val="33CCFF"/>
                </a:solidFill>
                <a:effectLst>
                  <a:outerShdw dist="125724" dir="18900000" algn="ctr" rotWithShape="0">
                    <a:srgbClr val="000099"/>
                  </a:outerShdw>
                </a:effectLst>
                <a:latin typeface="宋体"/>
                <a:ea typeface="宋体"/>
              </a:rPr>
              <a:t>知人论世篇</a:t>
            </a:r>
            <a:endParaRPr lang="zh-CN" altLang="en-US" sz="4400" kern="10" spc="-440" dirty="0">
              <a:ln w="12700">
                <a:solidFill>
                  <a:srgbClr val="000099"/>
                </a:solidFill>
                <a:round/>
                <a:headEnd/>
                <a:tailEnd/>
              </a:ln>
              <a:solidFill>
                <a:srgbClr val="33CCFF"/>
              </a:solidFill>
              <a:effectLst>
                <a:outerShdw dist="125724" dir="18900000" algn="ctr" rotWithShape="0">
                  <a:srgbClr val="000099"/>
                </a:outerShdw>
              </a:effectLst>
              <a:latin typeface="宋体"/>
              <a:ea typeface="宋体"/>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par>
                                <p:cTn id="8" presetID="21"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4)">
                                      <p:cBhvr>
                                        <p:cTn id="10" dur="2000"/>
                                        <p:tgtEl>
                                          <p:spTgt spid="3">
                                            <p:txEl>
                                              <p:pRg st="1" end="1"/>
                                            </p:txEl>
                                          </p:spTgt>
                                        </p:tgtEl>
                                      </p:cBhvr>
                                    </p:animEffect>
                                  </p:childTnLst>
                                </p:cTn>
                              </p:par>
                              <p:par>
                                <p:cTn id="11" presetID="21"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4)">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a:xfrm>
            <a:off x="457200" y="0"/>
            <a:ext cx="8229600" cy="1196752"/>
          </a:xfrm>
        </p:spPr>
        <p:txBody>
          <a:bodyPr>
            <a:normAutofit/>
          </a:bodyPr>
          <a:lstStyle/>
          <a:p>
            <a:r>
              <a:rPr lang="en-US" altLang="zh-CN" sz="6000" b="1" dirty="0" smtClean="0">
                <a:solidFill>
                  <a:srgbClr val="FF0000"/>
                </a:solidFill>
              </a:rPr>
              <a:t>2</a:t>
            </a:r>
            <a:r>
              <a:rPr lang="zh-CN" altLang="en-US" sz="6000" b="1" dirty="0" smtClean="0">
                <a:solidFill>
                  <a:srgbClr val="FF0000"/>
                </a:solidFill>
              </a:rPr>
              <a:t>、</a:t>
            </a:r>
            <a:r>
              <a:rPr lang="zh-CN" altLang="en-US" sz="5400" b="1" dirty="0" smtClean="0">
                <a:solidFill>
                  <a:srgbClr val="FF0000"/>
                </a:solidFill>
              </a:rPr>
              <a:t>创作背景</a:t>
            </a:r>
            <a:endParaRPr lang="zh-CN" altLang="en-US" sz="5400" b="1" dirty="0">
              <a:solidFill>
                <a:srgbClr val="FF0000"/>
              </a:solidFill>
            </a:endParaRPr>
          </a:p>
        </p:txBody>
      </p:sp>
      <p:sp>
        <p:nvSpPr>
          <p:cNvPr id="5" name="内容占位符 4"/>
          <p:cNvSpPr>
            <a:spLocks noGrp="1"/>
          </p:cNvSpPr>
          <p:nvPr>
            <p:ph idx="1"/>
          </p:nvPr>
        </p:nvSpPr>
        <p:spPr>
          <a:xfrm>
            <a:off x="0" y="1124744"/>
            <a:ext cx="9144000" cy="5733256"/>
          </a:xfrm>
        </p:spPr>
        <p:txBody>
          <a:bodyPr>
            <a:normAutofit/>
          </a:bodyPr>
          <a:lstStyle/>
          <a:p>
            <a:pPr>
              <a:buNone/>
            </a:pPr>
            <a:r>
              <a:rPr kumimoji="1" lang="zh-CN" altLang="en-US" sz="3600" b="1" dirty="0" smtClean="0">
                <a:effectLst>
                  <a:outerShdw blurRad="38100" dist="38100" dir="2700000" algn="tl">
                    <a:srgbClr val="C0C0C0"/>
                  </a:outerShdw>
                </a:effectLst>
                <a:latin typeface="Arial" charset="0"/>
                <a:ea typeface="宋体" charset="-122"/>
              </a:rPr>
              <a:t>   </a:t>
            </a:r>
            <a:r>
              <a:rPr kumimoji="1" lang="zh-CN" altLang="en-US" b="1" dirty="0" smtClean="0">
                <a:effectLst>
                  <a:outerShdw blurRad="38100" dist="38100" dir="2700000" algn="tl">
                    <a:srgbClr val="C0C0C0"/>
                  </a:outerShdw>
                </a:effectLst>
                <a:latin typeface="Arial" charset="0"/>
                <a:ea typeface="宋体" charset="-122"/>
              </a:rPr>
              <a:t>靖康元年（</a:t>
            </a:r>
            <a:r>
              <a:rPr kumimoji="1" lang="en-US" altLang="zh-CN" b="1" dirty="0" smtClean="0">
                <a:effectLst>
                  <a:outerShdw blurRad="38100" dist="38100" dir="2700000" algn="tl">
                    <a:srgbClr val="C0C0C0"/>
                  </a:outerShdw>
                </a:effectLst>
                <a:latin typeface="Arial" charset="0"/>
                <a:ea typeface="宋体" charset="-122"/>
              </a:rPr>
              <a:t>1126</a:t>
            </a:r>
            <a:r>
              <a:rPr kumimoji="1" lang="zh-CN" altLang="en-US" b="1" dirty="0" smtClean="0">
                <a:effectLst>
                  <a:outerShdw blurRad="38100" dist="38100" dir="2700000" algn="tl">
                    <a:srgbClr val="C0C0C0"/>
                  </a:outerShdw>
                </a:effectLst>
                <a:latin typeface="Arial" charset="0"/>
                <a:ea typeface="宋体" charset="-122"/>
              </a:rPr>
              <a:t>）春，金破开封，北宋亡。其人生经历和文学创作以靖康之难为界线，分为两时期。之前，他走仕途功名常路，</a:t>
            </a:r>
            <a:r>
              <a:rPr kumimoji="1" lang="en-US" altLang="zh-CN" b="1" dirty="0" smtClean="0">
                <a:effectLst>
                  <a:outerShdw blurRad="38100" dist="38100" dir="2700000" algn="tl">
                    <a:srgbClr val="C0C0C0"/>
                  </a:outerShdw>
                </a:effectLst>
                <a:latin typeface="Arial" charset="0"/>
                <a:ea typeface="宋体" charset="-122"/>
              </a:rPr>
              <a:t>24</a:t>
            </a:r>
            <a:r>
              <a:rPr kumimoji="1" lang="zh-CN" altLang="en-US" b="1" dirty="0" smtClean="0">
                <a:effectLst>
                  <a:outerShdw blurRad="38100" dist="38100" dir="2700000" algn="tl">
                    <a:srgbClr val="C0C0C0"/>
                  </a:outerShdw>
                </a:effectLst>
                <a:latin typeface="Arial" charset="0"/>
                <a:ea typeface="宋体" charset="-122"/>
              </a:rPr>
              <a:t>岁，登进士第，授文林郎。精于绘画，擅长书法，诗名于当世，深受赏识。靖康之难时，他被贬陈留（今河南开封东南）做监酒税小官，后加入到逃亡难民行列，南奔襄汉，颠沛湖湘，流离失所。他流亡到洞庭湖，几次登岳阳楼，与朋友悲伤国事，借酒浇愁，写数首诗歌感慨自己“万里来游”，“三年多难”。本课所选的就是其中的一首。 </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5"/>
          <p:cNvSpPr>
            <a:spLocks noGrp="1" noChangeArrowheads="1" noChangeShapeType="1" noTextEdit="1"/>
          </p:cNvSpPr>
          <p:nvPr>
            <p:ph type="title"/>
          </p:nvPr>
        </p:nvSpPr>
        <p:spPr bwMode="auto">
          <a:xfrm>
            <a:off x="0" y="0"/>
            <a:ext cx="4067944" cy="1143000"/>
          </a:xfrm>
          <a:prstGeom prst="rect">
            <a:avLst/>
          </a:prstGeom>
        </p:spPr>
        <p:txBody>
          <a:bodyPr wrap="none" fromWordArt="1">
            <a:prstTxWarp prst="textDoubleWave1">
              <a:avLst>
                <a:gd name="adj1" fmla="val 6500"/>
                <a:gd name="adj2" fmla="val 0"/>
              </a:avLst>
            </a:prstTxWarp>
          </a:bodyPr>
          <a:lstStyle/>
          <a:p>
            <a:pPr algn="ctr"/>
            <a:r>
              <a:rPr lang="zh-CN" altLang="en-US" sz="4400" kern="10" spc="-440" dirty="0" smtClean="0">
                <a:ln w="12700">
                  <a:solidFill>
                    <a:srgbClr val="000099"/>
                  </a:solidFill>
                  <a:round/>
                  <a:headEnd/>
                  <a:tailEnd/>
                </a:ln>
                <a:solidFill>
                  <a:srgbClr val="33CCFF"/>
                </a:solidFill>
                <a:effectLst>
                  <a:outerShdw dist="125724" dir="18900000" algn="ctr" rotWithShape="0">
                    <a:srgbClr val="000099"/>
                  </a:outerShdw>
                </a:effectLst>
                <a:latin typeface="宋体"/>
                <a:ea typeface="宋体"/>
              </a:rPr>
              <a:t>名作赏读篇</a:t>
            </a:r>
            <a:endParaRPr lang="zh-CN" altLang="en-US" sz="4400" kern="10" spc="-440" dirty="0">
              <a:ln w="12700">
                <a:solidFill>
                  <a:srgbClr val="000099"/>
                </a:solidFill>
                <a:round/>
                <a:headEnd/>
                <a:tailEnd/>
              </a:ln>
              <a:solidFill>
                <a:srgbClr val="33CCFF"/>
              </a:solidFill>
              <a:effectLst>
                <a:outerShdw dist="125724" dir="18900000" algn="ctr" rotWithShape="0">
                  <a:srgbClr val="000099"/>
                </a:outerShdw>
              </a:effectLst>
              <a:latin typeface="宋体"/>
              <a:ea typeface="宋体"/>
            </a:endParaRPr>
          </a:p>
        </p:txBody>
      </p:sp>
      <p:pic>
        <p:nvPicPr>
          <p:cNvPr id="1026" name="Picture 2" descr="C:\Users\Administrator\Desktop\图片1.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
        <p:nvSpPr>
          <p:cNvPr id="6" name="Rectangle 2"/>
          <p:cNvSpPr>
            <a:spLocks noChangeArrowheads="1"/>
          </p:cNvSpPr>
          <p:nvPr/>
        </p:nvSpPr>
        <p:spPr bwMode="auto">
          <a:xfrm>
            <a:off x="755650" y="973762"/>
            <a:ext cx="7777163" cy="6032421"/>
          </a:xfrm>
          <a:prstGeom prst="rect">
            <a:avLst/>
          </a:prstGeom>
          <a:noFill/>
          <a:ln w="9525">
            <a:noFill/>
            <a:miter lim="800000"/>
            <a:headEnd/>
            <a:tailEnd/>
          </a:ln>
          <a:effectLst/>
        </p:spPr>
        <p:txBody>
          <a:bodyPr wrap="square" anchor="ctr">
            <a:spAutoFit/>
          </a:bodyPr>
          <a:lstStyle/>
          <a:p>
            <a:pPr algn="ctr">
              <a:defRPr/>
            </a:pPr>
            <a:r>
              <a:rPr lang="zh-CN" altLang="en-US" sz="5400" b="1" dirty="0">
                <a:solidFill>
                  <a:srgbClr val="FF3300"/>
                </a:solidFill>
                <a:effectLst>
                  <a:outerShdw blurRad="38100" dist="38100" dir="2700000" algn="tl">
                    <a:srgbClr val="C0C0C0"/>
                  </a:outerShdw>
                </a:effectLst>
                <a:ea typeface="华文新魏" pitchFamily="2" charset="-122"/>
              </a:rPr>
              <a:t>登岳阳楼</a:t>
            </a:r>
            <a:br>
              <a:rPr lang="zh-CN" altLang="en-US" sz="5400" b="1" dirty="0">
                <a:solidFill>
                  <a:srgbClr val="FF3300"/>
                </a:solidFill>
                <a:effectLst>
                  <a:outerShdw blurRad="38100" dist="38100" dir="2700000" algn="tl">
                    <a:srgbClr val="C0C0C0"/>
                  </a:outerShdw>
                </a:effectLst>
                <a:ea typeface="华文新魏" pitchFamily="2" charset="-122"/>
              </a:rPr>
            </a:br>
            <a:r>
              <a:rPr lang="zh-CN" altLang="en-US" sz="4400" b="1" dirty="0">
                <a:solidFill>
                  <a:srgbClr val="006666"/>
                </a:solidFill>
                <a:effectLst>
                  <a:outerShdw blurRad="38100" dist="38100" dir="2700000" algn="tl">
                    <a:srgbClr val="C0C0C0"/>
                  </a:outerShdw>
                </a:effectLst>
                <a:ea typeface="隶书" pitchFamily="49" charset="-122"/>
              </a:rPr>
              <a:t>陈与义</a:t>
            </a:r>
            <a:endParaRPr lang="zh-CN" altLang="en-US" sz="5400" b="1" dirty="0">
              <a:solidFill>
                <a:srgbClr val="006666"/>
              </a:solidFill>
              <a:effectLst>
                <a:outerShdw blurRad="38100" dist="38100" dir="2700000" algn="tl">
                  <a:srgbClr val="C0C0C0"/>
                </a:outerShdw>
              </a:effectLst>
              <a:ea typeface="隶书" pitchFamily="49" charset="-122"/>
            </a:endParaRPr>
          </a:p>
          <a:p>
            <a:pPr algn="ctr">
              <a:lnSpc>
                <a:spcPct val="200000"/>
              </a:lnSpc>
              <a:defRPr/>
            </a:pPr>
            <a:r>
              <a:rPr lang="zh-CN" altLang="en-US" sz="3600" b="1" dirty="0">
                <a:effectLst>
                  <a:outerShdw blurRad="38100" dist="38100" dir="2700000" algn="tl">
                    <a:srgbClr val="C0C0C0"/>
                  </a:outerShdw>
                </a:effectLst>
              </a:rPr>
              <a:t>洞庭之东江水西，帘</a:t>
            </a:r>
            <a:r>
              <a:rPr lang="zh-CN" altLang="en-US" sz="3600" b="1" dirty="0">
                <a:solidFill>
                  <a:srgbClr val="FF3300"/>
                </a:solidFill>
                <a:effectLst>
                  <a:outerShdw blurRad="38100" dist="38100" dir="2700000" algn="tl">
                    <a:srgbClr val="C0C0C0"/>
                  </a:outerShdw>
                </a:effectLst>
              </a:rPr>
              <a:t>旌</a:t>
            </a:r>
            <a:r>
              <a:rPr lang="zh-CN" altLang="en-US" sz="3600" b="1" dirty="0">
                <a:effectLst>
                  <a:outerShdw blurRad="38100" dist="38100" dir="2700000" algn="tl">
                    <a:srgbClr val="C0C0C0"/>
                  </a:outerShdw>
                </a:effectLst>
              </a:rPr>
              <a:t>不动夕阳迟。</a:t>
            </a:r>
          </a:p>
          <a:p>
            <a:pPr algn="ctr">
              <a:lnSpc>
                <a:spcPct val="200000"/>
              </a:lnSpc>
              <a:defRPr/>
            </a:pPr>
            <a:r>
              <a:rPr lang="zh-CN" altLang="en-US" sz="3600" b="1" dirty="0">
                <a:effectLst>
                  <a:outerShdw blurRad="38100" dist="38100" dir="2700000" algn="tl">
                    <a:srgbClr val="C0C0C0"/>
                  </a:outerShdw>
                </a:effectLst>
              </a:rPr>
              <a:t>登临吴蜀横分地，</a:t>
            </a:r>
            <a:r>
              <a:rPr lang="zh-CN" altLang="en-US" sz="3600" b="1" dirty="0">
                <a:solidFill>
                  <a:srgbClr val="FF3300"/>
                </a:solidFill>
                <a:effectLst>
                  <a:outerShdw blurRad="38100" dist="38100" dir="2700000" algn="tl">
                    <a:srgbClr val="C0C0C0"/>
                  </a:outerShdw>
                </a:effectLst>
              </a:rPr>
              <a:t>徙倚</a:t>
            </a:r>
            <a:r>
              <a:rPr lang="zh-CN" altLang="en-US" sz="3600" b="1" dirty="0">
                <a:effectLst>
                  <a:outerShdw blurRad="38100" dist="38100" dir="2700000" algn="tl">
                    <a:srgbClr val="C0C0C0"/>
                  </a:outerShdw>
                </a:effectLst>
              </a:rPr>
              <a:t>湖山欲暮时。</a:t>
            </a:r>
            <a:br>
              <a:rPr lang="zh-CN" altLang="en-US" sz="3600" b="1" dirty="0">
                <a:effectLst>
                  <a:outerShdw blurRad="38100" dist="38100" dir="2700000" algn="tl">
                    <a:srgbClr val="C0C0C0"/>
                  </a:outerShdw>
                </a:effectLst>
              </a:rPr>
            </a:br>
            <a:r>
              <a:rPr lang="zh-CN" altLang="en-US" sz="3600" b="1" dirty="0">
                <a:effectLst>
                  <a:outerShdw blurRad="38100" dist="38100" dir="2700000" algn="tl">
                    <a:srgbClr val="C0C0C0"/>
                  </a:outerShdw>
                </a:effectLst>
              </a:rPr>
              <a:t>万里来游还望远，三年多难更凭危。</a:t>
            </a:r>
          </a:p>
          <a:p>
            <a:pPr algn="ctr">
              <a:lnSpc>
                <a:spcPct val="200000"/>
              </a:lnSpc>
              <a:defRPr/>
            </a:pPr>
            <a:r>
              <a:rPr lang="zh-CN" altLang="en-US" sz="3600" b="1" dirty="0">
                <a:effectLst>
                  <a:outerShdw blurRad="38100" dist="38100" dir="2700000" algn="tl">
                    <a:srgbClr val="C0C0C0"/>
                  </a:outerShdw>
                </a:effectLst>
              </a:rPr>
              <a:t>白头吊古风霜里，老木沧波无限悲。</a:t>
            </a:r>
          </a:p>
        </p:txBody>
      </p:sp>
      <p:sp>
        <p:nvSpPr>
          <p:cNvPr id="7" name="AutoShape 4"/>
          <p:cNvSpPr>
            <a:spLocks noChangeArrowheads="1"/>
          </p:cNvSpPr>
          <p:nvPr/>
        </p:nvSpPr>
        <p:spPr bwMode="auto">
          <a:xfrm>
            <a:off x="6372200" y="1556792"/>
            <a:ext cx="1584325" cy="647700"/>
          </a:xfrm>
          <a:prstGeom prst="wedgeEllipseCallout">
            <a:avLst>
              <a:gd name="adj1" fmla="val -114227"/>
              <a:gd name="adj2" fmla="val 182597"/>
            </a:avLst>
          </a:prstGeom>
          <a:solidFill>
            <a:srgbClr val="FFFFCC"/>
          </a:solidFill>
          <a:ln w="38100">
            <a:solidFill>
              <a:schemeClr val="hlink"/>
            </a:solidFill>
            <a:miter lim="800000"/>
            <a:headEnd/>
            <a:tailEnd/>
          </a:ln>
          <a:effectLst/>
        </p:spPr>
        <p:txBody>
          <a:bodyPr/>
          <a:lstStyle/>
          <a:p>
            <a:pPr algn="ctr">
              <a:defRPr/>
            </a:pPr>
            <a:r>
              <a:rPr lang="en-US" altLang="zh-CN" sz="2800" b="1" dirty="0" err="1">
                <a:solidFill>
                  <a:srgbClr val="CC3300"/>
                </a:solidFill>
                <a:effectLst>
                  <a:outerShdw blurRad="38100" dist="38100" dir="2700000" algn="tl">
                    <a:srgbClr val="000000"/>
                  </a:outerShdw>
                </a:effectLst>
              </a:rPr>
              <a:t>jīng</a:t>
            </a:r>
            <a:endParaRPr lang="en-US" altLang="zh-CN" sz="2800" b="1" dirty="0">
              <a:solidFill>
                <a:srgbClr val="CC3300"/>
              </a:solidFill>
              <a:effectLst>
                <a:outerShdw blurRad="38100" dist="38100" dir="2700000" algn="tl">
                  <a:srgbClr val="000000"/>
                </a:outerShdw>
              </a:effectLst>
            </a:endParaRPr>
          </a:p>
        </p:txBody>
      </p:sp>
      <p:sp>
        <p:nvSpPr>
          <p:cNvPr id="8" name="AutoShape 5"/>
          <p:cNvSpPr>
            <a:spLocks noChangeArrowheads="1"/>
          </p:cNvSpPr>
          <p:nvPr/>
        </p:nvSpPr>
        <p:spPr bwMode="auto">
          <a:xfrm>
            <a:off x="3275856" y="5949280"/>
            <a:ext cx="1584325" cy="647700"/>
          </a:xfrm>
          <a:prstGeom prst="wedgeEllipseCallout">
            <a:avLst>
              <a:gd name="adj1" fmla="val 43588"/>
              <a:gd name="adj2" fmla="val -294361"/>
            </a:avLst>
          </a:prstGeom>
          <a:solidFill>
            <a:srgbClr val="FFFFCC"/>
          </a:solidFill>
          <a:ln w="38100">
            <a:solidFill>
              <a:schemeClr val="hlink"/>
            </a:solidFill>
            <a:miter lim="800000"/>
            <a:headEnd/>
            <a:tailEnd/>
          </a:ln>
          <a:effectLst/>
        </p:spPr>
        <p:txBody>
          <a:bodyPr/>
          <a:lstStyle/>
          <a:p>
            <a:pPr algn="ctr">
              <a:defRPr/>
            </a:pPr>
            <a:r>
              <a:rPr lang="en-US" altLang="zh-CN" sz="3600" b="1" dirty="0" err="1">
                <a:solidFill>
                  <a:srgbClr val="CC3300"/>
                </a:solidFill>
                <a:effectLst>
                  <a:outerShdw blurRad="38100" dist="38100" dir="2700000" algn="tl">
                    <a:srgbClr val="000000"/>
                  </a:outerShdw>
                </a:effectLst>
              </a:rPr>
              <a:t>xǐyǐ</a:t>
            </a:r>
            <a:endParaRPr lang="en-US" altLang="zh-CN" sz="3600" b="1" dirty="0">
              <a:solidFill>
                <a:srgbClr val="CC3300"/>
              </a:solidFill>
              <a:effectLst>
                <a:outerShdw blurRad="38100" dist="38100" dir="2700000" algn="tl">
                  <a:srgbClr val="000000"/>
                </a:outerShdw>
              </a:effectLst>
            </a:endParaRPr>
          </a:p>
        </p:txBody>
      </p:sp>
      <p:sp>
        <p:nvSpPr>
          <p:cNvPr id="10" name="矩形 9"/>
          <p:cNvSpPr/>
          <p:nvPr/>
        </p:nvSpPr>
        <p:spPr>
          <a:xfrm>
            <a:off x="0" y="-171400"/>
            <a:ext cx="5796136" cy="1323439"/>
          </a:xfrm>
          <a:prstGeom prst="rect">
            <a:avLst/>
          </a:prstGeom>
        </p:spPr>
        <p:txBody>
          <a:bodyPr wrap="square">
            <a:spAutoFit/>
          </a:bodyPr>
          <a:lstStyle/>
          <a:p>
            <a:pPr algn="ctr"/>
            <a:r>
              <a:rPr lang="zh-CN" altLang="en-US" sz="8000" b="1" kern="10" spc="-440" dirty="0" smtClean="0">
                <a:ln w="12700">
                  <a:solidFill>
                    <a:srgbClr val="000099"/>
                  </a:solidFill>
                  <a:round/>
                  <a:headEnd/>
                  <a:tailEnd/>
                </a:ln>
                <a:solidFill>
                  <a:srgbClr val="33CCFF"/>
                </a:solidFill>
                <a:effectLst>
                  <a:outerShdw dist="125724" dir="18900000" algn="ctr" rotWithShape="0">
                    <a:srgbClr val="000099"/>
                  </a:outerShdw>
                </a:effectLst>
                <a:latin typeface="宋体"/>
              </a:rPr>
              <a:t>名</a:t>
            </a:r>
            <a:r>
              <a:rPr lang="zh-CN" altLang="en-US" sz="8000" b="1" kern="10" spc="-440" dirty="0" smtClean="0">
                <a:ln w="12700">
                  <a:solidFill>
                    <a:srgbClr val="000099"/>
                  </a:solidFill>
                  <a:round/>
                  <a:headEnd/>
                  <a:tailEnd/>
                </a:ln>
                <a:solidFill>
                  <a:srgbClr val="33CCFF"/>
                </a:solidFill>
                <a:effectLst>
                  <a:outerShdw dist="125724" dir="18900000" algn="ctr" rotWithShape="0">
                    <a:srgbClr val="000099"/>
                  </a:outerShdw>
                </a:effectLst>
                <a:latin typeface="宋体"/>
              </a:rPr>
              <a:t>作赏读篇</a:t>
            </a:r>
            <a:endParaRPr lang="zh-CN" altLang="en-US" sz="8000" b="1" kern="10" spc="-440" dirty="0">
              <a:ln w="12700">
                <a:solidFill>
                  <a:srgbClr val="000099"/>
                </a:solidFill>
                <a:round/>
                <a:headEnd/>
                <a:tailEnd/>
              </a:ln>
              <a:solidFill>
                <a:srgbClr val="33CCFF"/>
              </a:solidFill>
              <a:effectLst>
                <a:outerShdw dist="125724" dir="18900000" algn="ctr" rotWithShape="0">
                  <a:srgbClr val="000099"/>
                </a:outerShdw>
              </a:effectLst>
              <a:latin typeface="宋体"/>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edge">
                                      <p:cBhvr>
                                        <p:cTn id="7" dur="2000"/>
                                        <p:tgtEl>
                                          <p:spTgt spid="6">
                                            <p:txEl>
                                              <p:pRg st="1" end="1"/>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wedge">
                                      <p:cBhvr>
                                        <p:cTn id="10" dur="2000"/>
                                        <p:tgtEl>
                                          <p:spTgt spid="6">
                                            <p:txEl>
                                              <p:pRg st="2" end="2"/>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Effect transition="in" filter="wedge">
                                      <p:cBhvr>
                                        <p:cTn id="13" dur="2000"/>
                                        <p:tgtEl>
                                          <p:spTgt spid="6">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2050" name="Picture 2" descr="C:\Users\Administrator\Desktop\图片2.jpg"/>
          <p:cNvPicPr>
            <a:picLocks noGrp="1" noChangeAspect="1" noChangeArrowheads="1"/>
          </p:cNvPicPr>
          <p:nvPr>
            <p:ph idx="1"/>
          </p:nvPr>
        </p:nvPicPr>
        <p:blipFill>
          <a:blip r:embed="rId2" cstate="print"/>
          <a:stretch>
            <a:fillRect/>
          </a:stretch>
        </p:blipFill>
        <p:spPr bwMode="auto">
          <a:xfrm>
            <a:off x="1568791" y="1600200"/>
            <a:ext cx="6006418" cy="4525963"/>
          </a:xfrm>
          <a:prstGeom prst="rect">
            <a:avLst/>
          </a:prstGeom>
          <a:noFill/>
        </p:spPr>
      </p:pic>
      <p:sp>
        <p:nvSpPr>
          <p:cNvPr id="5" name="Rectangle 2"/>
          <p:cNvSpPr>
            <a:spLocks noChangeArrowheads="1"/>
          </p:cNvSpPr>
          <p:nvPr/>
        </p:nvSpPr>
        <p:spPr bwMode="auto">
          <a:xfrm>
            <a:off x="755576" y="160764"/>
            <a:ext cx="7777163" cy="6032421"/>
          </a:xfrm>
          <a:prstGeom prst="rect">
            <a:avLst/>
          </a:prstGeom>
          <a:noFill/>
          <a:ln w="9525">
            <a:noFill/>
            <a:miter lim="800000"/>
            <a:headEnd/>
            <a:tailEnd/>
          </a:ln>
          <a:effectLst/>
        </p:spPr>
        <p:txBody>
          <a:bodyPr wrap="square" anchor="ctr">
            <a:spAutoFit/>
          </a:bodyPr>
          <a:lstStyle/>
          <a:p>
            <a:pPr algn="ctr">
              <a:defRPr/>
            </a:pPr>
            <a:r>
              <a:rPr kumimoji="1" lang="zh-CN" altLang="en-US" sz="5400" b="1" dirty="0">
                <a:solidFill>
                  <a:srgbClr val="FF3300"/>
                </a:solidFill>
                <a:effectLst>
                  <a:outerShdw blurRad="38100" dist="38100" dir="2700000" algn="tl">
                    <a:srgbClr val="C0C0C0"/>
                  </a:outerShdw>
                </a:effectLst>
                <a:latin typeface="Arial" charset="0"/>
                <a:ea typeface="华文新魏" pitchFamily="2" charset="-122"/>
              </a:rPr>
              <a:t>登岳阳楼</a:t>
            </a:r>
            <a:br>
              <a:rPr kumimoji="1" lang="zh-CN" altLang="en-US" sz="5400" b="1" dirty="0">
                <a:solidFill>
                  <a:srgbClr val="FF3300"/>
                </a:solidFill>
                <a:effectLst>
                  <a:outerShdw blurRad="38100" dist="38100" dir="2700000" algn="tl">
                    <a:srgbClr val="C0C0C0"/>
                  </a:outerShdw>
                </a:effectLst>
                <a:latin typeface="Arial" charset="0"/>
                <a:ea typeface="华文新魏" pitchFamily="2" charset="-122"/>
              </a:rPr>
            </a:br>
            <a:r>
              <a:rPr kumimoji="1" lang="zh-CN" altLang="en-US" sz="4400" b="1" dirty="0">
                <a:solidFill>
                  <a:srgbClr val="006666"/>
                </a:solidFill>
                <a:effectLst>
                  <a:outerShdw blurRad="38100" dist="38100" dir="2700000" algn="tl">
                    <a:srgbClr val="C0C0C0"/>
                  </a:outerShdw>
                </a:effectLst>
                <a:latin typeface="Arial" charset="0"/>
                <a:ea typeface="隶书" pitchFamily="49" charset="-122"/>
              </a:rPr>
              <a:t>陈与义</a:t>
            </a:r>
            <a:endParaRPr kumimoji="1" lang="zh-CN" altLang="en-US" sz="5400" b="1" dirty="0">
              <a:solidFill>
                <a:srgbClr val="006666"/>
              </a:solidFill>
              <a:effectLst>
                <a:outerShdw blurRad="38100" dist="38100" dir="2700000" algn="tl">
                  <a:srgbClr val="C0C0C0"/>
                </a:outerShdw>
              </a:effectLst>
              <a:latin typeface="Arial" charset="0"/>
              <a:ea typeface="隶书" pitchFamily="49" charset="-122"/>
            </a:endParaRPr>
          </a:p>
          <a:p>
            <a:pPr algn="ctr">
              <a:lnSpc>
                <a:spcPct val="200000"/>
              </a:lnSpc>
              <a:defRPr/>
            </a:pPr>
            <a:r>
              <a:rPr kumimoji="1" lang="zh-CN" altLang="en-US" sz="3600" b="1" smtClean="0">
                <a:effectLst>
                  <a:outerShdw blurRad="38100" dist="38100" dir="2700000" algn="tl">
                    <a:srgbClr val="C0C0C0"/>
                  </a:outerShdw>
                </a:effectLst>
                <a:latin typeface="Arial" charset="0"/>
                <a:ea typeface="宋体" charset="-122"/>
              </a:rPr>
              <a:t>洞庭之东江水西，</a:t>
            </a:r>
            <a:r>
              <a:rPr kumimoji="1" lang="zh-CN" altLang="en-US" sz="3600" b="1" smtClean="0">
                <a:solidFill>
                  <a:srgbClr val="FF3300"/>
                </a:solidFill>
                <a:effectLst>
                  <a:outerShdw blurRad="38100" dist="38100" dir="2700000" algn="tl">
                    <a:srgbClr val="C0C0C0"/>
                  </a:outerShdw>
                </a:effectLst>
                <a:latin typeface="Arial" charset="0"/>
                <a:ea typeface="宋体" charset="-122"/>
              </a:rPr>
              <a:t>帘旌</a:t>
            </a:r>
            <a:r>
              <a:rPr kumimoji="1" lang="zh-CN" altLang="en-US" sz="3600" b="1" smtClean="0">
                <a:effectLst>
                  <a:outerShdw blurRad="38100" dist="38100" dir="2700000" algn="tl">
                    <a:srgbClr val="C0C0C0"/>
                  </a:outerShdw>
                </a:effectLst>
                <a:latin typeface="Arial" charset="0"/>
                <a:ea typeface="宋体" charset="-122"/>
              </a:rPr>
              <a:t>不动夕阳</a:t>
            </a:r>
            <a:r>
              <a:rPr kumimoji="1" lang="zh-CN" altLang="en-US" sz="3600" b="1" smtClean="0">
                <a:solidFill>
                  <a:srgbClr val="FF3300"/>
                </a:solidFill>
                <a:effectLst>
                  <a:outerShdw blurRad="38100" dist="38100" dir="2700000" algn="tl">
                    <a:srgbClr val="C0C0C0"/>
                  </a:outerShdw>
                </a:effectLst>
                <a:latin typeface="Arial" charset="0"/>
                <a:ea typeface="宋体" charset="-122"/>
              </a:rPr>
              <a:t>迟</a:t>
            </a:r>
            <a:r>
              <a:rPr kumimoji="1" lang="zh-CN" altLang="en-US" sz="3600" b="1" smtClean="0">
                <a:effectLst>
                  <a:outerShdw blurRad="38100" dist="38100" dir="2700000" algn="tl">
                    <a:srgbClr val="C0C0C0"/>
                  </a:outerShdw>
                </a:effectLst>
                <a:latin typeface="Arial" charset="0"/>
                <a:ea typeface="宋体" charset="-122"/>
              </a:rPr>
              <a:t>。</a:t>
            </a:r>
          </a:p>
          <a:p>
            <a:pPr algn="ctr">
              <a:lnSpc>
                <a:spcPct val="200000"/>
              </a:lnSpc>
              <a:defRPr/>
            </a:pPr>
            <a:r>
              <a:rPr kumimoji="1" lang="zh-CN" altLang="en-US" sz="3600" b="1" smtClean="0">
                <a:effectLst>
                  <a:outerShdw blurRad="38100" dist="38100" dir="2700000" algn="tl">
                    <a:srgbClr val="C0C0C0"/>
                  </a:outerShdw>
                </a:effectLst>
                <a:latin typeface="Arial" charset="0"/>
                <a:ea typeface="宋体" charset="-122"/>
              </a:rPr>
              <a:t>登临吴蜀</a:t>
            </a:r>
            <a:r>
              <a:rPr kumimoji="1" lang="zh-CN" altLang="en-US" sz="3600" b="1" smtClean="0">
                <a:solidFill>
                  <a:srgbClr val="FF3300"/>
                </a:solidFill>
                <a:effectLst>
                  <a:outerShdw blurRad="38100" dist="38100" dir="2700000" algn="tl">
                    <a:srgbClr val="C0C0C0"/>
                  </a:outerShdw>
                </a:effectLst>
                <a:latin typeface="Arial" charset="0"/>
                <a:ea typeface="宋体" charset="-122"/>
              </a:rPr>
              <a:t>横分</a:t>
            </a:r>
            <a:r>
              <a:rPr kumimoji="1" lang="zh-CN" altLang="en-US" sz="3600" b="1" smtClean="0">
                <a:effectLst>
                  <a:outerShdw blurRad="38100" dist="38100" dir="2700000" algn="tl">
                    <a:srgbClr val="C0C0C0"/>
                  </a:outerShdw>
                </a:effectLst>
                <a:latin typeface="Arial" charset="0"/>
                <a:ea typeface="宋体" charset="-122"/>
              </a:rPr>
              <a:t>地，</a:t>
            </a:r>
            <a:r>
              <a:rPr kumimoji="1" lang="zh-CN" altLang="en-US" sz="3600" b="1" smtClean="0">
                <a:solidFill>
                  <a:srgbClr val="FF3300"/>
                </a:solidFill>
                <a:effectLst>
                  <a:outerShdw blurRad="38100" dist="38100" dir="2700000" algn="tl">
                    <a:srgbClr val="C0C0C0"/>
                  </a:outerShdw>
                </a:effectLst>
                <a:latin typeface="Arial" charset="0"/>
                <a:ea typeface="宋体" charset="-122"/>
              </a:rPr>
              <a:t>徙倚</a:t>
            </a:r>
            <a:r>
              <a:rPr kumimoji="1" lang="zh-CN" altLang="en-US" sz="3600" b="1" smtClean="0">
                <a:effectLst>
                  <a:outerShdw blurRad="38100" dist="38100" dir="2700000" algn="tl">
                    <a:srgbClr val="C0C0C0"/>
                  </a:outerShdw>
                </a:effectLst>
                <a:latin typeface="Arial" charset="0"/>
                <a:ea typeface="宋体" charset="-122"/>
              </a:rPr>
              <a:t>湖山欲暮时。</a:t>
            </a:r>
            <a:br>
              <a:rPr kumimoji="1" lang="zh-CN" altLang="en-US" sz="3600" b="1" smtClean="0">
                <a:effectLst>
                  <a:outerShdw blurRad="38100" dist="38100" dir="2700000" algn="tl">
                    <a:srgbClr val="C0C0C0"/>
                  </a:outerShdw>
                </a:effectLst>
                <a:latin typeface="Arial" charset="0"/>
                <a:ea typeface="宋体" charset="-122"/>
              </a:rPr>
            </a:br>
            <a:r>
              <a:rPr kumimoji="1" lang="zh-CN" altLang="en-US" sz="3600" b="1" smtClean="0">
                <a:effectLst>
                  <a:outerShdw blurRad="38100" dist="38100" dir="2700000" algn="tl">
                    <a:srgbClr val="C0C0C0"/>
                  </a:outerShdw>
                </a:effectLst>
                <a:latin typeface="Arial" charset="0"/>
                <a:ea typeface="宋体" charset="-122"/>
              </a:rPr>
              <a:t>万里来游还望远，三年多难更</a:t>
            </a:r>
            <a:r>
              <a:rPr kumimoji="1" lang="zh-CN" altLang="en-US" sz="3600" b="1" smtClean="0">
                <a:solidFill>
                  <a:srgbClr val="FF3300"/>
                </a:solidFill>
                <a:effectLst>
                  <a:outerShdw blurRad="38100" dist="38100" dir="2700000" algn="tl">
                    <a:srgbClr val="C0C0C0"/>
                  </a:outerShdw>
                </a:effectLst>
                <a:latin typeface="Arial" charset="0"/>
                <a:ea typeface="宋体" charset="-122"/>
              </a:rPr>
              <a:t>凭危</a:t>
            </a:r>
            <a:r>
              <a:rPr kumimoji="1" lang="zh-CN" altLang="en-US" sz="3600" b="1" smtClean="0">
                <a:effectLst>
                  <a:outerShdw blurRad="38100" dist="38100" dir="2700000" algn="tl">
                    <a:srgbClr val="C0C0C0"/>
                  </a:outerShdw>
                </a:effectLst>
                <a:latin typeface="Arial" charset="0"/>
                <a:ea typeface="宋体" charset="-122"/>
              </a:rPr>
              <a:t>。</a:t>
            </a:r>
          </a:p>
          <a:p>
            <a:pPr algn="ctr">
              <a:lnSpc>
                <a:spcPct val="200000"/>
              </a:lnSpc>
              <a:defRPr/>
            </a:pPr>
            <a:r>
              <a:rPr kumimoji="1" lang="zh-CN" altLang="en-US" sz="3600" b="1" smtClean="0">
                <a:effectLst>
                  <a:outerShdw blurRad="38100" dist="38100" dir="2700000" algn="tl">
                    <a:srgbClr val="C0C0C0"/>
                  </a:outerShdw>
                </a:effectLst>
                <a:latin typeface="Arial" charset="0"/>
                <a:ea typeface="宋体" charset="-122"/>
              </a:rPr>
              <a:t>白头吊古风霜里，老木沧波无恨悲。</a:t>
            </a:r>
            <a:endParaRPr kumimoji="1" lang="zh-CN" altLang="en-US" sz="3600" b="1" dirty="0">
              <a:effectLst>
                <a:outerShdw blurRad="38100" dist="38100" dir="2700000" algn="tl">
                  <a:srgbClr val="C0C0C0"/>
                </a:outerShdw>
              </a:effectLst>
              <a:latin typeface="Arial" charset="0"/>
              <a:ea typeface="宋体" charset="-122"/>
            </a:endParaRPr>
          </a:p>
        </p:txBody>
      </p:sp>
      <p:sp>
        <p:nvSpPr>
          <p:cNvPr id="6" name="AutoShape 4"/>
          <p:cNvSpPr>
            <a:spLocks noChangeArrowheads="1"/>
          </p:cNvSpPr>
          <p:nvPr/>
        </p:nvSpPr>
        <p:spPr bwMode="auto">
          <a:xfrm>
            <a:off x="6444208" y="332656"/>
            <a:ext cx="1800225" cy="1223963"/>
          </a:xfrm>
          <a:prstGeom prst="wedgeRoundRectCallout">
            <a:avLst>
              <a:gd name="adj1" fmla="val -112699"/>
              <a:gd name="adj2" fmla="val 95134"/>
              <a:gd name="adj3" fmla="val 16667"/>
            </a:avLst>
          </a:prstGeom>
          <a:solidFill>
            <a:srgbClr val="CCFFFF"/>
          </a:solidFill>
          <a:ln w="38100">
            <a:solidFill>
              <a:schemeClr val="hlink"/>
            </a:solidFill>
            <a:miter lim="800000"/>
            <a:headEnd/>
            <a:tailEnd/>
          </a:ln>
          <a:effectLst/>
        </p:spPr>
        <p:txBody>
          <a:bodyPr/>
          <a:lstStyle/>
          <a:p>
            <a:pPr algn="ctr">
              <a:defRPr/>
            </a:pPr>
            <a:r>
              <a:rPr kumimoji="1" lang="zh-CN" altLang="en-US" sz="2800" b="1" dirty="0" smtClean="0">
                <a:effectLst>
                  <a:outerShdw blurRad="38100" dist="38100" dir="2700000" algn="tl">
                    <a:srgbClr val="FFFFFF"/>
                  </a:outerShdw>
                </a:effectLst>
                <a:latin typeface="楷体_GB2312" pitchFamily="49" charset="-122"/>
                <a:ea typeface="楷体_GB2312" pitchFamily="49" charset="-122"/>
              </a:rPr>
              <a:t>酒店或茶馆的幌子 </a:t>
            </a:r>
            <a:endParaRPr kumimoji="1" lang="zh-CN" altLang="en-US" sz="2800" b="1" dirty="0">
              <a:effectLst>
                <a:outerShdw blurRad="38100" dist="38100" dir="2700000" algn="tl">
                  <a:srgbClr val="FFFFFF"/>
                </a:outerShdw>
              </a:effectLst>
              <a:latin typeface="楷体_GB2312" pitchFamily="49" charset="-122"/>
              <a:ea typeface="楷体_GB2312" pitchFamily="49" charset="-122"/>
            </a:endParaRPr>
          </a:p>
        </p:txBody>
      </p:sp>
      <p:sp>
        <p:nvSpPr>
          <p:cNvPr id="7" name="AutoShape 6"/>
          <p:cNvSpPr>
            <a:spLocks noChangeArrowheads="1"/>
          </p:cNvSpPr>
          <p:nvPr/>
        </p:nvSpPr>
        <p:spPr bwMode="auto">
          <a:xfrm>
            <a:off x="0" y="1268760"/>
            <a:ext cx="3600400" cy="865039"/>
          </a:xfrm>
          <a:prstGeom prst="wedgeRoundRectCallout">
            <a:avLst>
              <a:gd name="adj1" fmla="val 30028"/>
              <a:gd name="adj2" fmla="val 180579"/>
              <a:gd name="adj3" fmla="val 16667"/>
            </a:avLst>
          </a:prstGeom>
          <a:solidFill>
            <a:srgbClr val="CCFFFF"/>
          </a:solidFill>
          <a:ln w="38100">
            <a:solidFill>
              <a:schemeClr val="hlink"/>
            </a:solidFill>
            <a:miter lim="800000"/>
            <a:headEnd/>
            <a:tailEnd/>
          </a:ln>
          <a:effectLst/>
        </p:spPr>
        <p:txBody>
          <a:bodyPr/>
          <a:lstStyle/>
          <a:p>
            <a:pPr algn="ctr">
              <a:defRPr/>
            </a:pPr>
            <a:r>
              <a:rPr kumimoji="1" lang="zh-CN" altLang="en-US" sz="2800" b="1" dirty="0">
                <a:effectLst>
                  <a:outerShdw blurRad="38100" dist="38100" dir="2700000" algn="tl">
                    <a:srgbClr val="FFFFFF"/>
                  </a:outerShdw>
                </a:effectLst>
                <a:latin typeface="楷体_GB2312" pitchFamily="49" charset="-122"/>
                <a:ea typeface="楷体_GB2312" pitchFamily="49" charset="-122"/>
              </a:rPr>
              <a:t>瓜</a:t>
            </a:r>
            <a:r>
              <a:rPr kumimoji="1" lang="zh-CN" altLang="en-US" sz="2800" b="1" dirty="0" smtClean="0">
                <a:effectLst>
                  <a:outerShdw blurRad="38100" dist="38100" dir="2700000" algn="tl">
                    <a:srgbClr val="FFFFFF"/>
                  </a:outerShdw>
                </a:effectLst>
                <a:latin typeface="楷体_GB2312" pitchFamily="49" charset="-122"/>
                <a:ea typeface="楷体_GB2312" pitchFamily="49" charset="-122"/>
              </a:rPr>
              <a:t>分。三国时期吴蜀两国分界地，即荆州。 </a:t>
            </a:r>
            <a:endParaRPr kumimoji="1" lang="zh-CN" altLang="en-US" sz="2800" b="1" dirty="0">
              <a:effectLst>
                <a:outerShdw blurRad="38100" dist="38100" dir="2700000" algn="tl">
                  <a:srgbClr val="FFFFFF"/>
                </a:outerShdw>
              </a:effectLst>
              <a:latin typeface="楷体_GB2312" pitchFamily="49" charset="-122"/>
              <a:ea typeface="楷体_GB2312" pitchFamily="49" charset="-122"/>
            </a:endParaRPr>
          </a:p>
        </p:txBody>
      </p:sp>
      <p:sp>
        <p:nvSpPr>
          <p:cNvPr id="8" name="AutoShape 5"/>
          <p:cNvSpPr>
            <a:spLocks noChangeArrowheads="1"/>
          </p:cNvSpPr>
          <p:nvPr/>
        </p:nvSpPr>
        <p:spPr bwMode="auto">
          <a:xfrm>
            <a:off x="7668344" y="1556792"/>
            <a:ext cx="1223963" cy="576262"/>
          </a:xfrm>
          <a:prstGeom prst="wedgeRoundRectCallout">
            <a:avLst>
              <a:gd name="adj1" fmla="val -39755"/>
              <a:gd name="adj2" fmla="val 65704"/>
              <a:gd name="adj3" fmla="val 16667"/>
            </a:avLst>
          </a:prstGeom>
          <a:solidFill>
            <a:srgbClr val="CCFFFF"/>
          </a:solidFill>
          <a:ln w="38100">
            <a:solidFill>
              <a:schemeClr val="hlink"/>
            </a:solidFill>
            <a:miter lim="800000"/>
            <a:headEnd/>
            <a:tailEnd/>
          </a:ln>
          <a:effectLst/>
        </p:spPr>
        <p:txBody>
          <a:bodyPr/>
          <a:lstStyle/>
          <a:p>
            <a:pPr algn="ctr">
              <a:defRPr/>
            </a:pPr>
            <a:r>
              <a:rPr kumimoji="1" lang="zh-CN" altLang="en-US" sz="2800" b="1" dirty="0">
                <a:effectLst>
                  <a:outerShdw blurRad="38100" dist="38100" dir="2700000" algn="tl">
                    <a:srgbClr val="FFFFFF"/>
                  </a:outerShdw>
                </a:effectLst>
                <a:latin typeface="楷体_GB2312" pitchFamily="49" charset="-122"/>
                <a:ea typeface="楷体_GB2312" pitchFamily="49" charset="-122"/>
              </a:rPr>
              <a:t>缓慢 </a:t>
            </a:r>
          </a:p>
        </p:txBody>
      </p:sp>
      <p:sp>
        <p:nvSpPr>
          <p:cNvPr id="9" name="AutoShape 7"/>
          <p:cNvSpPr>
            <a:spLocks noChangeArrowheads="1"/>
          </p:cNvSpPr>
          <p:nvPr/>
        </p:nvSpPr>
        <p:spPr bwMode="auto">
          <a:xfrm>
            <a:off x="3851920" y="5085184"/>
            <a:ext cx="1223963" cy="576262"/>
          </a:xfrm>
          <a:prstGeom prst="wedgeRoundRectCallout">
            <a:avLst>
              <a:gd name="adj1" fmla="val 43903"/>
              <a:gd name="adj2" fmla="val -295731"/>
              <a:gd name="adj3" fmla="val 16667"/>
            </a:avLst>
          </a:prstGeom>
          <a:solidFill>
            <a:srgbClr val="CCFFFF"/>
          </a:solidFill>
          <a:ln w="38100">
            <a:solidFill>
              <a:schemeClr val="hlink"/>
            </a:solidFill>
            <a:miter lim="800000"/>
            <a:headEnd/>
            <a:tailEnd/>
          </a:ln>
          <a:effectLst/>
        </p:spPr>
        <p:txBody>
          <a:bodyPr/>
          <a:lstStyle/>
          <a:p>
            <a:pPr algn="ctr">
              <a:defRPr/>
            </a:pPr>
            <a:r>
              <a:rPr kumimoji="1" lang="zh-CN" altLang="en-US" sz="2800" b="1" dirty="0">
                <a:effectLst>
                  <a:outerShdw blurRad="38100" dist="38100" dir="2700000" algn="tl">
                    <a:srgbClr val="FFFFFF"/>
                  </a:outerShdw>
                </a:effectLst>
                <a:latin typeface="楷体_GB2312" pitchFamily="49" charset="-122"/>
                <a:ea typeface="楷体_GB2312" pitchFamily="49" charset="-122"/>
              </a:rPr>
              <a:t>徘徊 </a:t>
            </a:r>
          </a:p>
        </p:txBody>
      </p:sp>
      <p:sp>
        <p:nvSpPr>
          <p:cNvPr id="10" name="AutoShape 8"/>
          <p:cNvSpPr>
            <a:spLocks noChangeArrowheads="1"/>
          </p:cNvSpPr>
          <p:nvPr/>
        </p:nvSpPr>
        <p:spPr bwMode="auto">
          <a:xfrm>
            <a:off x="5652120" y="5517232"/>
            <a:ext cx="1223963" cy="576263"/>
          </a:xfrm>
          <a:prstGeom prst="wedgeRoundRectCallout">
            <a:avLst>
              <a:gd name="adj1" fmla="val 73218"/>
              <a:gd name="adj2" fmla="val -197935"/>
              <a:gd name="adj3" fmla="val 16667"/>
            </a:avLst>
          </a:prstGeom>
          <a:solidFill>
            <a:srgbClr val="CCFFFF"/>
          </a:solidFill>
          <a:ln w="38100">
            <a:solidFill>
              <a:schemeClr val="hlink"/>
            </a:solidFill>
            <a:miter lim="800000"/>
            <a:headEnd/>
            <a:tailEnd/>
          </a:ln>
          <a:effectLst/>
        </p:spPr>
        <p:txBody>
          <a:bodyPr/>
          <a:lstStyle/>
          <a:p>
            <a:pPr algn="ctr">
              <a:defRPr/>
            </a:pPr>
            <a:r>
              <a:rPr kumimoji="1" lang="zh-CN" altLang="en-US" sz="2800" b="1" dirty="0">
                <a:effectLst>
                  <a:outerShdw blurRad="38100" dist="38100" dir="2700000" algn="tl">
                    <a:srgbClr val="FFFFFF"/>
                  </a:outerShdw>
                </a:effectLst>
                <a:latin typeface="楷体_GB2312" pitchFamily="49" charset="-122"/>
                <a:ea typeface="楷体_GB2312" pitchFamily="49" charset="-122"/>
              </a:rPr>
              <a:t>靠着 </a:t>
            </a:r>
          </a:p>
        </p:txBody>
      </p:sp>
      <p:sp>
        <p:nvSpPr>
          <p:cNvPr id="11" name="AutoShape 9"/>
          <p:cNvSpPr>
            <a:spLocks noChangeArrowheads="1"/>
          </p:cNvSpPr>
          <p:nvPr/>
        </p:nvSpPr>
        <p:spPr bwMode="auto">
          <a:xfrm>
            <a:off x="7452320" y="5445224"/>
            <a:ext cx="1223963" cy="576263"/>
          </a:xfrm>
          <a:prstGeom prst="wedgeRoundRectCallout">
            <a:avLst>
              <a:gd name="adj1" fmla="val -14074"/>
              <a:gd name="adj2" fmla="val -196833"/>
              <a:gd name="adj3" fmla="val 16667"/>
            </a:avLst>
          </a:prstGeom>
          <a:solidFill>
            <a:srgbClr val="CCFFFF"/>
          </a:solidFill>
          <a:ln w="38100">
            <a:solidFill>
              <a:schemeClr val="hlink"/>
            </a:solidFill>
            <a:miter lim="800000"/>
            <a:headEnd/>
            <a:tailEnd/>
          </a:ln>
          <a:effectLst/>
        </p:spPr>
        <p:txBody>
          <a:bodyPr/>
          <a:lstStyle/>
          <a:p>
            <a:pPr algn="ctr">
              <a:defRPr/>
            </a:pPr>
            <a:r>
              <a:rPr kumimoji="1" lang="zh-CN" altLang="en-US" sz="2800" b="1" dirty="0">
                <a:effectLst>
                  <a:outerShdw blurRad="38100" dist="38100" dir="2700000" algn="tl">
                    <a:srgbClr val="FFFFFF"/>
                  </a:outerShdw>
                </a:effectLst>
                <a:latin typeface="楷体_GB2312" pitchFamily="49" charset="-122"/>
                <a:ea typeface="楷体_GB2312" pitchFamily="49" charset="-122"/>
              </a:rPr>
              <a:t>高处 </a:t>
            </a:r>
          </a:p>
        </p:txBody>
      </p:sp>
      <p:sp>
        <p:nvSpPr>
          <p:cNvPr id="12" name="AutoShape 10"/>
          <p:cNvSpPr>
            <a:spLocks noChangeArrowheads="1"/>
          </p:cNvSpPr>
          <p:nvPr/>
        </p:nvSpPr>
        <p:spPr bwMode="auto">
          <a:xfrm>
            <a:off x="6444208" y="5661248"/>
            <a:ext cx="1223962" cy="576262"/>
          </a:xfrm>
          <a:prstGeom prst="wedgeRoundRectCallout">
            <a:avLst>
              <a:gd name="adj1" fmla="val 26782"/>
              <a:gd name="adj2" fmla="val -207301"/>
              <a:gd name="adj3" fmla="val 16667"/>
            </a:avLst>
          </a:prstGeom>
          <a:solidFill>
            <a:srgbClr val="CCFFFF"/>
          </a:solidFill>
          <a:ln w="38100">
            <a:solidFill>
              <a:schemeClr val="hlink"/>
            </a:solidFill>
            <a:miter lim="800000"/>
            <a:headEnd/>
            <a:tailEnd/>
          </a:ln>
          <a:effectLst/>
        </p:spPr>
        <p:txBody>
          <a:bodyPr/>
          <a:lstStyle/>
          <a:p>
            <a:pPr algn="ctr"/>
            <a:r>
              <a:rPr kumimoji="1" lang="zh-CN" altLang="en-US" sz="2800" b="1" dirty="0">
                <a:effectLst>
                  <a:outerShdw blurRad="38100" dist="38100" dir="2700000" algn="tl">
                    <a:srgbClr val="FFFFFF"/>
                  </a:outerShdw>
                </a:effectLst>
                <a:latin typeface="楷体_GB2312" pitchFamily="49" charset="-122"/>
                <a:ea typeface="楷体_GB2312" pitchFamily="49" charset="-122"/>
              </a:rPr>
              <a:t>登楼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linds(horizont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953</TotalTime>
  <Words>1414</Words>
  <Application>Microsoft Office PowerPoint</Application>
  <PresentationFormat>全屏显示(4:3)</PresentationFormat>
  <Paragraphs>70</Paragraphs>
  <Slides>18</Slides>
  <Notes>1</Notes>
  <HiddenSlides>0</HiddenSlides>
  <MMClips>0</MMClips>
  <ScaleCrop>false</ScaleCrop>
  <HeadingPairs>
    <vt:vector size="4" baseType="variant">
      <vt:variant>
        <vt:lpstr>主题</vt:lpstr>
      </vt:variant>
      <vt:variant>
        <vt:i4>1</vt:i4>
      </vt:variant>
      <vt:variant>
        <vt:lpstr>幻灯片标题</vt:lpstr>
      </vt:variant>
      <vt:variant>
        <vt:i4>18</vt:i4>
      </vt:variant>
    </vt:vector>
  </HeadingPairs>
  <TitlesOfParts>
    <vt:vector size="19" baseType="lpstr">
      <vt:lpstr>Office 主题</vt:lpstr>
      <vt:lpstr>幻灯片 1</vt:lpstr>
      <vt:lpstr>幻灯片 2</vt:lpstr>
      <vt:lpstr>幻灯片 3</vt:lpstr>
      <vt:lpstr>幻灯片 4</vt:lpstr>
      <vt:lpstr>教学目标</vt:lpstr>
      <vt:lpstr>幻灯片 6</vt:lpstr>
      <vt:lpstr>2、创作背景</vt:lpstr>
      <vt:lpstr>名作赏读篇</vt:lpstr>
      <vt:lpstr>幻灯片 9</vt:lpstr>
      <vt:lpstr>名作赏析篇</vt:lpstr>
      <vt:lpstr>幻灯片 11</vt:lpstr>
      <vt:lpstr>幻灯片 12</vt:lpstr>
      <vt:lpstr>幻灯片 13</vt:lpstr>
      <vt:lpstr>幻灯片 14</vt:lpstr>
      <vt:lpstr>幻灯片 15</vt:lpstr>
      <vt:lpstr>牛刀小试:</vt:lpstr>
      <vt:lpstr>幻灯片 17</vt:lpstr>
      <vt:lpstr>幻灯片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Administrator</cp:lastModifiedBy>
  <cp:revision>216</cp:revision>
  <dcterms:modified xsi:type="dcterms:W3CDTF">2016-10-12T15:32:33Z</dcterms:modified>
</cp:coreProperties>
</file>