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277" r:id="rId5"/>
    <p:sldId id="282" r:id="rId6"/>
    <p:sldId id="278" r:id="rId7"/>
    <p:sldId id="283" r:id="rId8"/>
    <p:sldId id="280" r:id="rId9"/>
    <p:sldId id="281" r:id="rId10"/>
    <p:sldId id="284" r:id="rId11"/>
    <p:sldId id="285" r:id="rId12"/>
    <p:sldId id="26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53F06"/>
    <a:srgbClr val="BA8E63"/>
    <a:srgbClr val="8B4602"/>
    <a:srgbClr val="B40301"/>
    <a:srgbClr val="FFD8D1"/>
    <a:srgbClr val="E18F79"/>
    <a:srgbClr val="E8A998"/>
    <a:srgbClr val="D87054"/>
    <a:srgbClr val="B747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9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1895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4808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3620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0630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4915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1540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6720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5387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29" y="0"/>
            <a:ext cx="12198458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989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172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31452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9E60C-BF56-44CE-A8DE-913D41A77DA2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3FC5D-40E6-4B18-9203-E0BB2717C4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3381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>
            <a:off x="146756" y="0"/>
            <a:ext cx="722488" cy="5644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59556" y="180622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1867" y="2257778"/>
            <a:ext cx="64876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第二框    少年有梦</a:t>
            </a:r>
            <a:endParaRPr lang="zh-CN" altLang="en-US" sz="60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8" name="图片 7" descr="u=2454473131,3147124340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62500"/>
            <a:ext cx="121920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9556" y="180622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少年有梦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710" y="880533"/>
            <a:ext cx="115485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在安徽省合肥市庐阳区一个即将毕业的小学班级内，共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59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名学生。记者调查发现，其中男生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34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人，共拥有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38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个理想；女生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25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人，共有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个理想。男生第一大理想是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科学家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位小学生怀揣“科学报国”的雄心壮志，约占男生总数四分之一。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企业家、军人、医生、体育明星和艺术家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也是男生普遍追求的理想，这五大类各有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人。想成为艺术家的四位男生分别选择“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音乐家、舞者、钢琴家、文学家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”；想成为企业家的男生则选择“比尔盖茨、乐善好施的大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BOSS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、开咖啡店和企业家”。与男士们的开疆拓土相比，女生们的理想则要人文很多。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位女生的理想是“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设计师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”，包括“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服装设计师、珠宝设计师、婚纱设计师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”；另有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人也立志从事艺术相关工作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舞蹈家、画家、漫画家和作家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351692" y="234462"/>
            <a:ext cx="574431" cy="56270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/>
          <p:cNvSpPr/>
          <p:nvPr/>
        </p:nvSpPr>
        <p:spPr>
          <a:xfrm>
            <a:off x="234461" y="187569"/>
            <a:ext cx="762001" cy="6799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6449" y="309576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少年有梦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613031" y="435464"/>
            <a:ext cx="3511062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习题巩固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50629" y="2071810"/>
            <a:ext cx="10952181" cy="4603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）这些小学生的梦想反映了什么？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849921" y="2892426"/>
            <a:ext cx="10952181" cy="116028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①他们对美好未来的愿望；</a:t>
            </a:r>
            <a:endParaRPr lang="en-US" altLang="zh-CN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②是他们天真无邪、美丽可爱的愿望。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662353" y="4404702"/>
            <a:ext cx="8786447" cy="4603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）对于他们确立的梦想，你想说点什么？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826476" y="5260487"/>
            <a:ext cx="10952181" cy="98791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他们的梦想①应该与个人的人生目标紧密相连；</a:t>
            </a:r>
            <a:endParaRPr lang="en-US" altLang="zh-CN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②应该与时代的脉搏紧密相连。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8"/>
          <p:cNvSpPr>
            <a:spLocks noChangeAspect="1"/>
          </p:cNvSpPr>
          <p:nvPr/>
        </p:nvSpPr>
        <p:spPr bwMode="auto">
          <a:xfrm>
            <a:off x="0" y="0"/>
            <a:ext cx="5905500" cy="6869113"/>
          </a:xfrm>
          <a:custGeom>
            <a:avLst/>
            <a:gdLst>
              <a:gd name="T0" fmla="*/ 1412524078 w 8356"/>
              <a:gd name="T1" fmla="*/ 2147483647 h 9000"/>
              <a:gd name="T2" fmla="*/ 0 w 8356"/>
              <a:gd name="T3" fmla="*/ 2147483647 h 9000"/>
              <a:gd name="T4" fmla="*/ 0 w 8356"/>
              <a:gd name="T5" fmla="*/ 0 h 9000"/>
              <a:gd name="T6" fmla="*/ 856604931 w 8356"/>
              <a:gd name="T7" fmla="*/ 0 h 9000"/>
              <a:gd name="T8" fmla="*/ 1846570554 w 8356"/>
              <a:gd name="T9" fmla="*/ 1151656405 h 9000"/>
              <a:gd name="T10" fmla="*/ 2147483647 w 8356"/>
              <a:gd name="T11" fmla="*/ 975150730 h 9000"/>
              <a:gd name="T12" fmla="*/ 2147483647 w 8356"/>
              <a:gd name="T13" fmla="*/ 2070301811 h 9000"/>
              <a:gd name="T14" fmla="*/ 2147483647 w 8356"/>
              <a:gd name="T15" fmla="*/ 2147483647 h 9000"/>
              <a:gd name="T16" fmla="*/ 2147483647 w 8356"/>
              <a:gd name="T17" fmla="*/ 2147483647 h 9000"/>
              <a:gd name="T18" fmla="*/ 1412524078 w 8356"/>
              <a:gd name="T19" fmla="*/ 2147483647 h 9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356" h="9000">
                <a:moveTo>
                  <a:pt x="2828" y="9000"/>
                </a:moveTo>
                <a:lnTo>
                  <a:pt x="0" y="9000"/>
                </a:lnTo>
                <a:lnTo>
                  <a:pt x="0" y="0"/>
                </a:lnTo>
                <a:lnTo>
                  <a:pt x="1715" y="0"/>
                </a:lnTo>
                <a:cubicBezTo>
                  <a:pt x="2579" y="558"/>
                  <a:pt x="3372" y="888"/>
                  <a:pt x="3697" y="1977"/>
                </a:cubicBezTo>
                <a:cubicBezTo>
                  <a:pt x="5036" y="1288"/>
                  <a:pt x="6236" y="1142"/>
                  <a:pt x="7217" y="1674"/>
                </a:cubicBezTo>
                <a:cubicBezTo>
                  <a:pt x="7905" y="2032"/>
                  <a:pt x="8289" y="2853"/>
                  <a:pt x="8356" y="3554"/>
                </a:cubicBezTo>
                <a:cubicBezTo>
                  <a:pt x="8316" y="4477"/>
                  <a:pt x="7944" y="5092"/>
                  <a:pt x="7577" y="5700"/>
                </a:cubicBezTo>
                <a:cubicBezTo>
                  <a:pt x="7040" y="6585"/>
                  <a:pt x="6092" y="7410"/>
                  <a:pt x="5429" y="7852"/>
                </a:cubicBezTo>
                <a:cubicBezTo>
                  <a:pt x="4627" y="8317"/>
                  <a:pt x="3711" y="8797"/>
                  <a:pt x="2828" y="9000"/>
                </a:cubicBez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678613" y="2914650"/>
            <a:ext cx="517048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6600" b="1" dirty="0">
                <a:solidFill>
                  <a:srgbClr val="BB25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谢谢大家！</a:t>
            </a:r>
          </a:p>
        </p:txBody>
      </p:sp>
      <p:pic>
        <p:nvPicPr>
          <p:cNvPr id="5" name="图片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500" y="0"/>
            <a:ext cx="540067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723112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/>
          <p:cNvSpPr/>
          <p:nvPr/>
        </p:nvSpPr>
        <p:spPr>
          <a:xfrm>
            <a:off x="234461" y="187569"/>
            <a:ext cx="762001" cy="6799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6449" y="309576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少年有梦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7" name="图片 6" descr="u=4030914050,3937601659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2769" y="1242646"/>
            <a:ext cx="3235569" cy="28109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50830" y="4032739"/>
            <a:ext cx="6750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亲爱的，你的梦想是怎样的</a:t>
            </a:r>
            <a:r>
              <a:rPr lang="en-US" altLang="zh-CN" sz="3600" b="1" dirty="0" smtClean="0"/>
              <a:t>… …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/>
          <p:cNvSpPr/>
          <p:nvPr/>
        </p:nvSpPr>
        <p:spPr>
          <a:xfrm>
            <a:off x="234461" y="187569"/>
            <a:ext cx="762001" cy="6799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6449" y="309576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少年有梦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3856893" y="1055077"/>
            <a:ext cx="11724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915508" y="4501663"/>
            <a:ext cx="0" cy="14653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 descr="u=1171111211,426082988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6030" y="2334358"/>
            <a:ext cx="941510" cy="676903"/>
          </a:xfrm>
          <a:prstGeom prst="rect">
            <a:avLst/>
          </a:prstGeom>
        </p:spPr>
      </p:pic>
      <p:pic>
        <p:nvPicPr>
          <p:cNvPr id="22" name="图片 21" descr="u=1171111211,426082988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1200" y="3002572"/>
            <a:ext cx="941510" cy="676903"/>
          </a:xfrm>
          <a:prstGeom prst="rect">
            <a:avLst/>
          </a:prstGeom>
        </p:spPr>
      </p:pic>
      <p:pic>
        <p:nvPicPr>
          <p:cNvPr id="23" name="图片 22" descr="u=1171111211,426082988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6031" y="3741127"/>
            <a:ext cx="941510" cy="67690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342316" y="1735449"/>
            <a:ext cx="706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①梦想</a:t>
            </a:r>
            <a:r>
              <a:rPr lang="zh-CN" altLang="en-US" sz="2800" b="1" dirty="0" smtClean="0"/>
              <a:t>是对未来美好生活的</a:t>
            </a:r>
            <a:r>
              <a:rPr lang="zh-CN" altLang="en-US" sz="2800" b="1" dirty="0" smtClean="0"/>
              <a:t>愿望</a:t>
            </a:r>
            <a:r>
              <a:rPr lang="en-US" altLang="zh-CN" sz="2800" b="1" dirty="0" smtClean="0"/>
              <a:t>.</a:t>
            </a:r>
            <a:endParaRPr lang="zh-CN" alt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489940" y="3994964"/>
            <a:ext cx="7408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②少年的梦想，是人类天真无邪、美丽可爱的愿望。</a:t>
            </a:r>
            <a:endParaRPr lang="zh-CN" alt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57754" y="2180491"/>
            <a:ext cx="5950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梦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想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是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什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么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/>
          <p:cNvSpPr/>
          <p:nvPr/>
        </p:nvSpPr>
        <p:spPr>
          <a:xfrm>
            <a:off x="234461" y="187569"/>
            <a:ext cx="762001" cy="6799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6449" y="309576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少年有梦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3856893" y="1055077"/>
            <a:ext cx="11724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915508" y="4501663"/>
            <a:ext cx="0" cy="14653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 descr="u=1171111211,426082988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6030" y="2334358"/>
            <a:ext cx="941510" cy="676903"/>
          </a:xfrm>
          <a:prstGeom prst="rect">
            <a:avLst/>
          </a:prstGeom>
        </p:spPr>
      </p:pic>
      <p:pic>
        <p:nvPicPr>
          <p:cNvPr id="22" name="图片 21" descr="u=1171111211,426082988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1200" y="3002572"/>
            <a:ext cx="941510" cy="676903"/>
          </a:xfrm>
          <a:prstGeom prst="rect">
            <a:avLst/>
          </a:prstGeom>
        </p:spPr>
      </p:pic>
      <p:pic>
        <p:nvPicPr>
          <p:cNvPr id="23" name="图片 22" descr="u=1171111211,426082988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6031" y="3741127"/>
            <a:ext cx="941510" cy="67690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515555" y="4177323"/>
            <a:ext cx="69166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③ </a:t>
            </a:r>
            <a:r>
              <a:rPr lang="en-US" altLang="zh-CN" sz="2800" b="1" dirty="0" smtClean="0"/>
              <a:t>P9</a:t>
            </a:r>
            <a:r>
              <a:rPr lang="zh-CN" altLang="en-US" sz="2800" b="1" dirty="0" smtClean="0"/>
              <a:t>画波浪线的内容。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它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能不断激发我们生命的热情和勇气，让生活更有色彩。有梦想，就有希望</a:t>
            </a:r>
            <a:r>
              <a:rPr lang="zh-CN" altLang="en-US" sz="2800" b="1" dirty="0" smtClean="0"/>
              <a:t>。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有了这样的梦想，才能不断地进步和发展。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9952" y="2539132"/>
            <a:ext cx="7221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②少年的梦想，与时代的脉搏紧密相连，与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中国梦</a:t>
            </a:r>
            <a:r>
              <a:rPr lang="zh-CN" altLang="en-US" sz="2800" b="1" dirty="0" smtClean="0"/>
              <a:t>密不可分。</a:t>
            </a:r>
            <a:endParaRPr lang="zh-CN" alt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34308" y="1547445"/>
            <a:ext cx="54373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梦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想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的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作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用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和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意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义</a:t>
            </a:r>
            <a:endParaRPr lang="zh-CN" alt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48827" y="1421965"/>
            <a:ext cx="7314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①少年的梦想，与个人的人生目标紧密相连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</p:txBody>
      </p:sp>
      <p:sp>
        <p:nvSpPr>
          <p:cNvPr id="13" name="椭圆形标注 12"/>
          <p:cNvSpPr/>
          <p:nvPr/>
        </p:nvSpPr>
        <p:spPr>
          <a:xfrm>
            <a:off x="7280031" y="246185"/>
            <a:ext cx="3833446" cy="1409817"/>
          </a:xfrm>
          <a:prstGeom prst="wedgeEllipseCallout">
            <a:avLst>
              <a:gd name="adj1" fmla="val -99323"/>
              <a:gd name="adj2" fmla="val 158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实现中华民族的伟大复兴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9556" y="180622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少年有梦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711" y="880533"/>
            <a:ext cx="94149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有一位名叫西尔维亚的美国女孩，从，从上中学的时候起，就一直想要当一名节目主持人。她自己常说：“只要有人愿意给我一次上电视的机会，我相信我一定能成功。”但是，她为达到这个理想做了些什么呢？她什么也没有做，只是在等待着奇迹的出现，希望一下子就能当上电视节目主持人。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图片 6" descr="u=172148656,1892185154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2268" y="845961"/>
            <a:ext cx="2099732" cy="29922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8622" y="3838222"/>
            <a:ext cx="962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00FF"/>
                </a:solidFill>
              </a:rPr>
              <a:t>你认为西尔维亚的理想能实现吗？请简要说明理由。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351692" y="234462"/>
            <a:ext cx="574431" cy="56270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37823" y="4588934"/>
            <a:ext cx="10874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不能。因为少年有梦，不应止于心动，更在于行动。希尔维亚虽有理想，但是并没有为实现理想付出行动，只是等待奇迹出现，所以不可能成功。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/>
          <p:cNvSpPr/>
          <p:nvPr/>
        </p:nvSpPr>
        <p:spPr>
          <a:xfrm>
            <a:off x="234461" y="187569"/>
            <a:ext cx="762001" cy="6799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6449" y="309576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少年有梦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3856893" y="1055077"/>
            <a:ext cx="11724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915508" y="4501663"/>
            <a:ext cx="0" cy="14653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 descr="u=1171111211,426082988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6030" y="2334358"/>
            <a:ext cx="941510" cy="676903"/>
          </a:xfrm>
          <a:prstGeom prst="rect">
            <a:avLst/>
          </a:prstGeom>
        </p:spPr>
      </p:pic>
      <p:pic>
        <p:nvPicPr>
          <p:cNvPr id="22" name="图片 21" descr="u=1171111211,426082988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1200" y="3002572"/>
            <a:ext cx="941510" cy="676903"/>
          </a:xfrm>
          <a:prstGeom prst="rect">
            <a:avLst/>
          </a:prstGeom>
        </p:spPr>
      </p:pic>
      <p:pic>
        <p:nvPicPr>
          <p:cNvPr id="23" name="图片 22" descr="u=1171111211,426082988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6031" y="3741127"/>
            <a:ext cx="941510" cy="67690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477346" y="4004082"/>
            <a:ext cx="6916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③ 努力需要立志。</a:t>
            </a:r>
            <a:endParaRPr lang="zh-CN" alt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13386" y="2368063"/>
            <a:ext cx="7148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②努力，是一种生活态度，是一种不服输的坚忍和失败后从头再来的勇气。（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努力的内涵</a:t>
            </a:r>
            <a:r>
              <a:rPr lang="zh-CN" altLang="en-US" sz="2800" b="1" dirty="0" smtClean="0"/>
              <a:t>）</a:t>
            </a:r>
            <a:endParaRPr lang="zh-CN" alt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48155" y="1676399"/>
            <a:ext cx="6799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怎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样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实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现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梦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想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？</a:t>
            </a:r>
            <a:endParaRPr lang="en-US" altLang="zh-CN" sz="2800" b="1" dirty="0" smtClean="0"/>
          </a:p>
          <a:p>
            <a:endParaRPr lang="en-US" altLang="zh-CN" sz="28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384431" y="1172308"/>
            <a:ext cx="7033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①少年有梦，不应止于心动，更在于行动努力，是梦想与现实之间的桥梁。</a:t>
            </a:r>
            <a:endParaRPr lang="zh-CN" alt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74277" y="1453660"/>
            <a:ext cx="6799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努力的内涵及其重要性</a:t>
            </a:r>
            <a:endParaRPr lang="en-US" altLang="zh-CN" sz="24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504266" y="4982307"/>
            <a:ext cx="69166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④ 努力需要坚持。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如果不努力落实在每一天的具体行动中，梦想就会成为空想，只能是画饼充饥。只要坚持努力，即使过程再艰难，也有机会离梦想更近一步。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3060618"/>
            <a:ext cx="203727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少年有梦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30195" y="592173"/>
            <a:ext cx="1636981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是什么？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42787" y="2804762"/>
            <a:ext cx="1543197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为什么？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22985" y="1"/>
            <a:ext cx="6215723" cy="27392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①编织人生梦想，是青少年时期的重要生命主题。梦想是对未来美好生活的愿望，它能不断激发我们生命的热情和勇气，让生活更有色彩。有梦想，就有希望。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</a:rPr>
              <a:t>②少年的梦想，是人类天真无邪、美丽可爱的愿望。</a:t>
            </a:r>
          </a:p>
          <a:p>
            <a:endParaRPr lang="zh-CN" altLang="en-US" sz="28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5269212" y="4738330"/>
            <a:ext cx="6471233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 smtClean="0"/>
              <a:t>①努力，是梦想与现实之间的桥梁。②努力，是一种生活态度，是一种不服输的坚忍和失败后从头再来的勇气。③ 努力需要立志。④ 努力需要坚持。</a:t>
            </a:r>
          </a:p>
          <a:p>
            <a:endParaRPr lang="zh-CN" altLang="en-US" sz="2800" b="1" dirty="0" smtClean="0"/>
          </a:p>
          <a:p>
            <a:endParaRPr lang="zh-CN" altLang="en-US" sz="2800" b="1" dirty="0" smtClean="0"/>
          </a:p>
          <a:p>
            <a:endParaRPr lang="zh-CN" altLang="en-US" sz="2800" b="1" dirty="0" smtClean="0"/>
          </a:p>
        </p:txBody>
      </p:sp>
      <p:sp>
        <p:nvSpPr>
          <p:cNvPr id="12" name="左大括号 11"/>
          <p:cNvSpPr/>
          <p:nvPr/>
        </p:nvSpPr>
        <p:spPr>
          <a:xfrm>
            <a:off x="1735573" y="982135"/>
            <a:ext cx="454472" cy="474133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左大括号 12"/>
          <p:cNvSpPr/>
          <p:nvPr/>
        </p:nvSpPr>
        <p:spPr>
          <a:xfrm>
            <a:off x="4860710" y="4976475"/>
            <a:ext cx="372125" cy="1517241"/>
          </a:xfrm>
          <a:prstGeom prst="leftBrace">
            <a:avLst>
              <a:gd name="adj1" fmla="val 175643"/>
              <a:gd name="adj2" fmla="val 50000"/>
            </a:avLst>
          </a:prstGeom>
          <a:ln w="28575" cmpd="sng">
            <a:solidFill>
              <a:srgbClr val="0000FF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72440" y="208915"/>
            <a:ext cx="2287270" cy="6788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CN" altLang="en-US" sz="3600" b="1">
                <a:ln/>
                <a:solidFill>
                  <a:srgbClr val="0000FF"/>
                </a:solidFill>
                <a:effectLst>
                  <a:reflection blurRad="6350" stA="60000" endA="900" endPos="58000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</a:rPr>
              <a:t>小结</a:t>
            </a:r>
          </a:p>
        </p:txBody>
      </p:sp>
      <p:sp>
        <p:nvSpPr>
          <p:cNvPr id="17" name="右箭头 16"/>
          <p:cNvSpPr/>
          <p:nvPr/>
        </p:nvSpPr>
        <p:spPr>
          <a:xfrm>
            <a:off x="3865143" y="6096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6"/>
          <p:cNvSpPr txBox="1"/>
          <p:nvPr/>
        </p:nvSpPr>
        <p:spPr>
          <a:xfrm>
            <a:off x="2313696" y="5310026"/>
            <a:ext cx="1543197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怎么做？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左大括号 18"/>
          <p:cNvSpPr/>
          <p:nvPr/>
        </p:nvSpPr>
        <p:spPr>
          <a:xfrm>
            <a:off x="5025701" y="2388902"/>
            <a:ext cx="289373" cy="1301263"/>
          </a:xfrm>
          <a:prstGeom prst="leftBrace">
            <a:avLst>
              <a:gd name="adj1" fmla="val 85305"/>
              <a:gd name="adj2" fmla="val 50000"/>
            </a:avLst>
          </a:prstGeom>
          <a:ln w="28575" cmpd="sng">
            <a:solidFill>
              <a:srgbClr val="0000FF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右箭头 19"/>
          <p:cNvSpPr/>
          <p:nvPr/>
        </p:nvSpPr>
        <p:spPr>
          <a:xfrm>
            <a:off x="3918547" y="2800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右箭头 20"/>
          <p:cNvSpPr/>
          <p:nvPr/>
        </p:nvSpPr>
        <p:spPr>
          <a:xfrm>
            <a:off x="3798278" y="53266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8"/>
          <p:cNvSpPr txBox="1"/>
          <p:nvPr/>
        </p:nvSpPr>
        <p:spPr>
          <a:xfrm>
            <a:off x="5334432" y="2212622"/>
            <a:ext cx="6451167" cy="40318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</a:rPr>
              <a:t>①少年的梦想，与个人的人生目标紧密相连</a:t>
            </a:r>
            <a:endParaRPr lang="en-US" altLang="zh-CN" sz="2400" b="1" dirty="0" smtClean="0">
              <a:solidFill>
                <a:srgbClr val="0000FF"/>
              </a:solidFill>
            </a:endParaRPr>
          </a:p>
          <a:p>
            <a:r>
              <a:rPr lang="zh-CN" altLang="en-US" sz="2400" b="1" dirty="0" smtClean="0">
                <a:solidFill>
                  <a:srgbClr val="0000FF"/>
                </a:solidFill>
              </a:rPr>
              <a:t>②少年的梦想，与时代的脉搏紧密相连，与中国梦密不可分。</a:t>
            </a:r>
            <a:endParaRPr lang="en-US" altLang="zh-CN" sz="2400" b="1" dirty="0" smtClean="0">
              <a:solidFill>
                <a:srgbClr val="0000FF"/>
              </a:solidFill>
            </a:endParaRPr>
          </a:p>
          <a:p>
            <a:r>
              <a:rPr lang="zh-CN" altLang="en-US" sz="2400" b="1" dirty="0" smtClean="0">
                <a:solidFill>
                  <a:srgbClr val="0000FF"/>
                </a:solidFill>
              </a:rPr>
              <a:t>③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P9  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梦想是对未来美好生活的愿望，它能不断激发我们生命的热情和勇气，让生活更有色彩。有梦想，就有希望。</a:t>
            </a:r>
          </a:p>
          <a:p>
            <a:endParaRPr lang="zh-CN" altLang="en-US" sz="2800" b="1" dirty="0" smtClean="0"/>
          </a:p>
          <a:p>
            <a:endParaRPr lang="zh-CN" altLang="en-US" sz="28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2800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2800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左大括号 15"/>
          <p:cNvSpPr/>
          <p:nvPr/>
        </p:nvSpPr>
        <p:spPr>
          <a:xfrm>
            <a:off x="5031345" y="238368"/>
            <a:ext cx="289373" cy="1301263"/>
          </a:xfrm>
          <a:prstGeom prst="leftBrace">
            <a:avLst>
              <a:gd name="adj1" fmla="val 85305"/>
              <a:gd name="adj2" fmla="val 50000"/>
            </a:avLst>
          </a:prstGeom>
          <a:ln w="28575" cmpd="sng">
            <a:solidFill>
              <a:srgbClr val="0000FF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 animBg="1"/>
      <p:bldP spid="13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/>
          <p:cNvSpPr/>
          <p:nvPr/>
        </p:nvSpPr>
        <p:spPr>
          <a:xfrm>
            <a:off x="234461" y="187569"/>
            <a:ext cx="762001" cy="6799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6449" y="309576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少年有梦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613031" y="435464"/>
            <a:ext cx="3511062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习题巩固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838199" y="1825625"/>
            <a:ext cx="10952181" cy="43513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1.2015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年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3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月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16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日，国务院办公厅印发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《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中国足球改革发展总体方案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》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，规定各地中小学要把足球列入体育课教学。小辉听到消息后，立志成为一名足球运动员，为祖国争光。小辉要实现这一理想，需要（         ）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                   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 </a:t>
            </a:r>
            <a:r>
              <a:rPr lang="en-US" altLang="zh-CN" sz="3000" b="1" dirty="0" smtClean="0">
                <a:latin typeface="黑体" pitchFamily="49" charset="-122"/>
                <a:ea typeface="黑体" pitchFamily="49" charset="-122"/>
              </a:rPr>
              <a:t>①</a:t>
            </a:r>
            <a:r>
              <a:rPr lang="zh-CN" altLang="en-US" sz="3000" b="1" dirty="0" smtClean="0">
                <a:latin typeface="黑体" pitchFamily="49" charset="-122"/>
                <a:ea typeface="黑体" pitchFamily="49" charset="-122"/>
              </a:rPr>
              <a:t>不屈不挠，坚持不懈    </a:t>
            </a:r>
            <a:r>
              <a:rPr lang="en-US" altLang="zh-CN" sz="3000" b="1" dirty="0" smtClean="0">
                <a:latin typeface="黑体" pitchFamily="49" charset="-122"/>
                <a:ea typeface="黑体" pitchFamily="49" charset="-122"/>
              </a:rPr>
              <a:t> ②</a:t>
            </a:r>
            <a:r>
              <a:rPr lang="zh-CN" altLang="en-US" sz="3000" b="1" dirty="0" smtClean="0">
                <a:latin typeface="黑体" pitchFamily="49" charset="-122"/>
                <a:ea typeface="黑体" pitchFamily="49" charset="-122"/>
              </a:rPr>
              <a:t>坐等时机，顺其自然</a:t>
            </a:r>
            <a:r>
              <a:rPr lang="en-US" altLang="zh-CN" sz="3000" b="1" dirty="0" smtClean="0">
                <a:latin typeface="黑体" pitchFamily="49" charset="-122"/>
                <a:ea typeface="黑体" pitchFamily="49" charset="-122"/>
              </a:rPr>
              <a:t>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3000" b="1" dirty="0" smtClean="0">
                <a:latin typeface="黑体" pitchFamily="49" charset="-122"/>
                <a:ea typeface="黑体" pitchFamily="49" charset="-122"/>
              </a:rPr>
              <a:t> ③</a:t>
            </a:r>
            <a:r>
              <a:rPr lang="zh-CN" altLang="en-US" sz="3000" b="1" dirty="0" smtClean="0">
                <a:latin typeface="黑体" pitchFamily="49" charset="-122"/>
                <a:ea typeface="黑体" pitchFamily="49" charset="-122"/>
              </a:rPr>
              <a:t>脚踏实地，全力以赴</a:t>
            </a:r>
            <a:r>
              <a:rPr lang="en-US" altLang="zh-CN" sz="3000" b="1" dirty="0" smtClean="0">
                <a:latin typeface="黑体" pitchFamily="49" charset="-122"/>
                <a:ea typeface="黑体" pitchFamily="49" charset="-122"/>
              </a:rPr>
              <a:t>     ④</a:t>
            </a:r>
            <a:r>
              <a:rPr lang="zh-CN" altLang="en-US" sz="3000" b="1" dirty="0" smtClean="0">
                <a:latin typeface="黑体" pitchFamily="49" charset="-122"/>
                <a:ea typeface="黑体" pitchFamily="49" charset="-122"/>
              </a:rPr>
              <a:t>对人生作出合理规划</a:t>
            </a:r>
            <a:endParaRPr lang="en-US" altLang="zh-CN" sz="3000" b="1" dirty="0" smtClean="0">
              <a:latin typeface="黑体" pitchFamily="49" charset="-122"/>
              <a:ea typeface="黑体" pitchFamily="49" charset="-122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 A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、</a:t>
            </a:r>
            <a:r>
              <a:rPr lang="en-US" altLang="zh-CN" sz="3000" b="1" dirty="0" smtClean="0">
                <a:latin typeface="黑体" pitchFamily="49" charset="-122"/>
                <a:ea typeface="黑体" pitchFamily="49" charset="-122"/>
              </a:rPr>
              <a:t>① ② ③      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B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、</a:t>
            </a:r>
            <a:r>
              <a:rPr lang="en-US" altLang="zh-CN" sz="3000" b="1" dirty="0" smtClean="0">
                <a:latin typeface="黑体" pitchFamily="49" charset="-122"/>
                <a:ea typeface="黑体" pitchFamily="49" charset="-122"/>
              </a:rPr>
              <a:t> ① ②  ④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                     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 C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、</a:t>
            </a:r>
            <a:r>
              <a:rPr lang="en-US" altLang="zh-CN" sz="3000" b="1" dirty="0" smtClean="0">
                <a:latin typeface="黑体" pitchFamily="49" charset="-122"/>
                <a:ea typeface="黑体" pitchFamily="49" charset="-122"/>
              </a:rPr>
              <a:t>① ③ ④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      D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、</a:t>
            </a:r>
            <a:r>
              <a:rPr lang="en-US" altLang="zh-CN" sz="3000" b="1" dirty="0" smtClean="0">
                <a:latin typeface="黑体" pitchFamily="49" charset="-122"/>
                <a:ea typeface="黑体" pitchFamily="49" charset="-122"/>
              </a:rPr>
              <a:t> ② ③ ④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0521" y="2692197"/>
            <a:ext cx="920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 smtClean="0">
                <a:solidFill>
                  <a:srgbClr val="FF0000"/>
                </a:solidFill>
              </a:rPr>
              <a:t>C</a:t>
            </a:r>
            <a:endParaRPr lang="zh-CN" alt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/>
          <p:cNvSpPr/>
          <p:nvPr/>
        </p:nvSpPr>
        <p:spPr>
          <a:xfrm>
            <a:off x="234461" y="187569"/>
            <a:ext cx="762001" cy="6799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6449" y="309576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中学时代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少年有梦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613031" y="435464"/>
            <a:ext cx="3511062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习题巩固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838199" y="1825625"/>
            <a:ext cx="10952181" cy="43513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有一个孩子在海滩上堆城堡，一位长着走过来问：“你在玩沙子吗”孩子说：“不，我是设计师，在建一座美丽的城堡。”多年，这个孩子果真成了一名著名的建筑师。这说明（         ）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                  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、少年的梦想，与个人的人生目标紧紧相连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B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、少年时期对人生和理想的探索与思考是最成熟的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C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、树立了理想就能成功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D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300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3000" b="1" dirty="0" smtClean="0">
                <a:latin typeface="微软雅黑" pitchFamily="34" charset="-122"/>
                <a:ea typeface="微软雅黑" pitchFamily="34" charset="-122"/>
              </a:rPr>
              <a:t>要想当建筑师，小时候应该玩沙子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72743" y="2568020"/>
            <a:ext cx="920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 smtClean="0">
                <a:solidFill>
                  <a:srgbClr val="FF0000"/>
                </a:solidFill>
              </a:rPr>
              <a:t>A</a:t>
            </a:r>
            <a:endParaRPr lang="zh-CN" alt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1095</Words>
  <Application>Microsoft Office PowerPoint</Application>
  <PresentationFormat>自定义</PresentationFormat>
  <Paragraphs>83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余莹</dc:creator>
  <cp:lastModifiedBy>Administrator</cp:lastModifiedBy>
  <cp:revision>233</cp:revision>
  <dcterms:created xsi:type="dcterms:W3CDTF">2016-06-16T01:57:28Z</dcterms:created>
  <dcterms:modified xsi:type="dcterms:W3CDTF">2016-09-13T09:41:48Z</dcterms:modified>
</cp:coreProperties>
</file>