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dirty="0">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2049"/>
          <p:cNvSpPr>
            <a:spLocks noGrp="1"/>
          </p:cNvSpPr>
          <p:nvPr>
            <p:ph type="ctrTitle"/>
          </p:nvPr>
        </p:nvSpPr>
        <p:spPr>
          <a:xfrm>
            <a:off x="685800" y="2130425"/>
            <a:ext cx="7772400" cy="1470025"/>
          </a:xfrm>
        </p:spPr>
        <p:txBody>
          <a:bodyPr anchor="ctr"/>
          <a:lstStyle/>
          <a:p>
            <a:pPr defTabSz="914400">
              <a:buSzPct val="100000"/>
            </a:pPr>
            <a:r>
              <a:rPr lang="zh-CN" altLang="en-US" sz="4400" b="1" kern="1200" baseline="0" dirty="0">
                <a:latin typeface="Arial" panose="020B0604020202020204" pitchFamily="34" charset="0"/>
                <a:ea typeface="宋体" panose="02010600030101010101" pitchFamily="2" charset="-122"/>
              </a:rPr>
              <a:t>    </a:t>
            </a:r>
            <a:r>
              <a:rPr lang="zh-CN" altLang="en-US" sz="3600" b="1" kern="1200" baseline="0" dirty="0">
                <a:latin typeface="Arial" panose="020B0604020202020204" pitchFamily="34" charset="0"/>
                <a:ea typeface="宋体" panose="02010600030101010101" pitchFamily="2" charset="-122"/>
              </a:rPr>
              <a:t>小学生学习过程中的认知因素</a:t>
            </a:r>
          </a:p>
        </p:txBody>
      </p:sp>
      <p:sp>
        <p:nvSpPr>
          <p:cNvPr id="2051" name="副标题 2050"/>
          <p:cNvSpPr>
            <a:spLocks noGrp="1"/>
          </p:cNvSpPr>
          <p:nvPr>
            <p:ph type="subTitle" idx="1"/>
          </p:nvPr>
        </p:nvSpPr>
        <p:spPr>
          <a:xfrm>
            <a:off x="1371600" y="3886200"/>
            <a:ext cx="6400800" cy="1752600"/>
          </a:xfrm>
        </p:spPr>
        <p:txBody>
          <a:bodyPr/>
          <a:lstStyle/>
          <a:p>
            <a:pPr defTabSz="914400">
              <a:buSzPct val="100000"/>
            </a:pPr>
            <a:endParaRPr lang="zh-CN" altLang="en-US" sz="3200" kern="1200" baseline="0" dirty="0">
              <a:latin typeface="Arial" panose="020B0604020202020204" pitchFamily="34" charset="0"/>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1265"/>
          <p:cNvSpPr>
            <a:spLocks noGrp="1"/>
          </p:cNvSpPr>
          <p:nvPr>
            <p:ph type="title"/>
          </p:nvPr>
        </p:nvSpPr>
        <p:spPr/>
        <p:txBody>
          <a:bodyPr anchor="ctr"/>
          <a:lstStyle/>
          <a:p>
            <a:r>
              <a:rPr lang="zh-CN" altLang="en-US" dirty="0"/>
              <a:t>五、智力测验</a:t>
            </a:r>
          </a:p>
        </p:txBody>
      </p:sp>
      <p:sp>
        <p:nvSpPr>
          <p:cNvPr id="11267" name="文本占位符 11266"/>
          <p:cNvSpPr>
            <a:spLocks noGrp="1"/>
          </p:cNvSpPr>
          <p:nvPr>
            <p:ph type="body" idx="1"/>
          </p:nvPr>
        </p:nvSpPr>
        <p:spPr/>
        <p:txBody>
          <a:bodyPr/>
          <a:lstStyle/>
          <a:p>
            <a:r>
              <a:rPr lang="en-US" altLang="zh-CN" dirty="0"/>
              <a:t>1905</a:t>
            </a:r>
            <a:r>
              <a:rPr lang="zh-CN" altLang="en-US" dirty="0"/>
              <a:t>年，法国医生比纳及其助手西蒙发表的第一个智力测验量表揭开了以量化的方式研究人类智力的序幕。智力测验就是借助于一定的测验工具了解人的智力状况的一种方法。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2289"/>
          <p:cNvSpPr>
            <a:spLocks noGrp="1"/>
          </p:cNvSpPr>
          <p:nvPr>
            <p:ph type="title"/>
          </p:nvPr>
        </p:nvSpPr>
        <p:spPr/>
        <p:txBody>
          <a:bodyPr anchor="ctr"/>
          <a:lstStyle/>
          <a:p>
            <a:r>
              <a:rPr lang="en-US" altLang="zh-CN" sz="4000" dirty="0"/>
              <a:t>(</a:t>
            </a:r>
            <a:r>
              <a:rPr lang="zh-CN" altLang="en-US" sz="4000" dirty="0"/>
              <a:t>一</a:t>
            </a:r>
            <a:r>
              <a:rPr lang="en-US" altLang="zh-CN" sz="4000" dirty="0"/>
              <a:t>)</a:t>
            </a:r>
            <a:r>
              <a:rPr lang="zh-CN" altLang="en-US" sz="4000" dirty="0"/>
              <a:t>智力测验介绍</a:t>
            </a:r>
            <a:br>
              <a:rPr lang="zh-CN" altLang="en-US" sz="4000" dirty="0"/>
            </a:br>
            <a:endParaRPr lang="zh-CN" altLang="en-US" sz="4000" dirty="0"/>
          </a:p>
        </p:txBody>
      </p:sp>
      <p:sp>
        <p:nvSpPr>
          <p:cNvPr id="12291" name="文本占位符 12290"/>
          <p:cNvSpPr>
            <a:spLocks noGrp="1"/>
          </p:cNvSpPr>
          <p:nvPr>
            <p:ph type="body" idx="1"/>
          </p:nvPr>
        </p:nvSpPr>
        <p:spPr/>
        <p:txBody>
          <a:bodyPr/>
          <a:lstStyle/>
          <a:p>
            <a:r>
              <a:rPr lang="zh-CN" altLang="en-US" dirty="0"/>
              <a:t>智力测验根据适用性可分为团体测验和个别测验。团体测验是指主试对一群被试同时进行的测验，个别测验则是主试和被试以一对一的方式进行的测试。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文本占位符 13314"/>
          <p:cNvSpPr>
            <a:spLocks noGrp="1"/>
          </p:cNvSpPr>
          <p:nvPr>
            <p:ph type="body" idx="1"/>
          </p:nvPr>
        </p:nvSpPr>
        <p:spPr/>
        <p:txBody>
          <a:bodyPr/>
          <a:lstStyle/>
          <a:p>
            <a:r>
              <a:rPr lang="en-US" altLang="zh-CN" dirty="0"/>
              <a:t>1</a:t>
            </a:r>
            <a:r>
              <a:rPr lang="zh-CN" altLang="en-US" dirty="0"/>
              <a:t>．斯坦弗</a:t>
            </a:r>
            <a:r>
              <a:rPr lang="en-US" altLang="zh-CN">
                <a:latin typeface="Arial" panose="020B0604020202020204" pitchFamily="34" charset="0"/>
              </a:rPr>
              <a:t>—</a:t>
            </a:r>
            <a:r>
              <a:rPr lang="zh-CN" altLang="en-US" dirty="0"/>
              <a:t>比纳智力量表</a:t>
            </a:r>
          </a:p>
          <a:p>
            <a:r>
              <a:rPr lang="en-US" altLang="zh-CN" dirty="0"/>
              <a:t>1916</a:t>
            </a:r>
            <a:r>
              <a:rPr lang="zh-CN" altLang="en-US" dirty="0"/>
              <a:t>年，斯坦弗大学的心理学家推孟将比纳</a:t>
            </a:r>
            <a:r>
              <a:rPr lang="en-US" altLang="zh-CN">
                <a:latin typeface="Arial" panose="020B0604020202020204" pitchFamily="34" charset="0"/>
              </a:rPr>
              <a:t>—</a:t>
            </a:r>
            <a:r>
              <a:rPr lang="zh-CN" altLang="en-US" dirty="0"/>
              <a:t>西蒙量表译成英文，并修订成适合美国文化的斯坦弗</a:t>
            </a:r>
            <a:r>
              <a:rPr lang="en-US" altLang="zh-CN">
                <a:latin typeface="Arial" panose="020B0604020202020204" pitchFamily="34" charset="0"/>
              </a:rPr>
              <a:t>—</a:t>
            </a:r>
            <a:r>
              <a:rPr lang="zh-CN" altLang="en-US" dirty="0"/>
              <a:t>比纳量表。</a:t>
            </a:r>
            <a:r>
              <a:rPr lang="en-US" altLang="zh-CN" dirty="0"/>
              <a:t>1937</a:t>
            </a:r>
            <a:r>
              <a:rPr lang="zh-CN" altLang="en-US" dirty="0"/>
              <a:t>年、</a:t>
            </a:r>
            <a:r>
              <a:rPr lang="en-US" altLang="zh-CN" dirty="0"/>
              <a:t>1960</a:t>
            </a:r>
            <a:r>
              <a:rPr lang="zh-CN" altLang="en-US" dirty="0"/>
              <a:t>年和</a:t>
            </a:r>
            <a:r>
              <a:rPr lang="en-US" altLang="zh-CN" dirty="0"/>
              <a:t>1972</a:t>
            </a:r>
            <a:r>
              <a:rPr lang="zh-CN" altLang="en-US" dirty="0"/>
              <a:t>年进行过修订，我国吴天敏先生根据</a:t>
            </a:r>
            <a:r>
              <a:rPr lang="en-US" altLang="zh-CN" dirty="0"/>
              <a:t>《</a:t>
            </a:r>
            <a:r>
              <a:rPr lang="zh-CN" altLang="en-US" dirty="0"/>
              <a:t>斯坦弗</a:t>
            </a:r>
            <a:r>
              <a:rPr lang="en-US" altLang="zh-CN">
                <a:latin typeface="Arial" panose="020B0604020202020204" pitchFamily="34" charset="0"/>
              </a:rPr>
              <a:t>—</a:t>
            </a:r>
            <a:r>
              <a:rPr lang="zh-CN" altLang="en-US" dirty="0"/>
              <a:t>比纳智力测验</a:t>
            </a:r>
            <a:r>
              <a:rPr lang="en-US" altLang="zh-CN" dirty="0"/>
              <a:t>》</a:t>
            </a:r>
            <a:r>
              <a:rPr lang="zh-CN" altLang="en-US" dirty="0"/>
              <a:t>修订了适合中国人的</a:t>
            </a:r>
            <a:r>
              <a:rPr lang="en-US" altLang="zh-CN" dirty="0"/>
              <a:t>《</a:t>
            </a:r>
            <a:r>
              <a:rPr lang="zh-CN" altLang="en-US" dirty="0"/>
              <a:t>中国比纳测验</a:t>
            </a:r>
            <a:r>
              <a:rPr lang="en-US" altLang="zh-CN" dirty="0"/>
              <a:t>》</a:t>
            </a:r>
            <a:r>
              <a:rPr lang="zh-CN" altLang="en-US"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文本占位符 14338"/>
          <p:cNvSpPr>
            <a:spLocks noGrp="1"/>
          </p:cNvSpPr>
          <p:nvPr>
            <p:ph type="body" idx="1"/>
          </p:nvPr>
        </p:nvSpPr>
        <p:spPr/>
        <p:txBody>
          <a:bodyPr/>
          <a:lstStyle/>
          <a:p>
            <a:r>
              <a:rPr lang="en-US" altLang="zh-CN" sz="2800" dirty="0"/>
              <a:t>2</a:t>
            </a:r>
            <a:r>
              <a:rPr lang="zh-CN" altLang="en-US" sz="2800" dirty="0"/>
              <a:t>．韦氏测验</a:t>
            </a:r>
          </a:p>
          <a:p>
            <a:r>
              <a:rPr lang="zh-CN" altLang="en-US" sz="2800" dirty="0"/>
              <a:t>韦氏测验指美国心理学家韦克斯勒</a:t>
            </a:r>
            <a:r>
              <a:rPr lang="en-US" altLang="zh-CN" sz="2800" dirty="0"/>
              <a:t>(Wechsler)</a:t>
            </a:r>
            <a:r>
              <a:rPr lang="zh-CN" altLang="en-US" sz="2800" dirty="0"/>
              <a:t>所编制的量表。测验结果采用的是离差智商，智商分数代表的是一个人在同年龄组正常人中所处的位置，即把该年龄组正常人的平均智力水平作分母，把被试个人的智力水平作分子，所得结果不受年龄影响。该测验的结果有总体智商，还有分项智商，即言语智商和操作智商，可以对儿童智力状况了解得更全面。韦氏量表是国际上公认的权威性量表。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文本占位符 15362"/>
          <p:cNvSpPr>
            <a:spLocks noGrp="1"/>
          </p:cNvSpPr>
          <p:nvPr>
            <p:ph type="body" idx="1"/>
          </p:nvPr>
        </p:nvSpPr>
        <p:spPr/>
        <p:txBody>
          <a:bodyPr/>
          <a:lstStyle/>
          <a:p>
            <a:r>
              <a:rPr lang="en-US" altLang="zh-CN" sz="2800" dirty="0"/>
              <a:t>3</a:t>
            </a:r>
            <a:r>
              <a:rPr lang="zh-CN" altLang="en-US" sz="2800" dirty="0"/>
              <a:t>．瑞文推理测验</a:t>
            </a:r>
          </a:p>
          <a:p>
            <a:r>
              <a:rPr lang="zh-CN" altLang="en-US" sz="2800" dirty="0"/>
              <a:t>这是由英国心理学家瑞文</a:t>
            </a:r>
            <a:r>
              <a:rPr lang="en-US" altLang="zh-CN" sz="2800" dirty="0"/>
              <a:t>(Raven)</a:t>
            </a:r>
            <a:r>
              <a:rPr lang="zh-CN" altLang="en-US" sz="2800" dirty="0"/>
              <a:t>设计的非文字智力测验。该测验有三个，一个是</a:t>
            </a:r>
            <a:r>
              <a:rPr lang="en-US" altLang="zh-CN" sz="2800" dirty="0"/>
              <a:t>1938</a:t>
            </a:r>
            <a:r>
              <a:rPr lang="zh-CN" altLang="en-US" sz="2800" dirty="0"/>
              <a:t>年出版的标准推理测验，适用于</a:t>
            </a:r>
            <a:r>
              <a:rPr lang="en-US" altLang="zh-CN" sz="2800" dirty="0"/>
              <a:t>6</a:t>
            </a:r>
            <a:r>
              <a:rPr lang="zh-CN" altLang="en-US" sz="2800" dirty="0"/>
              <a:t>岁儿童至成年人。另外两个是</a:t>
            </a:r>
            <a:r>
              <a:rPr lang="en-US" altLang="zh-CN" sz="2800" dirty="0"/>
              <a:t>1947</a:t>
            </a:r>
            <a:r>
              <a:rPr lang="zh-CN" altLang="en-US" sz="2800" dirty="0"/>
              <a:t>年编制而成的，一个是用于小学生和智力落后儿童的彩色推理测验，另一个用于高智力水平学生的高级推理测验。瑞文测验全部由图画组成，被认为是相对文化公平测验，既可做团体测验，也可做个别测验，既可测正常人，也可测弱智及智力超常儿童，也可用于聋哑人。</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6385"/>
          <p:cNvSpPr>
            <a:spLocks noGrp="1"/>
          </p:cNvSpPr>
          <p:nvPr>
            <p:ph type="title"/>
          </p:nvPr>
        </p:nvSpPr>
        <p:spPr/>
        <p:txBody>
          <a:bodyPr anchor="ctr"/>
          <a:lstStyle/>
          <a:p>
            <a:r>
              <a:rPr lang="en-US" altLang="zh-CN" sz="4000" dirty="0"/>
              <a:t>(</a:t>
            </a:r>
            <a:r>
              <a:rPr lang="zh-CN" altLang="en-US" sz="4000" dirty="0"/>
              <a:t>二</a:t>
            </a:r>
            <a:r>
              <a:rPr lang="en-US" altLang="zh-CN" sz="4000" dirty="0"/>
              <a:t>)</a:t>
            </a:r>
            <a:r>
              <a:rPr lang="zh-CN" altLang="en-US" sz="4000" dirty="0"/>
              <a:t>智力测验应注意的问题</a:t>
            </a:r>
            <a:br>
              <a:rPr lang="zh-CN" altLang="en-US" sz="4000" dirty="0"/>
            </a:br>
            <a:endParaRPr lang="zh-CN" altLang="en-US" sz="4000" dirty="0"/>
          </a:p>
        </p:txBody>
      </p:sp>
      <p:sp>
        <p:nvSpPr>
          <p:cNvPr id="16387" name="文本占位符 16386"/>
          <p:cNvSpPr>
            <a:spLocks noGrp="1"/>
          </p:cNvSpPr>
          <p:nvPr>
            <p:ph type="body" idx="1"/>
          </p:nvPr>
        </p:nvSpPr>
        <p:spPr/>
        <p:txBody>
          <a:bodyPr/>
          <a:lstStyle/>
          <a:p>
            <a:r>
              <a:rPr lang="zh-CN" altLang="en-US" sz="2800" dirty="0"/>
              <a:t>智力测验有广泛的实用价值，可用于智力评定、临床诊断、教育心理咨询、职业心理咨询等，但是在使用时应该注意一些问题：</a:t>
            </a:r>
          </a:p>
          <a:p>
            <a:r>
              <a:rPr lang="en-US" altLang="zh-CN" sz="2800" dirty="0"/>
              <a:t>1</a:t>
            </a:r>
            <a:r>
              <a:rPr lang="zh-CN" altLang="en-US" sz="2800" dirty="0"/>
              <a:t>．选择适用的智力测验工具</a:t>
            </a:r>
          </a:p>
          <a:p>
            <a:r>
              <a:rPr lang="zh-CN" altLang="en-US" sz="2800" dirty="0"/>
              <a:t>智力测验是一种要求严格的测验，测量工具只能采用标准化的智力测验，在标准化的测量工具中，每一种智力测验工具都具有特定的适用对象，因此应根据测验的目的选择那些适当的智力测验工具，同时注意该测验的适用范围。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7409"/>
          <p:cNvSpPr>
            <a:spLocks noGrp="1"/>
          </p:cNvSpPr>
          <p:nvPr>
            <p:ph type="title"/>
          </p:nvPr>
        </p:nvSpPr>
        <p:spPr/>
        <p:txBody>
          <a:bodyPr anchor="ctr"/>
          <a:lstStyle/>
          <a:p>
            <a:endParaRPr dirty="0"/>
          </a:p>
        </p:txBody>
      </p:sp>
      <p:sp>
        <p:nvSpPr>
          <p:cNvPr id="17411" name="文本占位符 17410"/>
          <p:cNvSpPr>
            <a:spLocks noGrp="1"/>
          </p:cNvSpPr>
          <p:nvPr>
            <p:ph type="body" idx="1"/>
          </p:nvPr>
        </p:nvSpPr>
        <p:spPr/>
        <p:txBody>
          <a:bodyPr/>
          <a:lstStyle/>
          <a:p>
            <a:r>
              <a:rPr lang="en-US" altLang="zh-CN" sz="2800" dirty="0"/>
              <a:t>2</a:t>
            </a:r>
            <a:r>
              <a:rPr lang="zh-CN" altLang="en-US" sz="2800" dirty="0"/>
              <a:t>．提高测验过程的有效性</a:t>
            </a:r>
          </a:p>
          <a:p>
            <a:r>
              <a:rPr lang="zh-CN" altLang="en-US" sz="2800" dirty="0"/>
              <a:t>即使是标准化的智力测验工具，但若测验过程效度太低，也会导致测验结果的无效。所以，使用智力测验，必须认真学习测验手册</a:t>
            </a:r>
            <a:r>
              <a:rPr lang="en-US" altLang="zh-CN" sz="2800" dirty="0"/>
              <a:t>(</a:t>
            </a:r>
            <a:r>
              <a:rPr lang="zh-CN" altLang="en-US" sz="2800" dirty="0"/>
              <a:t>说明书</a:t>
            </a:r>
            <a:r>
              <a:rPr lang="en-US" altLang="zh-CN" sz="2800" dirty="0"/>
              <a:t>)</a:t>
            </a:r>
            <a:r>
              <a:rPr lang="zh-CN" altLang="en-US" sz="2800" dirty="0"/>
              <a:t>，正确理解常模，测验手册已将测验的目的、功能、操作方法、信度、效度以及量表和常模详细记述，使用者应严格按说明书的要求去使用，控制测验过程。在测验过程中，还要细心观察被试作答时的具体表现，并做翔实的记录，这对测验结果的分析、解释是必要的。</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文本占位符 18434"/>
          <p:cNvSpPr>
            <a:spLocks noGrp="1"/>
          </p:cNvSpPr>
          <p:nvPr>
            <p:ph type="body" idx="1"/>
          </p:nvPr>
        </p:nvSpPr>
        <p:spPr/>
        <p:txBody>
          <a:bodyPr/>
          <a:lstStyle/>
          <a:p>
            <a:r>
              <a:rPr lang="en-US" altLang="zh-CN" dirty="0"/>
              <a:t>3</a:t>
            </a:r>
            <a:r>
              <a:rPr lang="zh-CN" altLang="en-US" dirty="0"/>
              <a:t>．智力测验结果的解释</a:t>
            </a:r>
          </a:p>
          <a:p>
            <a:r>
              <a:rPr lang="zh-CN" altLang="en-US" dirty="0"/>
              <a:t>对智力测验结果的解释很容易产生“标签效应”。</a:t>
            </a:r>
          </a:p>
          <a:p>
            <a:r>
              <a:rPr lang="zh-CN" altLang="en-US" dirty="0"/>
              <a:t>智力测验结果的解释者应该认识到，智力测验结果的解释可能会产生的后果是什么，特别是那些智力极优者和智力较低者。</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占位符 19458"/>
          <p:cNvSpPr>
            <a:spLocks noGrp="1"/>
          </p:cNvSpPr>
          <p:nvPr>
            <p:ph type="body" idx="1"/>
          </p:nvPr>
        </p:nvSpPr>
        <p:spPr/>
        <p:txBody>
          <a:bodyPr/>
          <a:lstStyle/>
          <a:p>
            <a:r>
              <a:rPr lang="en-US" altLang="zh-CN" dirty="0"/>
              <a:t>4</a:t>
            </a:r>
            <a:r>
              <a:rPr lang="zh-CN" altLang="en-US" dirty="0"/>
              <a:t>．测验使用者应具有正确的使用目的，具有良好的测验道德</a:t>
            </a:r>
          </a:p>
          <a:p>
            <a:r>
              <a:rPr lang="zh-CN" altLang="en-US" dirty="0"/>
              <a:t>在教育实践和现实生活中发现，有些人使用智力测验的动机是存在问题的，如以赢利为目的、以给学生贴标签为目的。在对小学生进行智力测验时，应以有利于学生发展为目的，不能伤害学生。</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文本占位符 20482"/>
          <p:cNvSpPr>
            <a:spLocks noGrp="1"/>
          </p:cNvSpPr>
          <p:nvPr>
            <p:ph type="body" idx="1"/>
          </p:nvPr>
        </p:nvSpPr>
        <p:spPr/>
        <p:txBody>
          <a:bodyPr/>
          <a:lstStyle/>
          <a:p>
            <a:r>
              <a:rPr lang="en-US" altLang="zh-CN" dirty="0"/>
              <a:t>5</a:t>
            </a:r>
            <a:r>
              <a:rPr lang="zh-CN" altLang="en-US" dirty="0"/>
              <a:t>．鉴别性测验的要求</a:t>
            </a:r>
          </a:p>
          <a:p>
            <a:r>
              <a:rPr lang="zh-CN" altLang="en-US" dirty="0"/>
              <a:t>鉴别性测验是指根据测验结果对人的智力状况做出结论的测验。如智力超常与低常的鉴别，工作适应性的智力鉴别等。在使用智力测验时要特别慎重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3073"/>
          <p:cNvSpPr>
            <a:spLocks noGrp="1"/>
          </p:cNvSpPr>
          <p:nvPr>
            <p:ph type="title"/>
          </p:nvPr>
        </p:nvSpPr>
        <p:spPr/>
        <p:txBody>
          <a:bodyPr anchor="ctr"/>
          <a:lstStyle/>
          <a:p>
            <a:r>
              <a:rPr lang="zh-CN" altLang="en-US" dirty="0"/>
              <a:t>学习目标</a:t>
            </a:r>
          </a:p>
        </p:txBody>
      </p:sp>
      <p:sp>
        <p:nvSpPr>
          <p:cNvPr id="3075" name="文本占位符 3074"/>
          <p:cNvSpPr>
            <a:spLocks noGrp="1"/>
          </p:cNvSpPr>
          <p:nvPr>
            <p:ph type="body" idx="1"/>
          </p:nvPr>
        </p:nvSpPr>
        <p:spPr/>
        <p:txBody>
          <a:bodyPr/>
          <a:lstStyle/>
          <a:p>
            <a:r>
              <a:rPr lang="en-US" altLang="zh-CN" dirty="0"/>
              <a:t>1</a:t>
            </a:r>
            <a:r>
              <a:rPr lang="zh-CN" altLang="en-US" dirty="0"/>
              <a:t>．了解认知因素的构成内容，智力、知识经验、认知方式与学习的关系，智力发展的理论。</a:t>
            </a:r>
          </a:p>
          <a:p>
            <a:r>
              <a:rPr lang="en-US" altLang="zh-CN" dirty="0"/>
              <a:t>2</a:t>
            </a:r>
            <a:r>
              <a:rPr lang="zh-CN" altLang="en-US" dirty="0"/>
              <a:t>．明确智力与学业成绩、创造性的关系，知识经验的性质，认知方式的特点。</a:t>
            </a:r>
          </a:p>
          <a:p>
            <a:r>
              <a:rPr lang="en-US" altLang="zh-CN" dirty="0"/>
              <a:t>3</a:t>
            </a:r>
            <a:r>
              <a:rPr lang="zh-CN" altLang="en-US" dirty="0"/>
              <a:t>．掌握小学生智力发展的特点，智力测验的注意事项，小学生认知能力培养的教学策略。</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21505"/>
          <p:cNvSpPr>
            <a:spLocks noGrp="1"/>
          </p:cNvSpPr>
          <p:nvPr>
            <p:ph type="title"/>
          </p:nvPr>
        </p:nvSpPr>
        <p:spPr/>
        <p:txBody>
          <a:bodyPr anchor="ctr"/>
          <a:lstStyle/>
          <a:p>
            <a:r>
              <a:rPr lang="zh-CN" altLang="en-US" sz="4000" dirty="0"/>
              <a:t>三、智力理论的发展</a:t>
            </a:r>
            <a:br>
              <a:rPr lang="zh-CN" altLang="en-US" sz="4000" dirty="0"/>
            </a:br>
            <a:endParaRPr lang="zh-CN" altLang="en-US" sz="4000" dirty="0"/>
          </a:p>
        </p:txBody>
      </p:sp>
      <p:sp>
        <p:nvSpPr>
          <p:cNvPr id="21507" name="文本占位符 21506"/>
          <p:cNvSpPr>
            <a:spLocks noGrp="1"/>
          </p:cNvSpPr>
          <p:nvPr>
            <p:ph type="body" idx="1"/>
          </p:nvPr>
        </p:nvSpPr>
        <p:spPr/>
        <p:txBody>
          <a:bodyPr/>
          <a:lstStyle/>
          <a:p>
            <a:r>
              <a:rPr lang="zh-CN" altLang="en-US" dirty="0"/>
              <a:t>关于智力的研究，重点是关于智力结构问题的研究，这方面的研究有助于对智力本质的深入了解，国内外的心理学家为此做了大量的研究，我国心理学界基本上形成了智力是由感知能力、注意能力、记忆能力、思维能力、想象能力所构成的综合认识能力的观点。</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22529"/>
          <p:cNvSpPr>
            <a:spLocks noGrp="1"/>
          </p:cNvSpPr>
          <p:nvPr>
            <p:ph type="title"/>
          </p:nvPr>
        </p:nvSpPr>
        <p:spPr/>
        <p:txBody>
          <a:bodyPr anchor="ctr"/>
          <a:lstStyle/>
          <a:p>
            <a:r>
              <a:rPr lang="en-US" altLang="zh-CN" sz="4000" dirty="0"/>
              <a:t>(</a:t>
            </a:r>
            <a:r>
              <a:rPr lang="zh-CN" altLang="en-US" sz="4000" dirty="0"/>
              <a:t>一</a:t>
            </a:r>
            <a:r>
              <a:rPr lang="en-US" altLang="zh-CN" sz="4000" dirty="0"/>
              <a:t>)</a:t>
            </a:r>
            <a:r>
              <a:rPr lang="zh-CN" altLang="en-US" sz="4000" dirty="0"/>
              <a:t>二因素论</a:t>
            </a:r>
            <a:br>
              <a:rPr lang="zh-CN" altLang="en-US" sz="4000" dirty="0"/>
            </a:br>
            <a:endParaRPr lang="zh-CN" altLang="en-US" sz="4000" dirty="0"/>
          </a:p>
        </p:txBody>
      </p:sp>
      <p:sp>
        <p:nvSpPr>
          <p:cNvPr id="22531" name="文本占位符 22530"/>
          <p:cNvSpPr>
            <a:spLocks noGrp="1"/>
          </p:cNvSpPr>
          <p:nvPr>
            <p:ph type="body" idx="1"/>
          </p:nvPr>
        </p:nvSpPr>
        <p:spPr/>
        <p:txBody>
          <a:bodyPr/>
          <a:lstStyle/>
          <a:p>
            <a:r>
              <a:rPr lang="zh-CN" altLang="en-US" dirty="0"/>
              <a:t>二因素论是英国心理学家斯皮尔曼</a:t>
            </a:r>
            <a:r>
              <a:rPr lang="en-US" altLang="zh-CN" err="1"/>
              <a:t>(Spcarnlan</a:t>
            </a:r>
            <a:r>
              <a:rPr lang="en-US" altLang="zh-CN" dirty="0"/>
              <a:t>)</a:t>
            </a:r>
            <a:r>
              <a:rPr lang="zh-CN" altLang="en-US" dirty="0"/>
              <a:t>提出的，他认为人的智力是由一般因素</a:t>
            </a:r>
            <a:r>
              <a:rPr lang="en-US" altLang="zh-CN" dirty="0"/>
              <a:t>(G)</a:t>
            </a:r>
            <a:r>
              <a:rPr lang="zh-CN" altLang="en-US" dirty="0"/>
              <a:t>和特殊因素</a:t>
            </a:r>
            <a:r>
              <a:rPr lang="en-US" altLang="zh-CN" dirty="0"/>
              <a:t>(S)</a:t>
            </a:r>
            <a:r>
              <a:rPr lang="zh-CN" altLang="en-US" dirty="0"/>
              <a:t>组成的，一般因素是在所有的认知活动中都需要的因素，特殊因素是对解决特殊认知领域问题有用的因素。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23553"/>
          <p:cNvSpPr>
            <a:spLocks noGrp="1"/>
          </p:cNvSpPr>
          <p:nvPr>
            <p:ph type="title"/>
          </p:nvPr>
        </p:nvSpPr>
        <p:spPr/>
        <p:txBody>
          <a:bodyPr anchor="ctr"/>
          <a:lstStyle/>
          <a:p>
            <a:r>
              <a:rPr lang="en-US" altLang="zh-CN" sz="4000" dirty="0"/>
              <a:t>(</a:t>
            </a:r>
            <a:r>
              <a:rPr lang="zh-CN" altLang="en-US" sz="4000" dirty="0"/>
              <a:t>二</a:t>
            </a:r>
            <a:r>
              <a:rPr lang="en-US" altLang="zh-CN" sz="4000" dirty="0"/>
              <a:t>)</a:t>
            </a:r>
            <a:r>
              <a:rPr lang="zh-CN" altLang="en-US" sz="4000" dirty="0"/>
              <a:t>群因素论</a:t>
            </a:r>
            <a:br>
              <a:rPr lang="zh-CN" altLang="en-US" sz="4000" dirty="0"/>
            </a:br>
            <a:endParaRPr lang="zh-CN" altLang="en-US" sz="4000" dirty="0"/>
          </a:p>
        </p:txBody>
      </p:sp>
      <p:sp>
        <p:nvSpPr>
          <p:cNvPr id="23555" name="文本占位符 23554"/>
          <p:cNvSpPr>
            <a:spLocks noGrp="1"/>
          </p:cNvSpPr>
          <p:nvPr>
            <p:ph type="body" idx="1"/>
          </p:nvPr>
        </p:nvSpPr>
        <p:spPr/>
        <p:txBody>
          <a:bodyPr/>
          <a:lstStyle/>
          <a:p>
            <a:r>
              <a:rPr lang="zh-CN" altLang="en-US" dirty="0"/>
              <a:t>美国心理学家瑟斯顿</a:t>
            </a:r>
            <a:r>
              <a:rPr lang="en-US" altLang="zh-CN" err="1"/>
              <a:t>(Thurstone</a:t>
            </a:r>
            <a:r>
              <a:rPr lang="en-US" altLang="zh-CN" dirty="0"/>
              <a:t>)</a:t>
            </a:r>
            <a:r>
              <a:rPr lang="zh-CN" altLang="en-US" dirty="0"/>
              <a:t>于</a:t>
            </a:r>
            <a:r>
              <a:rPr lang="en-US" altLang="zh-CN" dirty="0"/>
              <a:t>1934</a:t>
            </a:r>
            <a:r>
              <a:rPr lang="zh-CN" altLang="en-US" dirty="0"/>
              <a:t>年提出群因素理论，他认为智力主要是由</a:t>
            </a:r>
            <a:r>
              <a:rPr lang="en-US" altLang="zh-CN" dirty="0"/>
              <a:t>7</a:t>
            </a:r>
            <a:r>
              <a:rPr lang="zh-CN" altLang="en-US" dirty="0"/>
              <a:t>种因素构成的，这</a:t>
            </a:r>
            <a:r>
              <a:rPr lang="en-US" altLang="zh-CN" dirty="0"/>
              <a:t>7</a:t>
            </a:r>
            <a:r>
              <a:rPr lang="zh-CN" altLang="en-US" dirty="0"/>
              <a:t>种因素是：计算能力、词的流畅性、言语意义、记忆、推理、空间知觉和知觉速度。这</a:t>
            </a:r>
            <a:r>
              <a:rPr lang="en-US" altLang="zh-CN" dirty="0"/>
              <a:t>7</a:t>
            </a:r>
            <a:r>
              <a:rPr lang="zh-CN" altLang="en-US" dirty="0"/>
              <a:t>种因素之间彼此也是有一定关联的。</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24577"/>
          <p:cNvSpPr>
            <a:spLocks noGrp="1"/>
          </p:cNvSpPr>
          <p:nvPr>
            <p:ph type="title"/>
          </p:nvPr>
        </p:nvSpPr>
        <p:spPr/>
        <p:txBody>
          <a:bodyPr anchor="ctr"/>
          <a:lstStyle/>
          <a:p>
            <a:r>
              <a:rPr lang="en-US" altLang="zh-CN" sz="4000" dirty="0"/>
              <a:t>(</a:t>
            </a:r>
            <a:r>
              <a:rPr lang="zh-CN" altLang="en-US" sz="4000" dirty="0"/>
              <a:t>三</a:t>
            </a:r>
            <a:r>
              <a:rPr lang="en-US" altLang="zh-CN" sz="4000" dirty="0"/>
              <a:t>)</a:t>
            </a:r>
            <a:r>
              <a:rPr lang="zh-CN" altLang="en-US" sz="4000" dirty="0"/>
              <a:t>卡特尔的流体智力和晶体智力理论</a:t>
            </a:r>
          </a:p>
        </p:txBody>
      </p:sp>
      <p:sp>
        <p:nvSpPr>
          <p:cNvPr id="24579" name="文本占位符 24578"/>
          <p:cNvSpPr>
            <a:spLocks noGrp="1"/>
          </p:cNvSpPr>
          <p:nvPr>
            <p:ph type="body" idx="1"/>
          </p:nvPr>
        </p:nvSpPr>
        <p:spPr/>
        <p:txBody>
          <a:bodyPr/>
          <a:lstStyle/>
          <a:p>
            <a:endParaRPr lang="en-US" altLang="zh-CN" sz="2800" dirty="0"/>
          </a:p>
          <a:p>
            <a:r>
              <a:rPr lang="zh-CN" altLang="en-US" sz="2800" dirty="0"/>
              <a:t>美国心理学家卡特尔</a:t>
            </a:r>
            <a:r>
              <a:rPr lang="en-US" altLang="zh-CN" sz="2800" err="1"/>
              <a:t>(Cattell</a:t>
            </a:r>
            <a:r>
              <a:rPr lang="en-US" altLang="zh-CN" sz="2800" dirty="0"/>
              <a:t>)</a:t>
            </a:r>
            <a:r>
              <a:rPr lang="zh-CN" altLang="en-US" sz="2800" dirty="0"/>
              <a:t>根据智力的不同功能把智力分为两种：流体智力和晶体智力。流体智力是指不依赖于文化和知识背景而对新事物学习的能力，如注意力、知识整合力、思维的敏捷性等。晶体智力是指人后天习得的能力，与文化知识、经验的积累有关，如知识的广度、判断力等。流体智力与晶体智力相比，受先天因素的影响较大。</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25601"/>
          <p:cNvSpPr>
            <a:spLocks noGrp="1"/>
          </p:cNvSpPr>
          <p:nvPr>
            <p:ph type="title"/>
          </p:nvPr>
        </p:nvSpPr>
        <p:spPr/>
        <p:txBody>
          <a:bodyPr anchor="ctr"/>
          <a:lstStyle/>
          <a:p>
            <a:r>
              <a:rPr lang="en-US" altLang="zh-CN" dirty="0"/>
              <a:t>(</a:t>
            </a:r>
            <a:r>
              <a:rPr lang="zh-CN" altLang="en-US" dirty="0"/>
              <a:t>四</a:t>
            </a:r>
            <a:r>
              <a:rPr lang="en-US" altLang="zh-CN" dirty="0"/>
              <a:t>)</a:t>
            </a:r>
            <a:r>
              <a:rPr lang="zh-CN" altLang="en-US" dirty="0"/>
              <a:t>多元智力理论</a:t>
            </a:r>
          </a:p>
        </p:txBody>
      </p:sp>
      <p:sp>
        <p:nvSpPr>
          <p:cNvPr id="25603" name="文本占位符 25602"/>
          <p:cNvSpPr>
            <a:spLocks noGrp="1"/>
          </p:cNvSpPr>
          <p:nvPr>
            <p:ph type="body" idx="1"/>
          </p:nvPr>
        </p:nvSpPr>
        <p:spPr/>
        <p:txBody>
          <a:bodyPr/>
          <a:lstStyle/>
          <a:p>
            <a:pPr>
              <a:lnSpc>
                <a:spcPct val="90000"/>
              </a:lnSpc>
            </a:pPr>
            <a:endParaRPr lang="en-US" altLang="zh-CN" sz="2800" dirty="0"/>
          </a:p>
          <a:p>
            <a:pPr>
              <a:lnSpc>
                <a:spcPct val="90000"/>
              </a:lnSpc>
            </a:pPr>
            <a:r>
              <a:rPr lang="zh-CN" altLang="en-US" sz="2800" dirty="0"/>
              <a:t>多元智力理论是美国哈佛大学教授霍华德</a:t>
            </a:r>
            <a:r>
              <a:rPr lang="en-US" altLang="zh-CN" sz="2800">
                <a:latin typeface="Arial" panose="020B0604020202020204" pitchFamily="34" charset="0"/>
              </a:rPr>
              <a:t>·</a:t>
            </a:r>
            <a:r>
              <a:rPr lang="zh-CN" altLang="en-US" sz="2800" dirty="0"/>
              <a:t>加德纳</a:t>
            </a:r>
            <a:r>
              <a:rPr lang="en-US" altLang="zh-CN" sz="2800" dirty="0"/>
              <a:t>(Howard Gardner)</a:t>
            </a:r>
            <a:r>
              <a:rPr lang="zh-CN" altLang="en-US" sz="2800" dirty="0"/>
              <a:t>于</a:t>
            </a:r>
            <a:r>
              <a:rPr lang="en-US" altLang="zh-CN" sz="2800" dirty="0"/>
              <a:t>1983</a:t>
            </a:r>
            <a:r>
              <a:rPr lang="zh-CN" altLang="en-US" sz="2800" dirty="0"/>
              <a:t>年提出的。该理论认为，智力“是在某种社会和文化环境的价值标准下，个体用以解决自己遇到的真正难题或生产及创造出某种产品所需要的能力”。智力是由多种相对独立的因素构成的，主要包括：语言、音乐、逻辑和数学推理能力、分析形象世界的空间能力、身体运动能力、人际关系能力以及个人内部，如体验自己的感情和理解他人感情的能力。每个人都有自己的优势智力所在。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26625"/>
          <p:cNvSpPr>
            <a:spLocks noGrp="1"/>
          </p:cNvSpPr>
          <p:nvPr>
            <p:ph type="title"/>
          </p:nvPr>
        </p:nvSpPr>
        <p:spPr/>
        <p:txBody>
          <a:bodyPr anchor="ctr"/>
          <a:lstStyle/>
          <a:p>
            <a:r>
              <a:rPr lang="zh-CN" altLang="en-US" sz="4000" b="1" dirty="0"/>
              <a:t>第二节  小学生的知识经验、认知方式和学习</a:t>
            </a:r>
            <a:r>
              <a:rPr lang="zh-CN" altLang="en-US" sz="4000" dirty="0"/>
              <a:t/>
            </a:r>
            <a:br>
              <a:rPr lang="zh-CN" altLang="en-US" sz="4000" dirty="0"/>
            </a:br>
            <a:endParaRPr lang="zh-CN" altLang="en-US" sz="4000" dirty="0"/>
          </a:p>
        </p:txBody>
      </p:sp>
      <p:sp>
        <p:nvSpPr>
          <p:cNvPr id="26627" name="文本占位符 26626"/>
          <p:cNvSpPr>
            <a:spLocks noGrp="1"/>
          </p:cNvSpPr>
          <p:nvPr>
            <p:ph type="body" idx="1"/>
          </p:nvPr>
        </p:nvSpPr>
        <p:spPr/>
        <p:txBody>
          <a:bodyPr/>
          <a:lstStyle/>
          <a:p>
            <a:r>
              <a:rPr lang="zh-CN" altLang="en-US" dirty="0"/>
              <a:t>一、知识经验与小学生的学习</a:t>
            </a:r>
          </a:p>
          <a:p>
            <a:r>
              <a:rPr lang="zh-CN" altLang="en-US" dirty="0"/>
              <a:t>知识经验是指人们从多次实践中得到的知识或技能，是学生学习的基本内容。</a:t>
            </a:r>
          </a:p>
          <a:p>
            <a:r>
              <a:rPr lang="zh-CN" altLang="en-US" dirty="0"/>
              <a:t>知识经验是构成认知的基本成分，对认知过程和认知结果具有至关重要的影响。、在小学生的学习过程中，已有的知识经验对于新知识的学习具有基础作用。</a:t>
            </a:r>
          </a:p>
          <a:p>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27649"/>
          <p:cNvSpPr>
            <a:spLocks noGrp="1"/>
          </p:cNvSpPr>
          <p:nvPr>
            <p:ph type="title"/>
          </p:nvPr>
        </p:nvSpPr>
        <p:spPr/>
        <p:txBody>
          <a:bodyPr anchor="ctr"/>
          <a:lstStyle/>
          <a:p>
            <a:r>
              <a:rPr lang="zh-CN" altLang="en-US" sz="4000" dirty="0"/>
              <a:t>二、认知方式与小学生的学习</a:t>
            </a:r>
            <a:br>
              <a:rPr lang="zh-CN" altLang="en-US" sz="4000" dirty="0"/>
            </a:br>
            <a:endParaRPr lang="zh-CN" altLang="en-US" sz="4000" dirty="0"/>
          </a:p>
        </p:txBody>
      </p:sp>
      <p:sp>
        <p:nvSpPr>
          <p:cNvPr id="27651" name="文本占位符 27650"/>
          <p:cNvSpPr>
            <a:spLocks noGrp="1"/>
          </p:cNvSpPr>
          <p:nvPr>
            <p:ph type="body" idx="1"/>
          </p:nvPr>
        </p:nvSpPr>
        <p:spPr/>
        <p:txBody>
          <a:bodyPr/>
          <a:lstStyle/>
          <a:p>
            <a:r>
              <a:rPr lang="zh-CN" altLang="en-US" sz="2800" dirty="0"/>
              <a:t>认知方式也称认知风格，是指个体习惯性的加工信息的方式。</a:t>
            </a:r>
          </a:p>
          <a:p>
            <a:r>
              <a:rPr lang="zh-CN" altLang="en-US" sz="2800" dirty="0"/>
              <a:t>加工信息是指知觉、记忆和思维等认识活动，习惯性是指个体并未意识到的偏爱或经常性的偏爱。</a:t>
            </a:r>
          </a:p>
          <a:p>
            <a:r>
              <a:rPr lang="zh-CN" altLang="en-US" sz="2800" dirty="0"/>
              <a:t>个体的认知方式不同，对信息的处理也是有差异的，这种差异不仅体现在信息的选择、组织和编码上，也影响信息处理的结果，对个体的整个心理活动都会发生影响。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标题 28673"/>
          <p:cNvSpPr>
            <a:spLocks noGrp="1"/>
          </p:cNvSpPr>
          <p:nvPr>
            <p:ph type="title"/>
          </p:nvPr>
        </p:nvSpPr>
        <p:spPr/>
        <p:txBody>
          <a:bodyPr anchor="ctr"/>
          <a:lstStyle/>
          <a:p>
            <a:r>
              <a:rPr lang="en-US" altLang="zh-CN" sz="4000" dirty="0"/>
              <a:t>(</a:t>
            </a:r>
            <a:r>
              <a:rPr lang="zh-CN" altLang="en-US" sz="4000" dirty="0"/>
              <a:t>一</a:t>
            </a:r>
            <a:r>
              <a:rPr lang="en-US" altLang="zh-CN" sz="4000" dirty="0"/>
              <a:t>)</a:t>
            </a:r>
            <a:r>
              <a:rPr lang="zh-CN" altLang="en-US" sz="4000" dirty="0"/>
              <a:t>场依存</a:t>
            </a:r>
            <a:r>
              <a:rPr lang="en-US" altLang="zh-CN" sz="4000">
                <a:latin typeface="Arial" panose="020B0604020202020204" pitchFamily="34" charset="0"/>
              </a:rPr>
              <a:t>—</a:t>
            </a:r>
            <a:r>
              <a:rPr lang="zh-CN" altLang="en-US" sz="4000" dirty="0"/>
              <a:t>独立型</a:t>
            </a:r>
            <a:br>
              <a:rPr lang="zh-CN" altLang="en-US" sz="4000" dirty="0"/>
            </a:br>
            <a:endParaRPr lang="zh-CN" altLang="en-US" sz="4000" dirty="0"/>
          </a:p>
        </p:txBody>
      </p:sp>
      <p:sp>
        <p:nvSpPr>
          <p:cNvPr id="28675" name="文本占位符 28674"/>
          <p:cNvSpPr>
            <a:spLocks noGrp="1"/>
          </p:cNvSpPr>
          <p:nvPr>
            <p:ph type="body" idx="1"/>
          </p:nvPr>
        </p:nvSpPr>
        <p:spPr/>
        <p:txBody>
          <a:bodyPr/>
          <a:lstStyle/>
          <a:p>
            <a:pPr>
              <a:lnSpc>
                <a:spcPct val="90000"/>
              </a:lnSpc>
            </a:pPr>
            <a:r>
              <a:rPr lang="zh-CN" altLang="en-US" dirty="0"/>
              <a:t>这是美国著名心理学家威特金</a:t>
            </a:r>
            <a:r>
              <a:rPr lang="en-US" altLang="zh-CN" err="1"/>
              <a:t>(Witkin</a:t>
            </a:r>
            <a:r>
              <a:rPr lang="en-US" altLang="zh-CN" dirty="0"/>
              <a:t>)</a:t>
            </a:r>
            <a:r>
              <a:rPr lang="zh-CN" altLang="en-US" dirty="0"/>
              <a:t>提出的一种认知方式，“场”是指信息或问题存在的空间、环境。场独立型是指当个体面对一个作为认知目标的问题时，很少或甚至不依赖于该问题所处空间的其他一些线索，而是根据个体已有的知识经验，围绕认知目标本身的结构来搜索信息、解决问题。简言之，即个体独立地面对问题、认识问题、解决问题，较少或不受其他信息的干扰。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29697"/>
          <p:cNvSpPr>
            <a:spLocks noGrp="1"/>
          </p:cNvSpPr>
          <p:nvPr>
            <p:ph type="title"/>
          </p:nvPr>
        </p:nvSpPr>
        <p:spPr/>
        <p:txBody>
          <a:bodyPr anchor="ctr"/>
          <a:lstStyle/>
          <a:p>
            <a:r>
              <a:rPr lang="en-US" altLang="zh-CN" sz="4000" dirty="0"/>
              <a:t>(</a:t>
            </a:r>
            <a:r>
              <a:rPr lang="zh-CN" altLang="en-US" sz="4000" dirty="0"/>
              <a:t>二</a:t>
            </a:r>
            <a:r>
              <a:rPr lang="en-US" altLang="zh-CN" sz="4000" dirty="0"/>
              <a:t>)</a:t>
            </a:r>
            <a:r>
              <a:rPr lang="zh-CN" altLang="en-US" sz="4000" dirty="0"/>
              <a:t>冲动</a:t>
            </a:r>
            <a:r>
              <a:rPr lang="en-US" altLang="zh-CN" sz="4000">
                <a:latin typeface="Arial" panose="020B0604020202020204" pitchFamily="34" charset="0"/>
              </a:rPr>
              <a:t>—</a:t>
            </a:r>
            <a:r>
              <a:rPr lang="zh-CN" altLang="en-US" sz="4000" dirty="0"/>
              <a:t>慎思型</a:t>
            </a:r>
            <a:br>
              <a:rPr lang="zh-CN" altLang="en-US" sz="4000" dirty="0"/>
            </a:br>
            <a:endParaRPr lang="zh-CN" altLang="en-US" sz="4000" dirty="0"/>
          </a:p>
        </p:txBody>
      </p:sp>
      <p:sp>
        <p:nvSpPr>
          <p:cNvPr id="29699" name="文本占位符 29698"/>
          <p:cNvSpPr>
            <a:spLocks noGrp="1"/>
          </p:cNvSpPr>
          <p:nvPr>
            <p:ph type="body" idx="1"/>
          </p:nvPr>
        </p:nvSpPr>
        <p:spPr/>
        <p:txBody>
          <a:bodyPr/>
          <a:lstStyle/>
          <a:p>
            <a:r>
              <a:rPr lang="zh-CN" altLang="en-US" dirty="0"/>
              <a:t>这是凯根</a:t>
            </a:r>
            <a:r>
              <a:rPr lang="en-US" altLang="zh-CN" err="1"/>
              <a:t>(Kagan</a:t>
            </a:r>
            <a:r>
              <a:rPr lang="en-US" altLang="zh-CN" dirty="0"/>
              <a:t>)</a:t>
            </a:r>
            <a:r>
              <a:rPr lang="zh-CN" altLang="en-US" dirty="0"/>
              <a:t>提出的一种认知方式。冲动型是指当个体处于不明情境中时，倾向于用自己想到的第一个答案来回答问题。慎思型是指当个体处于不明情境中时，倾向于仔细考虑所观察到的现象及所面临的问题，在行为前致力于把问题考虑清楚。</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标题 30721"/>
          <p:cNvSpPr>
            <a:spLocks noGrp="1"/>
          </p:cNvSpPr>
          <p:nvPr>
            <p:ph type="title"/>
          </p:nvPr>
        </p:nvSpPr>
        <p:spPr/>
        <p:txBody>
          <a:bodyPr anchor="ctr"/>
          <a:lstStyle/>
          <a:p>
            <a:r>
              <a:rPr lang="en-US" altLang="zh-CN" sz="4000" dirty="0"/>
              <a:t>(</a:t>
            </a:r>
            <a:r>
              <a:rPr lang="zh-CN" altLang="en-US" sz="4000" dirty="0"/>
              <a:t>三</a:t>
            </a:r>
            <a:r>
              <a:rPr lang="en-US" altLang="zh-CN" sz="4000" dirty="0"/>
              <a:t>)</a:t>
            </a:r>
            <a:r>
              <a:rPr lang="zh-CN" altLang="en-US" sz="4000" dirty="0"/>
              <a:t>整体</a:t>
            </a:r>
            <a:r>
              <a:rPr lang="en-US" altLang="zh-CN" sz="4000">
                <a:latin typeface="Arial" panose="020B0604020202020204" pitchFamily="34" charset="0"/>
              </a:rPr>
              <a:t>—</a:t>
            </a:r>
            <a:r>
              <a:rPr lang="zh-CN" altLang="en-US" sz="4000" dirty="0"/>
              <a:t>序列型</a:t>
            </a:r>
            <a:br>
              <a:rPr lang="zh-CN" altLang="en-US" sz="4000" dirty="0"/>
            </a:br>
            <a:endParaRPr lang="zh-CN" altLang="en-US" sz="4000" dirty="0"/>
          </a:p>
        </p:txBody>
      </p:sp>
      <p:sp>
        <p:nvSpPr>
          <p:cNvPr id="30723" name="文本占位符 30722"/>
          <p:cNvSpPr>
            <a:spLocks noGrp="1"/>
          </p:cNvSpPr>
          <p:nvPr>
            <p:ph type="body" idx="1"/>
          </p:nvPr>
        </p:nvSpPr>
        <p:spPr/>
        <p:txBody>
          <a:bodyPr/>
          <a:lstStyle/>
          <a:p>
            <a:r>
              <a:rPr lang="zh-CN" altLang="en-US" dirty="0"/>
              <a:t>这是英国心理学家帕斯克提出来的两种对立的认知方式。整体型是指个体在学习具体的材料时，通过使用说明性例子来类比的方法，达到对学习材料的整体把握。序列型是指个体在学习一篇材料时，通过连续或相继地注意一系列材料细节，达到对学习材料各个部分的把握。</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4097"/>
          <p:cNvSpPr>
            <a:spLocks noGrp="1"/>
          </p:cNvSpPr>
          <p:nvPr>
            <p:ph type="title"/>
          </p:nvPr>
        </p:nvSpPr>
        <p:spPr/>
        <p:txBody>
          <a:bodyPr anchor="ctr"/>
          <a:lstStyle/>
          <a:p>
            <a:r>
              <a:rPr lang="zh-CN" altLang="en-US" dirty="0"/>
              <a:t>问题</a:t>
            </a:r>
          </a:p>
        </p:txBody>
      </p:sp>
      <p:sp>
        <p:nvSpPr>
          <p:cNvPr id="4099" name="文本占位符 4098"/>
          <p:cNvSpPr>
            <a:spLocks noGrp="1"/>
          </p:cNvSpPr>
          <p:nvPr>
            <p:ph type="body" idx="1"/>
          </p:nvPr>
        </p:nvSpPr>
        <p:spPr/>
        <p:txBody>
          <a:bodyPr/>
          <a:lstStyle/>
          <a:p>
            <a:r>
              <a:rPr lang="zh-CN" altLang="en-US" dirty="0"/>
              <a:t>学习的心理基础是什么？</a:t>
            </a:r>
          </a:p>
          <a:p>
            <a:r>
              <a:rPr lang="zh-CN" altLang="en-US" dirty="0"/>
              <a:t>智力是什么？智力对学习重要吗？</a:t>
            </a:r>
          </a:p>
          <a:p>
            <a:r>
              <a:rPr lang="zh-CN" altLang="en-US" dirty="0"/>
              <a:t>知识经验是什么？是学习的目的吗？</a:t>
            </a:r>
          </a:p>
          <a:p>
            <a:r>
              <a:rPr lang="zh-CN" altLang="en-US" dirty="0"/>
              <a:t>认知方式是什么？什么样的认知方式有利于学习？</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31745"/>
          <p:cNvSpPr>
            <a:spLocks noGrp="1"/>
          </p:cNvSpPr>
          <p:nvPr>
            <p:ph type="title"/>
          </p:nvPr>
        </p:nvSpPr>
        <p:spPr/>
        <p:txBody>
          <a:bodyPr anchor="ctr"/>
          <a:lstStyle/>
          <a:p>
            <a:r>
              <a:rPr lang="en-US" altLang="zh-CN" sz="4000" dirty="0"/>
              <a:t>(</a:t>
            </a:r>
            <a:r>
              <a:rPr lang="zh-CN" altLang="en-US" sz="4000" dirty="0"/>
              <a:t>四</a:t>
            </a:r>
            <a:r>
              <a:rPr lang="en-US" altLang="zh-CN" sz="4000" dirty="0"/>
              <a:t>)</a:t>
            </a:r>
            <a:r>
              <a:rPr lang="zh-CN" altLang="en-US" sz="4000" dirty="0"/>
              <a:t>悲观主义与乐观主义的认知方式</a:t>
            </a:r>
            <a:br>
              <a:rPr lang="zh-CN" altLang="en-US" sz="4000" dirty="0"/>
            </a:br>
            <a:endParaRPr lang="zh-CN" altLang="en-US" sz="4000" dirty="0"/>
          </a:p>
        </p:txBody>
      </p:sp>
      <p:sp>
        <p:nvSpPr>
          <p:cNvPr id="31747" name="文本占位符 31746"/>
          <p:cNvSpPr>
            <a:spLocks noGrp="1"/>
          </p:cNvSpPr>
          <p:nvPr>
            <p:ph type="body" idx="1"/>
          </p:nvPr>
        </p:nvSpPr>
        <p:spPr/>
        <p:txBody>
          <a:bodyPr/>
          <a:lstStyle/>
          <a:p>
            <a:r>
              <a:rPr lang="zh-CN" altLang="en-US" dirty="0"/>
              <a:t>悲观与乐观的认知方式是在生活中和学习中常见的认知方式。悲观主义的认知方式是指在学习过程中面对问题通常采用缺乏自信、低调的认知方式；乐观主义的认知方式是指在面对问题时通常以自信的态度，从积极方面去看待和努力的认知方式。</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标题 32769"/>
          <p:cNvSpPr>
            <a:spLocks noGrp="1"/>
          </p:cNvSpPr>
          <p:nvPr>
            <p:ph type="title"/>
          </p:nvPr>
        </p:nvSpPr>
        <p:spPr/>
        <p:txBody>
          <a:bodyPr anchor="ctr"/>
          <a:lstStyle/>
          <a:p>
            <a:r>
              <a:rPr lang="zh-CN" altLang="en-US" sz="4000" b="1" dirty="0"/>
              <a:t>第三节  小学生认知能力的培养</a:t>
            </a:r>
            <a:r>
              <a:rPr lang="zh-CN" altLang="en-US" sz="4000" dirty="0"/>
              <a:t/>
            </a:r>
            <a:br>
              <a:rPr lang="zh-CN" altLang="en-US" sz="4000" dirty="0"/>
            </a:br>
            <a:endParaRPr lang="zh-CN" altLang="en-US" sz="4000" dirty="0"/>
          </a:p>
        </p:txBody>
      </p:sp>
      <p:sp>
        <p:nvSpPr>
          <p:cNvPr id="32771" name="文本占位符 32770"/>
          <p:cNvSpPr>
            <a:spLocks noGrp="1"/>
          </p:cNvSpPr>
          <p:nvPr>
            <p:ph type="body" idx="1"/>
          </p:nvPr>
        </p:nvSpPr>
        <p:spPr/>
        <p:txBody>
          <a:bodyPr/>
          <a:lstStyle/>
          <a:p>
            <a:r>
              <a:rPr lang="zh-CN" altLang="en-US" dirty="0"/>
              <a:t>认知能力对小学生的学习活动具有选择、加工、组织、编码的作用，对于非认知因素的产生和发展具有积极的影响。</a:t>
            </a:r>
          </a:p>
          <a:p>
            <a:r>
              <a:rPr lang="zh-CN" altLang="en-US" dirty="0"/>
              <a:t>在小学教育过程中，教育者应把认知能力的发展作为教学的目标，重视小学生认知能力的培养，不断地提高学生的认知能力，为学生的可持续发展奠定坚实的基础。</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33793"/>
          <p:cNvSpPr>
            <a:spLocks noGrp="1"/>
          </p:cNvSpPr>
          <p:nvPr>
            <p:ph type="title"/>
          </p:nvPr>
        </p:nvSpPr>
        <p:spPr/>
        <p:txBody>
          <a:bodyPr anchor="ctr"/>
          <a:lstStyle/>
          <a:p>
            <a:r>
              <a:rPr lang="zh-CN" altLang="en-US" sz="4000" dirty="0"/>
              <a:t>一、小学生智力的开发</a:t>
            </a:r>
            <a:br>
              <a:rPr lang="zh-CN" altLang="en-US" sz="4000" dirty="0"/>
            </a:br>
            <a:endParaRPr lang="zh-CN" altLang="en-US" sz="4000" dirty="0"/>
          </a:p>
        </p:txBody>
      </p:sp>
      <p:sp>
        <p:nvSpPr>
          <p:cNvPr id="33795" name="文本占位符 33794"/>
          <p:cNvSpPr>
            <a:spLocks noGrp="1"/>
          </p:cNvSpPr>
          <p:nvPr>
            <p:ph type="body" idx="1"/>
          </p:nvPr>
        </p:nvSpPr>
        <p:spPr/>
        <p:txBody>
          <a:bodyPr/>
          <a:lstStyle/>
          <a:p>
            <a:r>
              <a:rPr lang="zh-CN" altLang="en-US" dirty="0"/>
              <a:t>提高小学生的智力水平是小学教育的一个重要内容。关于智力的研究表明，智力是先天因素与后天因素的合金，智力发展存在着不平衡性，幼儿期和小学时期是智力发展比较迅速的时期，如何尽可能地开发学生的智力是摆在小学教育工作者面前的现实课题。</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34817"/>
          <p:cNvSpPr>
            <a:spLocks noGrp="1"/>
          </p:cNvSpPr>
          <p:nvPr>
            <p:ph type="title"/>
          </p:nvPr>
        </p:nvSpPr>
        <p:spPr/>
        <p:txBody>
          <a:bodyPr anchor="ctr"/>
          <a:lstStyle/>
          <a:p>
            <a:r>
              <a:rPr lang="zh-CN" altLang="en-US" sz="4000" dirty="0"/>
              <a:t>二、丰富小学生的知识经验</a:t>
            </a:r>
            <a:br>
              <a:rPr lang="zh-CN" altLang="en-US" sz="4000" dirty="0"/>
            </a:br>
            <a:endParaRPr lang="zh-CN" altLang="en-US" sz="4000" dirty="0"/>
          </a:p>
        </p:txBody>
      </p:sp>
      <p:sp>
        <p:nvSpPr>
          <p:cNvPr id="34819" name="文本占位符 34818"/>
          <p:cNvSpPr>
            <a:spLocks noGrp="1"/>
          </p:cNvSpPr>
          <p:nvPr>
            <p:ph type="body" idx="1"/>
          </p:nvPr>
        </p:nvSpPr>
        <p:spPr/>
        <p:txBody>
          <a:bodyPr/>
          <a:lstStyle/>
          <a:p>
            <a:r>
              <a:rPr lang="zh-CN" altLang="en-US" dirty="0"/>
              <a:t>培养学生积极的学习态度，丰富小学生的知识经验，是促进学生认知发展的基础，教师应采取切实有效的措施使学生的知识学习高效化。</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35841"/>
          <p:cNvSpPr>
            <a:spLocks noGrp="1"/>
          </p:cNvSpPr>
          <p:nvPr>
            <p:ph type="title"/>
          </p:nvPr>
        </p:nvSpPr>
        <p:spPr/>
        <p:txBody>
          <a:bodyPr anchor="ctr"/>
          <a:lstStyle/>
          <a:p>
            <a:r>
              <a:rPr lang="zh-CN" altLang="en-US" sz="4000" dirty="0"/>
              <a:t>三、认知方式的培养</a:t>
            </a:r>
            <a:br>
              <a:rPr lang="zh-CN" altLang="en-US" sz="4000" dirty="0"/>
            </a:br>
            <a:endParaRPr lang="zh-CN" altLang="en-US" sz="4000" dirty="0"/>
          </a:p>
        </p:txBody>
      </p:sp>
      <p:sp>
        <p:nvSpPr>
          <p:cNvPr id="35843" name="文本占位符 35842"/>
          <p:cNvSpPr>
            <a:spLocks noGrp="1"/>
          </p:cNvSpPr>
          <p:nvPr>
            <p:ph type="body" idx="1"/>
          </p:nvPr>
        </p:nvSpPr>
        <p:spPr/>
        <p:txBody>
          <a:bodyPr/>
          <a:lstStyle/>
          <a:p>
            <a:r>
              <a:rPr lang="zh-CN" altLang="en-US" dirty="0"/>
              <a:t>认知方式的研究相对较少，在教育过程中对认知方式的价值认识不够，导致教师对学生积极的认知方式的培养缺乏应有的重视。教师应重视并加强认知方式的探索，采取有效的策略帮助学生形成有利于成长的认知方式。</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36865"/>
          <p:cNvSpPr>
            <a:spLocks noGrp="1"/>
          </p:cNvSpPr>
          <p:nvPr>
            <p:ph type="title"/>
          </p:nvPr>
        </p:nvSpPr>
        <p:spPr/>
        <p:txBody>
          <a:bodyPr anchor="ctr"/>
          <a:lstStyle/>
          <a:p>
            <a:r>
              <a:rPr lang="zh-CN" altLang="en-US" dirty="0"/>
              <a:t>作业</a:t>
            </a:r>
          </a:p>
        </p:txBody>
      </p:sp>
      <p:sp>
        <p:nvSpPr>
          <p:cNvPr id="36867" name="文本占位符 36866"/>
          <p:cNvSpPr>
            <a:spLocks noGrp="1"/>
          </p:cNvSpPr>
          <p:nvPr>
            <p:ph type="body" idx="1"/>
          </p:nvPr>
        </p:nvSpPr>
        <p:spPr/>
        <p:txBody>
          <a:bodyPr/>
          <a:lstStyle/>
          <a:p>
            <a:r>
              <a:rPr lang="zh-CN" altLang="en-US" dirty="0"/>
              <a:t>试分析自己的认知方式</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5121"/>
          <p:cNvSpPr>
            <a:spLocks noGrp="1"/>
          </p:cNvSpPr>
          <p:nvPr>
            <p:ph type="title"/>
          </p:nvPr>
        </p:nvSpPr>
        <p:spPr/>
        <p:txBody>
          <a:bodyPr anchor="ctr"/>
          <a:lstStyle/>
          <a:p>
            <a:r>
              <a:rPr lang="zh-CN" altLang="en-US" dirty="0"/>
              <a:t>第一节   小学生的智力与学习</a:t>
            </a:r>
          </a:p>
        </p:txBody>
      </p:sp>
      <p:sp>
        <p:nvSpPr>
          <p:cNvPr id="5123" name="文本占位符 5122"/>
          <p:cNvSpPr>
            <a:spLocks noGrp="1"/>
          </p:cNvSpPr>
          <p:nvPr>
            <p:ph type="body" idx="1"/>
          </p:nvPr>
        </p:nvSpPr>
        <p:spPr/>
        <p:txBody>
          <a:bodyPr/>
          <a:lstStyle/>
          <a:p>
            <a:r>
              <a:rPr lang="zh-CN" altLang="en-US" dirty="0"/>
              <a:t>一、智力概述</a:t>
            </a:r>
          </a:p>
          <a:p>
            <a:r>
              <a:rPr lang="zh-CN" altLang="en-US" dirty="0"/>
              <a:t>（一）概念</a:t>
            </a:r>
          </a:p>
          <a:p>
            <a:r>
              <a:rPr lang="zh-CN" altLang="en-US" dirty="0"/>
              <a:t>智力是一种综合性认识能力，它集中表现在反映客观事物深刻、正确、完全的程度上和认识事物的速度和质量上。</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文本占位符 6146"/>
          <p:cNvSpPr>
            <a:spLocks noGrp="1"/>
          </p:cNvSpPr>
          <p:nvPr>
            <p:ph type="body" idx="1"/>
          </p:nvPr>
        </p:nvSpPr>
        <p:spPr/>
        <p:txBody>
          <a:bodyPr/>
          <a:lstStyle/>
          <a:p>
            <a:pPr>
              <a:lnSpc>
                <a:spcPct val="90000"/>
              </a:lnSpc>
            </a:pPr>
            <a:r>
              <a:rPr lang="zh-CN" altLang="en-US" dirty="0"/>
              <a:t>包括注意力、观察力、记忆力、思维力、想象力，其中思维力是智力的核心。</a:t>
            </a:r>
          </a:p>
          <a:p>
            <a:pPr>
              <a:lnSpc>
                <a:spcPct val="90000"/>
              </a:lnSpc>
            </a:pPr>
            <a:r>
              <a:rPr lang="zh-CN" altLang="en-US" dirty="0"/>
              <a:t>在智力的构成要素中，每一种都是不可缺少的，观察力是智力活动的基础和源泉，记忆力是智力发展的基础，想象力为智力发展插上了翅膀，注意力是智力活动的门户和定向器，思维能力是智力活动的集中体现，是智力的核心要素，智力的各个构成要素之间彼此是紧密联系的。</a:t>
            </a:r>
          </a:p>
          <a:p>
            <a:pPr>
              <a:lnSpc>
                <a:spcPct val="90000"/>
              </a:lnSpc>
            </a:pP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7169"/>
          <p:cNvSpPr>
            <a:spLocks noGrp="1"/>
          </p:cNvSpPr>
          <p:nvPr>
            <p:ph type="title"/>
          </p:nvPr>
        </p:nvSpPr>
        <p:spPr/>
        <p:txBody>
          <a:bodyPr anchor="ctr"/>
          <a:lstStyle/>
          <a:p>
            <a:r>
              <a:rPr lang="zh-CN" altLang="en-US" dirty="0"/>
              <a:t>（二）小学生的智力与学业成绩</a:t>
            </a:r>
          </a:p>
        </p:txBody>
      </p:sp>
      <p:sp>
        <p:nvSpPr>
          <p:cNvPr id="7171" name="文本占位符 7170"/>
          <p:cNvSpPr>
            <a:spLocks noGrp="1"/>
          </p:cNvSpPr>
          <p:nvPr>
            <p:ph type="body" idx="1"/>
          </p:nvPr>
        </p:nvSpPr>
        <p:spPr/>
        <p:txBody>
          <a:bodyPr/>
          <a:lstStyle/>
          <a:p>
            <a:r>
              <a:rPr lang="zh-CN" altLang="en-US" dirty="0"/>
              <a:t>在学生的学习活动中，智力水平是影响学习过程和学习结果的重要因素之一。虽然智力水平对学习的影响很大，但也要认识到，智力只是学习成绩好坏的一个影响因素，并不是唯一因素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8193"/>
          <p:cNvSpPr>
            <a:spLocks noGrp="1"/>
          </p:cNvSpPr>
          <p:nvPr>
            <p:ph type="title"/>
          </p:nvPr>
        </p:nvSpPr>
        <p:spPr/>
        <p:txBody>
          <a:bodyPr anchor="ctr"/>
          <a:lstStyle/>
          <a:p>
            <a:r>
              <a:rPr lang="zh-CN" altLang="en-US" sz="4000" dirty="0"/>
              <a:t>（三）小学生智力发展的一般特点</a:t>
            </a:r>
            <a:br>
              <a:rPr lang="zh-CN" altLang="en-US" sz="4000" dirty="0"/>
            </a:br>
            <a:endParaRPr lang="zh-CN" altLang="en-US" sz="4000" dirty="0"/>
          </a:p>
        </p:txBody>
      </p:sp>
      <p:sp>
        <p:nvSpPr>
          <p:cNvPr id="8195" name="文本占位符 8194"/>
          <p:cNvSpPr>
            <a:spLocks noGrp="1"/>
          </p:cNvSpPr>
          <p:nvPr>
            <p:ph type="body" idx="1"/>
          </p:nvPr>
        </p:nvSpPr>
        <p:spPr/>
        <p:txBody>
          <a:bodyPr/>
          <a:lstStyle/>
          <a:p>
            <a:r>
              <a:rPr lang="en-US" altLang="zh-CN" dirty="0"/>
              <a:t>1</a:t>
            </a:r>
            <a:r>
              <a:rPr lang="zh-CN" altLang="en-US" dirty="0"/>
              <a:t>．小学生的智力处于发展变化过程中</a:t>
            </a:r>
          </a:p>
          <a:p>
            <a:r>
              <a:rPr lang="zh-CN" altLang="en-US" dirty="0"/>
              <a:t>一个人智力发展的水平受多种因素的影响，遗传素质是智力发展的物质基础，它提供了发展的可能性。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文本占位符 9218"/>
          <p:cNvSpPr>
            <a:spLocks noGrp="1"/>
          </p:cNvSpPr>
          <p:nvPr>
            <p:ph type="body" idx="1"/>
          </p:nvPr>
        </p:nvSpPr>
        <p:spPr/>
        <p:txBody>
          <a:bodyPr/>
          <a:lstStyle/>
          <a:p>
            <a:r>
              <a:rPr lang="en-US" altLang="zh-CN" dirty="0"/>
              <a:t>2</a:t>
            </a:r>
            <a:r>
              <a:rPr lang="zh-CN" altLang="en-US" dirty="0"/>
              <a:t>．小学生的智力发展水平呈现出不同的层次性</a:t>
            </a:r>
          </a:p>
          <a:p>
            <a:r>
              <a:rPr lang="zh-CN" altLang="en-US" dirty="0"/>
              <a:t>心理学的研究表明，智力发展水平呈常态分布，即少数人的智力发展水平为低常或超常，大多数人的智力发展水平为正常，这也体现出智力发展的个体差异。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文本占位符 10242"/>
          <p:cNvSpPr>
            <a:spLocks noGrp="1"/>
          </p:cNvSpPr>
          <p:nvPr>
            <p:ph type="body" idx="1"/>
          </p:nvPr>
        </p:nvSpPr>
        <p:spPr/>
        <p:txBody>
          <a:bodyPr/>
          <a:lstStyle/>
          <a:p>
            <a:pPr>
              <a:lnSpc>
                <a:spcPct val="90000"/>
              </a:lnSpc>
            </a:pPr>
            <a:r>
              <a:rPr lang="en-US" altLang="zh-CN" sz="2800" dirty="0"/>
              <a:t>3</a:t>
            </a:r>
            <a:r>
              <a:rPr lang="zh-CN" altLang="en-US" sz="2800" dirty="0"/>
              <a:t>．小学生智力发展具有年龄阶段性</a:t>
            </a:r>
          </a:p>
          <a:p>
            <a:pPr>
              <a:lnSpc>
                <a:spcPct val="90000"/>
              </a:lnSpc>
            </a:pPr>
            <a:r>
              <a:rPr lang="zh-CN" altLang="en-US" sz="2800" dirty="0"/>
              <a:t>在一个人智力的发展过程中，不同的年龄阶段，发展的速度和内涵是不同的。</a:t>
            </a:r>
            <a:r>
              <a:rPr lang="en-US" altLang="zh-CN" sz="2800" dirty="0"/>
              <a:t>1964</a:t>
            </a:r>
            <a:r>
              <a:rPr lang="zh-CN" altLang="en-US" sz="2800" dirty="0"/>
              <a:t>年美国心理学家布卢姆根据自己对智力发展研究的结果提出了著名的儿童智力发展年龄特征的假设。该假设认为，假定以</a:t>
            </a:r>
            <a:r>
              <a:rPr lang="en-US" altLang="zh-CN" sz="2800" dirty="0"/>
              <a:t>17</a:t>
            </a:r>
            <a:r>
              <a:rPr lang="zh-CN" altLang="en-US" sz="2800" dirty="0"/>
              <a:t>岁达到的智力水平为</a:t>
            </a:r>
            <a:r>
              <a:rPr lang="en-US" altLang="zh-CN" sz="2800" dirty="0"/>
              <a:t>100</a:t>
            </a:r>
            <a:r>
              <a:rPr lang="zh-CN" altLang="en-US" sz="2800" dirty="0"/>
              <a:t>，那么</a:t>
            </a:r>
            <a:r>
              <a:rPr lang="en-US" altLang="zh-CN" sz="2800" dirty="0"/>
              <a:t>4</a:t>
            </a:r>
            <a:r>
              <a:rPr lang="zh-CN" altLang="en-US" sz="2800" dirty="0"/>
              <a:t>岁就大约达到发展的</a:t>
            </a:r>
            <a:r>
              <a:rPr lang="en-US" altLang="zh-CN" sz="2800" dirty="0"/>
              <a:t>50</a:t>
            </a:r>
            <a:r>
              <a:rPr lang="zh-CN" altLang="en-US" sz="2800" dirty="0"/>
              <a:t>，其余</a:t>
            </a:r>
            <a:r>
              <a:rPr lang="en-US" altLang="zh-CN" sz="2800" dirty="0"/>
              <a:t>30</a:t>
            </a:r>
            <a:r>
              <a:rPr lang="zh-CN" altLang="en-US" sz="2800" dirty="0"/>
              <a:t>是在</a:t>
            </a:r>
            <a:r>
              <a:rPr lang="en-US" altLang="zh-CN" sz="2800" dirty="0"/>
              <a:t>5</a:t>
            </a:r>
            <a:r>
              <a:rPr lang="zh-CN" altLang="en-US" sz="2800" dirty="0"/>
              <a:t>～</a:t>
            </a:r>
            <a:r>
              <a:rPr lang="en-US" altLang="zh-CN" sz="2800" dirty="0"/>
              <a:t>8</a:t>
            </a:r>
            <a:r>
              <a:rPr lang="zh-CN" altLang="en-US" sz="2800" dirty="0"/>
              <a:t>岁获得的，</a:t>
            </a:r>
            <a:r>
              <a:rPr lang="en-US" altLang="zh-CN" sz="2800" dirty="0"/>
              <a:t>20</a:t>
            </a:r>
            <a:r>
              <a:rPr lang="zh-CN" altLang="en-US" sz="2800" dirty="0"/>
              <a:t>是在</a:t>
            </a:r>
            <a:r>
              <a:rPr lang="en-US" altLang="zh-CN" sz="2800" dirty="0"/>
              <a:t>9</a:t>
            </a:r>
            <a:r>
              <a:rPr lang="zh-CN" altLang="en-US" sz="2800" dirty="0"/>
              <a:t>～</a:t>
            </a:r>
            <a:r>
              <a:rPr lang="en-US" altLang="zh-CN" sz="2800" dirty="0"/>
              <a:t>17</a:t>
            </a:r>
            <a:r>
              <a:rPr lang="zh-CN" altLang="en-US" sz="2800" dirty="0"/>
              <a:t>岁获得的。贝利</a:t>
            </a:r>
            <a:r>
              <a:rPr lang="en-US" altLang="zh-CN" sz="2800" dirty="0"/>
              <a:t>1968</a:t>
            </a:r>
            <a:r>
              <a:rPr lang="zh-CN" altLang="en-US" sz="2800" dirty="0"/>
              <a:t>年的研究表明，</a:t>
            </a:r>
            <a:r>
              <a:rPr lang="en-US" altLang="zh-CN" sz="2800" dirty="0"/>
              <a:t>13</a:t>
            </a:r>
            <a:r>
              <a:rPr lang="zh-CN" altLang="en-US" sz="2800" dirty="0"/>
              <a:t>岁以前智力是直线上升的发展趋势，以后开始缓慢上升，到</a:t>
            </a:r>
            <a:r>
              <a:rPr lang="en-US" altLang="zh-CN" sz="2800" dirty="0"/>
              <a:t>25</a:t>
            </a:r>
            <a:r>
              <a:rPr lang="zh-CN" altLang="en-US" sz="2800" dirty="0"/>
              <a:t>岁达到最高峰，</a:t>
            </a:r>
            <a:r>
              <a:rPr lang="en-US" altLang="zh-CN" sz="2800" dirty="0"/>
              <a:t>26</a:t>
            </a:r>
            <a:r>
              <a:rPr lang="zh-CN" altLang="en-US" sz="2800" dirty="0"/>
              <a:t>～</a:t>
            </a:r>
            <a:r>
              <a:rPr lang="en-US" altLang="zh-CN" sz="2800" dirty="0"/>
              <a:t>36</a:t>
            </a:r>
            <a:r>
              <a:rPr lang="zh-CN" altLang="en-US" sz="2800" dirty="0"/>
              <a:t>岁保持高水平，</a:t>
            </a:r>
            <a:r>
              <a:rPr lang="en-US" altLang="zh-CN" sz="2800" dirty="0"/>
              <a:t>36</a:t>
            </a:r>
            <a:r>
              <a:rPr lang="zh-CN" altLang="en-US" sz="2800" dirty="0"/>
              <a:t>岁有下降趋势。 </a:t>
            </a:r>
          </a:p>
        </p:txBody>
      </p:sp>
    </p:spTree>
  </p:cSld>
  <p:clrMapOvr>
    <a:masterClrMapping/>
  </p:clrMapOvr>
</p:sld>
</file>

<file path=ppt/theme/theme1.xml><?xml version="1.0" encoding="utf-8"?>
<a:theme xmlns:a="http://schemas.openxmlformats.org/drawingml/2006/main" name="默认设计模板">
  <a:themeElements>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2567</Words>
  <Application>WPS 演示</Application>
  <PresentationFormat>全屏显示(4:3)</PresentationFormat>
  <Paragraphs>87</Paragraphs>
  <Slides>35</Slides>
  <Notes>0</Notes>
  <HiddenSlides>0</HiddenSlides>
  <MMClips>0</MMClips>
  <ScaleCrop>false</ScaleCrop>
  <HeadingPairs>
    <vt:vector size="4" baseType="variant">
      <vt:variant>
        <vt:lpstr>主题</vt:lpstr>
      </vt:variant>
      <vt:variant>
        <vt:i4>1</vt:i4>
      </vt:variant>
      <vt:variant>
        <vt:lpstr>幻灯片标题</vt:lpstr>
      </vt:variant>
      <vt:variant>
        <vt:i4>35</vt:i4>
      </vt:variant>
    </vt:vector>
  </HeadingPairs>
  <TitlesOfParts>
    <vt:vector size="36" baseType="lpstr">
      <vt:lpstr>默认设计模板</vt:lpstr>
      <vt:lpstr>    小学生学习过程中的认知因素</vt:lpstr>
      <vt:lpstr>学习目标</vt:lpstr>
      <vt:lpstr>问题</vt:lpstr>
      <vt:lpstr>第一节   小学生的智力与学习</vt:lpstr>
      <vt:lpstr>幻灯片 5</vt:lpstr>
      <vt:lpstr>（二）小学生的智力与学业成绩</vt:lpstr>
      <vt:lpstr>（三）小学生智力发展的一般特点 </vt:lpstr>
      <vt:lpstr>幻灯片 8</vt:lpstr>
      <vt:lpstr>幻灯片 9</vt:lpstr>
      <vt:lpstr>五、智力测验</vt:lpstr>
      <vt:lpstr>(一)智力测验介绍 </vt:lpstr>
      <vt:lpstr>幻灯片 12</vt:lpstr>
      <vt:lpstr>幻灯片 13</vt:lpstr>
      <vt:lpstr>幻灯片 14</vt:lpstr>
      <vt:lpstr>(二)智力测验应注意的问题 </vt:lpstr>
      <vt:lpstr>幻灯片 16</vt:lpstr>
      <vt:lpstr>幻灯片 17</vt:lpstr>
      <vt:lpstr>幻灯片 18</vt:lpstr>
      <vt:lpstr>幻灯片 19</vt:lpstr>
      <vt:lpstr>三、智力理论的发展 </vt:lpstr>
      <vt:lpstr>(一)二因素论 </vt:lpstr>
      <vt:lpstr>(二)群因素论 </vt:lpstr>
      <vt:lpstr>(三)卡特尔的流体智力和晶体智力理论</vt:lpstr>
      <vt:lpstr>(四)多元智力理论</vt:lpstr>
      <vt:lpstr>第二节  小学生的知识经验、认知方式和学习 </vt:lpstr>
      <vt:lpstr>二、认知方式与小学生的学习 </vt:lpstr>
      <vt:lpstr>(一)场依存—独立型 </vt:lpstr>
      <vt:lpstr>(二)冲动—慎思型 </vt:lpstr>
      <vt:lpstr>(三)整体—序列型 </vt:lpstr>
      <vt:lpstr>(四)悲观主义与乐观主义的认知方式 </vt:lpstr>
      <vt:lpstr>第三节  小学生认知能力的培养 </vt:lpstr>
      <vt:lpstr>一、小学生智力的开发 </vt:lpstr>
      <vt:lpstr>二、丰富小学生的知识经验 </vt:lpstr>
      <vt:lpstr>三、认知方式的培养 </vt:lpstr>
      <vt:lpstr>作业</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第六章    小学生学习过程中的认知因素</dc:title>
  <dc:creator>微软用户</dc:creator>
  <cp:lastModifiedBy>SkyUser</cp:lastModifiedBy>
  <cp:revision>5</cp:revision>
  <dcterms:created xsi:type="dcterms:W3CDTF">2016-11-16T08:09:00Z</dcterms:created>
  <dcterms:modified xsi:type="dcterms:W3CDTF">2018-01-14T05:53:38Z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