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</p:sldMasterIdLst>
  <p:sldIdLst>
    <p:sldId id="257" r:id="rId6"/>
    <p:sldId id="258" r:id="rId7"/>
    <p:sldId id="259" r:id="rId8"/>
    <p:sldId id="25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68" r:id="rId21"/>
    <p:sldId id="272" r:id="rId22"/>
    <p:sldId id="273" r:id="rId23"/>
    <p:sldId id="274" r:id="rId24"/>
    <p:sldId id="277" r:id="rId25"/>
    <p:sldId id="276" r:id="rId26"/>
    <p:sldId id="278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00"/>
    <a:srgbClr val="FFFF00"/>
    <a:srgbClr val="00008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1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7106" name="组合 47105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47107" name="椭圆 47106"/>
            <p:cNvSpPr/>
            <p:nvPr/>
          </p:nvSpPr>
          <p:spPr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08" name="椭圆 47107"/>
            <p:cNvSpPr/>
            <p:nvPr/>
          </p:nvSpPr>
          <p:spPr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09" name="椭圆 47108"/>
            <p:cNvSpPr/>
            <p:nvPr/>
          </p:nvSpPr>
          <p:spPr>
            <a:xfrm flipH="1">
              <a:off x="2136" y="1008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10" name="椭圆 47109"/>
            <p:cNvSpPr/>
            <p:nvPr/>
          </p:nvSpPr>
          <p:spPr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11" name="椭圆 47110"/>
            <p:cNvSpPr/>
            <p:nvPr/>
          </p:nvSpPr>
          <p:spPr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12" name="椭圆 47111"/>
            <p:cNvSpPr/>
            <p:nvPr/>
          </p:nvSpPr>
          <p:spPr>
            <a:xfrm flipH="1">
              <a:off x="4392" y="2064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7113" name="日期占位符 47112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dirty="0"/>
          </a:p>
        </p:txBody>
      </p:sp>
      <p:sp>
        <p:nvSpPr>
          <p:cNvPr id="47114" name="页脚占位符 4711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dirty="0"/>
          </a:p>
        </p:txBody>
      </p:sp>
      <p:sp>
        <p:nvSpPr>
          <p:cNvPr id="47115" name="灯片编号占位符 4711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zh-CN" dirty="0"/>
            </a:fld>
            <a:endParaRPr lang="zh-CN" dirty="0"/>
          </a:p>
        </p:txBody>
      </p:sp>
      <p:sp>
        <p:nvSpPr>
          <p:cNvPr id="47116" name="标题 4711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7117" name="副标题 47116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62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9330" name="组合 99329"/>
          <p:cNvGrpSpPr/>
          <p:nvPr/>
        </p:nvGrpSpPr>
        <p:grpSpPr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9331" name="任意多边形 99330"/>
            <p:cNvSpPr/>
            <p:nvPr/>
          </p:nvSpPr>
          <p:spPr>
            <a:xfrm>
              <a:off x="0" y="2508"/>
              <a:ext cx="2142" cy="1804"/>
            </a:xfrm>
            <a:custGeom>
              <a:avLst/>
              <a:gdLst/>
              <a:ahLst/>
              <a:cxnLst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9332" name="任意多边形 99331"/>
            <p:cNvSpPr/>
            <p:nvPr/>
          </p:nvSpPr>
          <p:spPr>
            <a:xfrm>
              <a:off x="0" y="2458"/>
              <a:ext cx="1854" cy="1858"/>
            </a:xfrm>
            <a:custGeom>
              <a:avLst/>
              <a:gdLst/>
              <a:ahLst/>
              <a:cxnLst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9333" name="任意多边形 99332"/>
            <p:cNvSpPr/>
            <p:nvPr/>
          </p:nvSpPr>
          <p:spPr>
            <a:xfrm>
              <a:off x="0" y="2735"/>
              <a:ext cx="1745" cy="1577"/>
            </a:xfrm>
            <a:custGeom>
              <a:avLst/>
              <a:gdLst/>
              <a:ahLst/>
              <a:cxnLst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9334" name="任意多边形 99333"/>
            <p:cNvSpPr/>
            <p:nvPr/>
          </p:nvSpPr>
          <p:spPr>
            <a:xfrm>
              <a:off x="0" y="2544"/>
              <a:ext cx="1745" cy="1768"/>
            </a:xfrm>
            <a:custGeom>
              <a:avLst/>
              <a:gdLst/>
              <a:ahLst/>
              <a:cxnLst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9335" name="椭圆 99334"/>
            <p:cNvSpPr/>
            <p:nvPr/>
          </p:nvSpPr>
          <p:spPr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9336" name="椭圆 99335"/>
            <p:cNvSpPr/>
            <p:nvPr/>
          </p:nvSpPr>
          <p:spPr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9337" name="椭圆 99336"/>
            <p:cNvSpPr/>
            <p:nvPr/>
          </p:nvSpPr>
          <p:spPr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9338" name="标题 99337"/>
          <p:cNvSpPr>
            <a:spLocks noGrp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>
            <a:lvl1pPr lvl="0">
              <a:defRPr sz="4800"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9339" name="副标题 99338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9340" name="日期占位符 99339"/>
          <p:cNvSpPr>
            <a:spLocks noGrp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dirty="0"/>
          </a:p>
        </p:txBody>
      </p:sp>
      <p:sp>
        <p:nvSpPr>
          <p:cNvPr id="99341" name="页脚占位符 9934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dirty="0"/>
          </a:p>
        </p:txBody>
      </p:sp>
      <p:sp>
        <p:nvSpPr>
          <p:cNvPr id="99342" name="灯片编号占位符 9934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1618" name="组合 111617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11619" name="组合 111618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11620" name="任意多边形 111619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21" name="任意多边形 111620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22" name="任意多边形 111621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23" name="任意多边形 111622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24" name="任意多边形 111623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25" name="任意多边形 111624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26" name="任意多边形 111625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11627" name="任意多边形 111626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28" name="任意多边形 111627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29" name="任意多边形 111628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30" name="任意多边形 111629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31" name="任意多边形 111630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32" name="任意多边形 111631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11633" name="组合 111632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11634" name="任意多边形 111633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35" name="任意多边形 111634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36" name="任意多边形 111635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11637" name="组合 111636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111638" name="任意多边形 111637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39" name="任意多边形 111638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40" name="任意多边形 111639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11641" name="组合 111640"/>
            <p:cNvGrpSpPr/>
            <p:nvPr userDrawn="1"/>
          </p:nvGrpSpPr>
          <p:grpSpPr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11642" name="任意多边形 111641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43" name="任意多边形 111642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44" name="任意多边形 111643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11645" name="组合 111644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111646" name="任意多边形 11164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47" name="任意多边形 11164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48" name="任意多边形 11164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11649" name="组合 111648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11650" name="任意多边形 111649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51" name="任意多边形 111650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1652" name="任意多边形 111651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11653" name="任意多边形 111652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54" name="任意多边形 111653"/>
            <p:cNvSpPr/>
            <p:nvPr userDrawn="1"/>
          </p:nvSpPr>
          <p:spPr>
            <a:xfrm rot="-11767473" flipV="1">
              <a:off x="2158" y="102"/>
              <a:ext cx="681" cy="593"/>
            </a:xfrm>
            <a:custGeom>
              <a:avLst/>
              <a:gdLst/>
              <a:ahLst/>
              <a:cxnLst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55" name="任意多边形 111654"/>
            <p:cNvSpPr/>
            <p:nvPr userDrawn="1"/>
          </p:nvSpPr>
          <p:spPr>
            <a:xfrm rot="-11767473" flipV="1">
              <a:off x="1997" y="858"/>
              <a:ext cx="330" cy="278"/>
            </a:xfrm>
            <a:custGeom>
              <a:avLst/>
              <a:gdLst/>
              <a:ahLst/>
              <a:cxnLst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56" name="任意多边形 111655"/>
            <p:cNvSpPr/>
            <p:nvPr userDrawn="1"/>
          </p:nvSpPr>
          <p:spPr>
            <a:xfrm rot="-11767473" flipV="1">
              <a:off x="2224" y="808"/>
              <a:ext cx="123" cy="233"/>
            </a:xfrm>
            <a:custGeom>
              <a:avLst/>
              <a:gdLst/>
              <a:ahLst/>
              <a:cxnLst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57" name="任意多边形 111656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58" name="任意多边形 111657"/>
            <p:cNvSpPr/>
            <p:nvPr userDrawn="1"/>
          </p:nvSpPr>
          <p:spPr>
            <a:xfrm rot="-11767473" flipV="1">
              <a:off x="2173" y="1238"/>
              <a:ext cx="393" cy="2300"/>
            </a:xfrm>
            <a:custGeom>
              <a:avLst/>
              <a:gdLst/>
              <a:ahLst/>
              <a:cxnLst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59" name="任意多边形 111658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1660" name="日期占位符 111659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Clr>
                <a:srgbClr val="000000"/>
              </a:buClr>
            </a:pP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11661" name="页脚占位符 11166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Clr>
                <a:srgbClr val="000000"/>
              </a:buClr>
            </a:pPr>
            <a:endParaRPr lang="zh-CN" dirty="0">
              <a:latin typeface="Verdana" panose="020B0604030504040204" pitchFamily="34" charset="0"/>
            </a:endParaRPr>
          </a:p>
        </p:txBody>
      </p:sp>
      <p:sp>
        <p:nvSpPr>
          <p:cNvPr id="111662" name="灯片编号占位符 111661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Clr>
                <a:srgbClr val="000000"/>
              </a:buClr>
            </a:pPr>
            <a:fld id="{9A0DB2DC-4C9A-4742-B13C-FB6460FD3503}" type="slidenum">
              <a:rPr lang="zh-CN" dirty="0">
                <a:latin typeface="Verdana" panose="020B0604030504040204" pitchFamily="34" charset="0"/>
              </a:rPr>
            </a:fld>
            <a:endParaRPr lang="zh-CN" dirty="0">
              <a:latin typeface="Verdana" panose="020B0604030504040204" pitchFamily="34" charset="0"/>
            </a:endParaRPr>
          </a:p>
        </p:txBody>
      </p:sp>
      <p:sp>
        <p:nvSpPr>
          <p:cNvPr id="111663" name="标题 111662"/>
          <p:cNvSpPr>
            <a:spLocks noGrp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 sz="5200" b="1"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1664" name="副标题 111663"/>
          <p:cNvSpPr>
            <a:spLocks noGrp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b="1" kern="12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-457200" algn="ctr">
              <a:buNone/>
              <a:defRPr b="1" kern="12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-914400" algn="ctr">
              <a:buNone/>
              <a:defRPr b="1" kern="12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-1371600" algn="ctr">
              <a:buNone/>
              <a:defRPr b="1" kern="12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-1828800" algn="ctr">
              <a:buNone/>
              <a:defRPr b="1" kern="12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456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456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5828" y="103188"/>
            <a:ext cx="2060972" cy="59531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63439" cy="59531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6082" name="组合 46081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6083" name="椭圆 46082"/>
            <p:cNvSpPr/>
            <p:nvPr/>
          </p:nvSpPr>
          <p:spPr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084" name="椭圆 46083"/>
            <p:cNvSpPr/>
            <p:nvPr/>
          </p:nvSpPr>
          <p:spPr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085" name="椭圆 46084"/>
            <p:cNvSpPr/>
            <p:nvPr/>
          </p:nvSpPr>
          <p:spPr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086" name="椭圆 46085"/>
            <p:cNvSpPr/>
            <p:nvPr/>
          </p:nvSpPr>
          <p:spPr>
            <a:xfrm flipH="1">
              <a:off x="3984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087" name="椭圆 46086"/>
            <p:cNvSpPr/>
            <p:nvPr/>
          </p:nvSpPr>
          <p:spPr>
            <a:xfrm flipH="1">
              <a:off x="1486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6088" name="文本占位符 4608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6089" name="日期占位符 46088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endParaRPr lang="zh-CN" altLang="en-US" dirty="0"/>
          </a:p>
        </p:txBody>
      </p:sp>
      <p:sp>
        <p:nvSpPr>
          <p:cNvPr id="46090" name="页脚占位符 4608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/>
            <a:endParaRPr lang="zh-CN" dirty="0"/>
          </a:p>
        </p:txBody>
      </p:sp>
      <p:sp>
        <p:nvSpPr>
          <p:cNvPr id="46091" name="灯片编号占位符 46090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sp>
        <p:nvSpPr>
          <p:cNvPr id="46092" name="标题 4609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8306" name="组合 98305"/>
          <p:cNvGrpSpPr/>
          <p:nvPr/>
        </p:nvGrpSpPr>
        <p:grpSpPr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8307" name="任意多边形 98306"/>
            <p:cNvSpPr/>
            <p:nvPr/>
          </p:nvSpPr>
          <p:spPr>
            <a:xfrm>
              <a:off x="0" y="2508"/>
              <a:ext cx="2142" cy="1804"/>
            </a:xfrm>
            <a:custGeom>
              <a:avLst/>
              <a:gdLst/>
              <a:ahLst/>
              <a:cxnLst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8308" name="任意多边形 98307"/>
            <p:cNvSpPr/>
            <p:nvPr/>
          </p:nvSpPr>
          <p:spPr>
            <a:xfrm>
              <a:off x="0" y="2458"/>
              <a:ext cx="1854" cy="1858"/>
            </a:xfrm>
            <a:custGeom>
              <a:avLst/>
              <a:gdLst/>
              <a:ahLst/>
              <a:cxnLst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8309" name="任意多边形 98308"/>
            <p:cNvSpPr/>
            <p:nvPr/>
          </p:nvSpPr>
          <p:spPr>
            <a:xfrm>
              <a:off x="0" y="2735"/>
              <a:ext cx="1745" cy="1577"/>
            </a:xfrm>
            <a:custGeom>
              <a:avLst/>
              <a:gdLst/>
              <a:ahLst/>
              <a:cxnLst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8310" name="任意多边形 98309"/>
            <p:cNvSpPr/>
            <p:nvPr/>
          </p:nvSpPr>
          <p:spPr>
            <a:xfrm>
              <a:off x="0" y="2544"/>
              <a:ext cx="1745" cy="1768"/>
            </a:xfrm>
            <a:custGeom>
              <a:avLst/>
              <a:gdLst/>
              <a:ahLst/>
              <a:cxnLst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8311" name="椭圆 98310"/>
            <p:cNvSpPr/>
            <p:nvPr/>
          </p:nvSpPr>
          <p:spPr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8312" name="椭圆 98311"/>
            <p:cNvSpPr/>
            <p:nvPr/>
          </p:nvSpPr>
          <p:spPr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8313" name="椭圆 98312"/>
            <p:cNvSpPr/>
            <p:nvPr/>
          </p:nvSpPr>
          <p:spPr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8314" name="标题 9831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8315" name="文本占位符 983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8316" name="日期占位符 98315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endParaRPr lang="zh-CN" altLang="en-US" dirty="0"/>
          </a:p>
        </p:txBody>
      </p:sp>
      <p:sp>
        <p:nvSpPr>
          <p:cNvPr id="98317" name="页脚占位符 9831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/>
            <a:endParaRPr lang="zh-CN" dirty="0"/>
          </a:p>
        </p:txBody>
      </p:sp>
      <p:sp>
        <p:nvSpPr>
          <p:cNvPr id="98318" name="灯片编号占位符 9831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0594" name="组合 110593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10595" name="任意多边形 110594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10596" name="组合 110595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10597" name="任意多边形 11059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598" name="任意多边形 11059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599" name="任意多边形 11059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10600" name="任意多边形 110599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10601" name="组合 110600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10602" name="任意多边形 110601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03" name="任意多边形 110602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04" name="任意多边形 110603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05" name="任意多边形 110604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06" name="任意多边形 110605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10607" name="组合 110606"/>
              <p:cNvGrpSpPr/>
              <p:nvPr userDrawn="1"/>
            </p:nvGrpSpPr>
            <p:grpSpPr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10608" name="任意多边形 110607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0609" name="任意多边形 110608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0610" name="任意多边形 110609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10611" name="组合 110610"/>
            <p:cNvGrpSpPr/>
            <p:nvPr/>
          </p:nvGrpSpPr>
          <p:grpSpPr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10612" name="任意多边形 110611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13" name="任意多边形 110612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14" name="任意多边形 110613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10615" name="组合 110614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10616" name="任意多边形 11061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17" name="任意多边形 11061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18" name="任意多边形 11061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10619" name="组合 110618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10620" name="任意多边形 110619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21" name="任意多边形 110620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0622" name="任意多边形 110621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10623" name="任意多边形 110622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24" name="任意多边形 110623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25" name="任意多边形 110624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26" name="任意多边形 110625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27" name="任意多边形 110626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28" name="任意多边形 110627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29" name="任意多边形 110628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0" name="任意多边形 110629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1" name="任意多边形 110630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2" name="任意多边形 110631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3" name="任意多边形 110632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4" name="任意多边形 110633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5" name="任意多边形 110634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6" name="任意多边形 110635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0637" name="标题 110636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0638" name="文本占位符 11063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0639" name="日期占位符 110638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Verdana" panose="020B0604030504040204" pitchFamily="34" charset="0"/>
              </a:defRPr>
            </a:lvl1pPr>
          </a:lstStyle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110640" name="页脚占位符 11063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Verdana" panose="020B0604030504040204" pitchFamily="34" charset="0"/>
              </a:defRPr>
            </a:lvl1pPr>
          </a:lstStyle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110641" name="灯片编号占位符 110640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pPr lvl="0">
              <a:buClr>
                <a:srgbClr val="000000"/>
              </a:buClr>
            </a:pPr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audio1.wav"/><Relationship Id="rId1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file:///E:\AVSEQ08.DAT" TargetMode="Externa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hyperlink" Target="http://img3.3lian.com/2006/003/04/033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323850" y="3860800"/>
            <a:ext cx="8604250" cy="2305050"/>
          </a:xfrm>
          <a:prstGeom prst="rect">
            <a:avLst/>
          </a:prstGeom>
          <a:solidFill>
            <a:srgbClr val="FFFF00">
              <a:alpha val="42999"/>
            </a:srgb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zh-CN" altLang="en-US" sz="4800" b="1" dirty="0">
                <a:solidFill>
                  <a:srgbClr val="FF0066"/>
                </a:solidFill>
              </a:rPr>
              <a:t>　 </a:t>
            </a:r>
            <a:r>
              <a:rPr lang="zh-CN" altLang="en-US" sz="4800" b="1" dirty="0">
                <a:solidFill>
                  <a:srgbClr val="FF0066"/>
                </a:solidFill>
                <a:ea typeface="隶书" panose="02010509060101010101" pitchFamily="49" charset="-122"/>
              </a:rPr>
              <a:t>我们人类每时每刻都离不开空气，没有空气就没有生命，也没有生机勃勃的地球</a:t>
            </a:r>
            <a:endParaRPr lang="zh-CN" altLang="en-US" sz="4800" dirty="0">
              <a:solidFill>
                <a:srgbClr val="FF0066"/>
              </a:solidFill>
              <a:ea typeface="隶书" panose="02010509060101010101" pitchFamily="49" charset="-122"/>
            </a:endParaRPr>
          </a:p>
        </p:txBody>
      </p:sp>
      <p:sp>
        <p:nvSpPr>
          <p:cNvPr id="6147" name="矩形 6146"/>
          <p:cNvSpPr/>
          <p:nvPr/>
        </p:nvSpPr>
        <p:spPr>
          <a:xfrm>
            <a:off x="521335" y="459740"/>
            <a:ext cx="8208963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4000"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3089910" y="971868"/>
            <a:ext cx="4752975" cy="14325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6600" b="1" dirty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8800" b="1" dirty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空气</a:t>
            </a:r>
            <a:endParaRPr lang="zh-CN" altLang="en-US" sz="8800" b="1" dirty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文本框 57345"/>
          <p:cNvSpPr txBox="1"/>
          <p:nvPr/>
        </p:nvSpPr>
        <p:spPr>
          <a:xfrm>
            <a:off x="152400" y="76200"/>
            <a:ext cx="5867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49" charset="-122"/>
              </a:rPr>
              <a:t>4.</a:t>
            </a:r>
            <a:r>
              <a:rPr lang="zh-CN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49" charset="-122"/>
              </a:rPr>
              <a:t>纯净物和混合物</a:t>
            </a:r>
            <a:endParaRPr lang="zh-CN" altLang="en-US" sz="4400" b="1">
              <a:solidFill>
                <a:srgbClr val="FF0066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7365" name="矩形 57364"/>
          <p:cNvSpPr/>
          <p:nvPr/>
        </p:nvSpPr>
        <p:spPr>
          <a:xfrm>
            <a:off x="609600" y="990600"/>
            <a:ext cx="30241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600" b="1" dirty="0">
                <a:solidFill>
                  <a:srgbClr val="00008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纯净物：</a:t>
            </a:r>
            <a:endParaRPr lang="zh-CN" altLang="en-US" sz="3600" b="1" dirty="0">
              <a:solidFill>
                <a:srgbClr val="00008A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66" name="矩形 57365"/>
          <p:cNvSpPr/>
          <p:nvPr/>
        </p:nvSpPr>
        <p:spPr>
          <a:xfrm>
            <a:off x="2438400" y="990600"/>
            <a:ext cx="3400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由一种物质组成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67" name="矩形 57366"/>
          <p:cNvSpPr/>
          <p:nvPr/>
        </p:nvSpPr>
        <p:spPr>
          <a:xfrm>
            <a:off x="2438400" y="1781175"/>
            <a:ext cx="6491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如：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200" b="1" baseline="-250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3200" b="1" baseline="-250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3200" b="1" baseline="-250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3200" b="1" baseline="-250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3200" b="1" baseline="-250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3200" b="1" baseline="-250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68" name="矩形 57367"/>
          <p:cNvSpPr/>
          <p:nvPr/>
        </p:nvSpPr>
        <p:spPr>
          <a:xfrm>
            <a:off x="609600" y="2819400"/>
            <a:ext cx="1828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600" b="1" dirty="0">
                <a:solidFill>
                  <a:srgbClr val="00008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混合物：</a:t>
            </a:r>
            <a:endParaRPr lang="zh-CN" altLang="en-US" sz="3600" b="1" dirty="0">
              <a:solidFill>
                <a:srgbClr val="00008A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69" name="矩形 57368"/>
          <p:cNvSpPr/>
          <p:nvPr/>
        </p:nvSpPr>
        <p:spPr>
          <a:xfrm>
            <a:off x="2438400" y="2895600"/>
            <a:ext cx="3400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由多种物质组成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70" name="矩形 57369"/>
          <p:cNvSpPr/>
          <p:nvPr/>
        </p:nvSpPr>
        <p:spPr>
          <a:xfrm>
            <a:off x="2438400" y="3657600"/>
            <a:ext cx="64087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如：空气   海水   河水   矿泉水等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71" name="文本框 57370"/>
          <p:cNvSpPr txBox="1"/>
          <p:nvPr/>
        </p:nvSpPr>
        <p:spPr>
          <a:xfrm>
            <a:off x="1219200" y="4876800"/>
            <a:ext cx="6911975" cy="1563688"/>
          </a:xfrm>
          <a:prstGeom prst="rect">
            <a:avLst/>
          </a:prstGeom>
          <a:solidFill>
            <a:srgbClr val="CCECFF"/>
          </a:solidFill>
          <a:ln w="9525" cap="flat" cmpd="sng">
            <a:pattFill prst="pct80">
              <a:fgClr>
                <a:schemeClr val="tx1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纯净物可以用专门的化学符号来表示如氮气、氧气、二氧化碳可分别表示为</a:t>
            </a:r>
            <a:r>
              <a:rPr lang="en-US" altLang="zh-CN" sz="3200" b="1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3200" b="1" baseline="-30000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3200" b="1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3200" b="1" baseline="-30000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</a:t>
            </a:r>
            <a:r>
              <a:rPr lang="en-US" altLang="zh-CN" sz="3200" b="1" baseline="-30000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8A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等。</a:t>
            </a:r>
            <a:endParaRPr lang="zh-CN" altLang="en-US" sz="3200" b="1" dirty="0">
              <a:solidFill>
                <a:srgbClr val="00008A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3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7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5" grpId="0"/>
      <p:bldP spid="57366" grpId="0"/>
      <p:bldP spid="57367" grpId="0"/>
      <p:bldP spid="57368" grpId="0"/>
      <p:bldP spid="57369" grpId="0"/>
      <p:bldP spid="57370" grpId="0"/>
      <p:bldP spid="573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矩形 58369"/>
          <p:cNvSpPr/>
          <p:nvPr/>
        </p:nvSpPr>
        <p:spPr>
          <a:xfrm>
            <a:off x="304800" y="2286000"/>
            <a:ext cx="8686800" cy="411480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zh-CN" altLang="en-US" b="1" dirty="0">
                <a:solidFill>
                  <a:srgbClr val="CC0000"/>
                </a:solidFill>
              </a:rPr>
              <a:t>（</a:t>
            </a:r>
            <a:r>
              <a:rPr lang="en-US" altLang="zh-CN" b="1" dirty="0">
                <a:solidFill>
                  <a:srgbClr val="CC0000"/>
                </a:solidFill>
              </a:rPr>
              <a:t>4</a:t>
            </a:r>
            <a:r>
              <a:rPr lang="zh-CN" altLang="en-US" b="1" dirty="0">
                <a:solidFill>
                  <a:srgbClr val="CC0000"/>
                </a:solidFill>
              </a:rPr>
              <a:t>）纯净物和混合物的比较</a:t>
            </a:r>
            <a:endParaRPr lang="zh-CN" altLang="en-US" b="1">
              <a:solidFill>
                <a:srgbClr val="CC0000"/>
              </a:solidFill>
            </a:endParaRPr>
          </a:p>
        </p:txBody>
      </p:sp>
      <p:sp>
        <p:nvSpPr>
          <p:cNvPr id="58371" name="文本框 58370"/>
          <p:cNvSpPr txBox="1"/>
          <p:nvPr/>
        </p:nvSpPr>
        <p:spPr>
          <a:xfrm>
            <a:off x="250825" y="228600"/>
            <a:ext cx="8740775" cy="1311275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66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 </a:t>
            </a:r>
            <a:r>
              <a:rPr lang="zh-CN" altLang="en-US" sz="3200" b="1" dirty="0">
                <a:solidFill>
                  <a:srgbClr val="FF0066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）混合物中各物质各自保持着各自的性质。</a:t>
            </a:r>
            <a:endParaRPr lang="zh-CN" altLang="en-US" sz="3200" b="1" dirty="0">
              <a:solidFill>
                <a:srgbClr val="FF0066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endParaRPr lang="zh-CN" altLang="en-US" sz="3200" b="1">
              <a:solidFill>
                <a:srgbClr val="FF0066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8372" name="文本框 58371"/>
          <p:cNvSpPr txBox="1"/>
          <p:nvPr/>
        </p:nvSpPr>
        <p:spPr>
          <a:xfrm>
            <a:off x="250825" y="908050"/>
            <a:ext cx="8748713" cy="1006475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000" b="1" dirty="0">
                <a:latin typeface="Tahoma" panose="020B0604030504040204" pitchFamily="34" charset="0"/>
                <a:ea typeface="宋体" panose="02010600030101010101" pitchFamily="2" charset="-122"/>
              </a:rPr>
              <a:t>例如：空气中的氮气、氧气、二氧化碳等都保持着各自的性质。</a:t>
            </a:r>
            <a:endParaRPr lang="zh-CN" altLang="en-US" sz="30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8402" name="内容占位符 58401"/>
          <p:cNvGraphicFramePr/>
          <p:nvPr>
            <p:ph/>
          </p:nvPr>
        </p:nvGraphicFramePr>
        <p:xfrm>
          <a:off x="609600" y="2895600"/>
          <a:ext cx="7850188" cy="3211513"/>
        </p:xfrm>
        <a:graphic>
          <a:graphicData uri="http://schemas.openxmlformats.org/drawingml/2006/table">
            <a:tbl>
              <a:tblPr/>
              <a:tblGrid>
                <a:gridCol w="1804988"/>
                <a:gridCol w="2843212"/>
                <a:gridCol w="3201988"/>
              </a:tblGrid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4F3492"/>
                          </a:solidFill>
                        </a:rPr>
                        <a:t>纯净物</a:t>
                      </a:r>
                      <a:endParaRPr lang="zh-CN" altLang="en-US" b="1">
                        <a:solidFill>
                          <a:srgbClr val="4F349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4F3492"/>
                          </a:solidFill>
                        </a:rPr>
                        <a:t>混合物</a:t>
                      </a:r>
                      <a:endParaRPr lang="zh-CN" altLang="en-US" b="1">
                        <a:solidFill>
                          <a:srgbClr val="4F349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4F3492"/>
                          </a:solidFill>
                        </a:rPr>
                        <a:t>组成</a:t>
                      </a:r>
                      <a:endParaRPr lang="zh-CN" altLang="en-US" b="1">
                        <a:solidFill>
                          <a:srgbClr val="4F3492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只有一种成分</a:t>
                      </a: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由几种纯净物组成</a:t>
                      </a: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4F3492"/>
                          </a:solidFill>
                        </a:rPr>
                        <a:t>组成性质</a:t>
                      </a:r>
                      <a:endParaRPr lang="zh-CN" altLang="en-US" b="1">
                        <a:solidFill>
                          <a:srgbClr val="4F3492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固定</a:t>
                      </a: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不固定</a:t>
                      </a: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4F3492"/>
                          </a:solidFill>
                        </a:rPr>
                        <a:t>表示方法</a:t>
                      </a:r>
                      <a:endParaRPr lang="zh-CN" altLang="en-US" b="1">
                        <a:solidFill>
                          <a:srgbClr val="4F3492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有化学符号</a:t>
                      </a: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无固定符号</a:t>
                      </a: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4F3492"/>
                          </a:solidFill>
                        </a:rPr>
                        <a:t>举例</a:t>
                      </a:r>
                      <a:endParaRPr lang="zh-CN" altLang="en-US" b="1">
                        <a:solidFill>
                          <a:srgbClr val="4F3492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氧气</a:t>
                      </a:r>
                      <a:r>
                        <a:rPr lang="en-US" altLang="zh-CN" sz="2400" b="1"/>
                        <a:t>(O</a:t>
                      </a:r>
                      <a:r>
                        <a:rPr lang="en-US" altLang="zh-CN" sz="2400" b="1" baseline="-25000"/>
                        <a:t>2</a:t>
                      </a:r>
                      <a:r>
                        <a:rPr lang="en-US" altLang="zh-CN" sz="2400" b="1"/>
                        <a:t>) </a:t>
                      </a:r>
                      <a:endParaRPr lang="en-US" altLang="zh-CN" sz="2400" b="1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五氧化二磷 </a:t>
                      </a:r>
                      <a:r>
                        <a:rPr lang="en-US" altLang="zh-CN" sz="2400" b="1"/>
                        <a:t>(P</a:t>
                      </a:r>
                      <a:r>
                        <a:rPr lang="en-US" altLang="zh-CN" sz="2400" b="1" baseline="-25000"/>
                        <a:t>2</a:t>
                      </a:r>
                      <a:r>
                        <a:rPr lang="en-US" altLang="zh-CN" sz="2400" b="1"/>
                        <a:t>0</a:t>
                      </a:r>
                      <a:r>
                        <a:rPr lang="en-US" altLang="zh-CN" sz="2400" b="1" baseline="-25000"/>
                        <a:t>5</a:t>
                      </a:r>
                      <a:r>
                        <a:rPr lang="en-US" altLang="zh-CN" sz="2400" b="1"/>
                        <a:t>)</a:t>
                      </a: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l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3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空气</a:t>
                      </a:r>
                      <a:r>
                        <a:rPr lang="en-US" altLang="zh-CN" b="1" dirty="0"/>
                        <a:t>,</a:t>
                      </a:r>
                      <a:r>
                        <a:rPr lang="zh-CN" altLang="en-US" b="1" dirty="0"/>
                        <a:t>海水</a:t>
                      </a: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图片 59393" descr="WW_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228600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矩形 59394"/>
          <p:cNvSpPr/>
          <p:nvPr/>
        </p:nvSpPr>
        <p:spPr>
          <a:xfrm>
            <a:off x="7010400" y="1066800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课堂练习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396" name="文本框 59395"/>
          <p:cNvSpPr txBox="1"/>
          <p:nvPr/>
        </p:nvSpPr>
        <p:spPr>
          <a:xfrm>
            <a:off x="304800" y="762000"/>
            <a:ext cx="65532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、下列物质中属于纯净物的是（   ）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空气中分离出来的稀有气体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部分结冰的蒸馏水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食盐水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 75%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的医药酒精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397" name="文本框 59396"/>
          <p:cNvSpPr txBox="1"/>
          <p:nvPr/>
        </p:nvSpPr>
        <p:spPr>
          <a:xfrm>
            <a:off x="304800" y="3276600"/>
            <a:ext cx="86106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、下列各组物质中，都属于混合物的是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     )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．氮气  蒸馏水      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．铁矿石  食盐水 		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．氢气  澄清石灰水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D.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二氧化碳  空气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398" name="文本框 59397"/>
          <p:cNvSpPr txBox="1"/>
          <p:nvPr/>
        </p:nvSpPr>
        <p:spPr>
          <a:xfrm>
            <a:off x="304800" y="5410200"/>
            <a:ext cx="8839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、下列的水属于纯净物的是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     )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矿泉水  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自来水 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河水 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浮有冰的水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399" name="文本框 59398"/>
          <p:cNvSpPr txBox="1"/>
          <p:nvPr/>
        </p:nvSpPr>
        <p:spPr>
          <a:xfrm>
            <a:off x="6172200" y="7620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00" name="文本框 59399"/>
          <p:cNvSpPr txBox="1"/>
          <p:nvPr/>
        </p:nvSpPr>
        <p:spPr>
          <a:xfrm>
            <a:off x="7924800" y="33528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01" name="文本框 59400"/>
          <p:cNvSpPr txBox="1"/>
          <p:nvPr/>
        </p:nvSpPr>
        <p:spPr>
          <a:xfrm>
            <a:off x="5638800" y="54102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0" grpId="0"/>
      <p:bldP spid="594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文本框 63489"/>
          <p:cNvSpPr txBox="1"/>
          <p:nvPr/>
        </p:nvSpPr>
        <p:spPr>
          <a:xfrm>
            <a:off x="827088" y="836613"/>
            <a:ext cx="3529012" cy="5794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、氧气的用途：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1" name="文本框 63490"/>
          <p:cNvSpPr txBox="1"/>
          <p:nvPr/>
        </p:nvSpPr>
        <p:spPr>
          <a:xfrm>
            <a:off x="1763713" y="5949950"/>
            <a:ext cx="2879725" cy="5794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）供给呼吸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2" name="文本框 63491"/>
          <p:cNvSpPr txBox="1"/>
          <p:nvPr/>
        </p:nvSpPr>
        <p:spPr>
          <a:xfrm>
            <a:off x="6084888" y="5942013"/>
            <a:ext cx="2992437" cy="5794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）支持燃烧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3493" name="图片 634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552575"/>
            <a:ext cx="2736850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图片 634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8" y="1552575"/>
            <a:ext cx="2447925" cy="190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5" name="图片 634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1524000"/>
            <a:ext cx="2628900" cy="195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6" name="图片 63495" descr="潜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3663950"/>
            <a:ext cx="2736850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7" name="图片 63496" descr="登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475" y="3668713"/>
            <a:ext cx="2449513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8" name="图片 63497"/>
          <p:cNvPicPr>
            <a:picLocks noChangeAspect="1"/>
          </p:cNvPicPr>
          <p:nvPr/>
        </p:nvPicPr>
        <p:blipFill>
          <a:blip r:embed="rId6"/>
          <a:srcRect t="3798" r="3214" b="1266"/>
          <a:stretch>
            <a:fillRect/>
          </a:stretch>
        </p:blipFill>
        <p:spPr>
          <a:xfrm>
            <a:off x="6248400" y="3657600"/>
            <a:ext cx="25908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9" name="文本框 63498"/>
          <p:cNvSpPr txBox="1"/>
          <p:nvPr/>
        </p:nvSpPr>
        <p:spPr>
          <a:xfrm>
            <a:off x="4140200" y="836613"/>
            <a:ext cx="2879725" cy="5794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曾经叫“养气”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500" name="文本框 63499"/>
          <p:cNvSpPr txBox="1"/>
          <p:nvPr/>
        </p:nvSpPr>
        <p:spPr>
          <a:xfrm>
            <a:off x="179388" y="115888"/>
            <a:ext cx="5761037" cy="5794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二、空气是一种宝贵的资源：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63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3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634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634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634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2" grpId="0"/>
      <p:bldP spid="634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文本框 93185"/>
          <p:cNvSpPr txBox="1"/>
          <p:nvPr/>
        </p:nvSpPr>
        <p:spPr>
          <a:xfrm>
            <a:off x="323850" y="123825"/>
            <a:ext cx="54006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、氮气的性质和用途</a:t>
            </a:r>
            <a:endParaRPr lang="zh-CN" altLang="en-US" sz="36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87" name="文本框 93186"/>
          <p:cNvSpPr txBox="1"/>
          <p:nvPr/>
        </p:nvSpPr>
        <p:spPr>
          <a:xfrm>
            <a:off x="2339975" y="765175"/>
            <a:ext cx="660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无色、无味的气体。难溶于水熔沸点低。密度：</a:t>
            </a:r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1.251g/L</a:t>
            </a:r>
            <a:endParaRPr lang="en-US" altLang="zh-CN" sz="32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88" name="文本框 93187"/>
          <p:cNvSpPr txBox="1"/>
          <p:nvPr/>
        </p:nvSpPr>
        <p:spPr>
          <a:xfrm>
            <a:off x="2411413" y="2133600"/>
            <a:ext cx="50561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不能燃烧不能支持燃烧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89" name="文本框 93188"/>
          <p:cNvSpPr txBox="1"/>
          <p:nvPr/>
        </p:nvSpPr>
        <p:spPr>
          <a:xfrm>
            <a:off x="250825" y="2852738"/>
            <a:ext cx="20177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用途：</a:t>
            </a:r>
            <a:endParaRPr lang="zh-CN" altLang="en-US" sz="36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93190" name="组合 93189"/>
          <p:cNvGrpSpPr/>
          <p:nvPr/>
        </p:nvGrpSpPr>
        <p:grpSpPr>
          <a:xfrm>
            <a:off x="250825" y="809625"/>
            <a:ext cx="2274888" cy="1903413"/>
            <a:chOff x="158" y="510"/>
            <a:chExt cx="1433" cy="1199"/>
          </a:xfrm>
        </p:grpSpPr>
        <p:sp>
          <p:nvSpPr>
            <p:cNvPr id="93191" name="文本框 93190"/>
            <p:cNvSpPr txBox="1"/>
            <p:nvPr/>
          </p:nvSpPr>
          <p:spPr>
            <a:xfrm>
              <a:off x="256" y="510"/>
              <a:ext cx="129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物理性质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3192" name="文本框 93191"/>
            <p:cNvSpPr txBox="1"/>
            <p:nvPr/>
          </p:nvSpPr>
          <p:spPr>
            <a:xfrm>
              <a:off x="295" y="1344"/>
              <a:ext cx="129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化学性质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3193" name="左大括号 93192"/>
            <p:cNvSpPr/>
            <p:nvPr/>
          </p:nvSpPr>
          <p:spPr>
            <a:xfrm>
              <a:off x="158" y="723"/>
              <a:ext cx="91" cy="893"/>
            </a:xfrm>
            <a:prstGeom prst="leftBrace">
              <a:avLst>
                <a:gd name="adj1" fmla="val 81776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3194" name="矩形 93193"/>
          <p:cNvSpPr/>
          <p:nvPr/>
        </p:nvSpPr>
        <p:spPr>
          <a:xfrm>
            <a:off x="6659563" y="2201863"/>
            <a:ext cx="24844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（不活泼）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3195" name="图片 93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644900"/>
            <a:ext cx="2232025" cy="1808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3196" name="组合 93195"/>
          <p:cNvGrpSpPr/>
          <p:nvPr/>
        </p:nvGrpSpPr>
        <p:grpSpPr>
          <a:xfrm>
            <a:off x="2987675" y="3213100"/>
            <a:ext cx="2520950" cy="2560638"/>
            <a:chOff x="1927" y="2341"/>
            <a:chExt cx="1316" cy="1296"/>
          </a:xfrm>
        </p:grpSpPr>
        <p:pic>
          <p:nvPicPr>
            <p:cNvPr id="93197" name="图片 93196" descr="氮肥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7" y="2523"/>
              <a:ext cx="1316" cy="8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198" name="图片 931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0" y="2341"/>
              <a:ext cx="798" cy="129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3199" name="图片 93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888" y="3357563"/>
            <a:ext cx="2376487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200" name="矩形 93199"/>
          <p:cNvSpPr/>
          <p:nvPr/>
        </p:nvSpPr>
        <p:spPr>
          <a:xfrm>
            <a:off x="3332163" y="6137275"/>
            <a:ext cx="22812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化工原料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1" name="矩形 93200"/>
          <p:cNvSpPr/>
          <p:nvPr/>
        </p:nvSpPr>
        <p:spPr>
          <a:xfrm>
            <a:off x="6084888" y="5516563"/>
            <a:ext cx="30591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食品充气包装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2" name="矩形 93201"/>
          <p:cNvSpPr/>
          <p:nvPr/>
        </p:nvSpPr>
        <p:spPr>
          <a:xfrm>
            <a:off x="571500" y="6165850"/>
            <a:ext cx="17684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冷冻剂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3" name="矩形 93202"/>
          <p:cNvSpPr/>
          <p:nvPr/>
        </p:nvSpPr>
        <p:spPr>
          <a:xfrm>
            <a:off x="395288" y="5589588"/>
            <a:ext cx="222408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超导试验车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4" name="矩形 93203"/>
          <p:cNvSpPr/>
          <p:nvPr/>
        </p:nvSpPr>
        <p:spPr>
          <a:xfrm>
            <a:off x="7051675" y="6092825"/>
            <a:ext cx="17684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保护气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3205" name="图片 93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3644900"/>
            <a:ext cx="2736850" cy="2563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06" name="图片 932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838" y="3141663"/>
            <a:ext cx="2665412" cy="252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207" name="矩形 93206"/>
          <p:cNvSpPr/>
          <p:nvPr/>
        </p:nvSpPr>
        <p:spPr>
          <a:xfrm>
            <a:off x="3579813" y="5661025"/>
            <a:ext cx="16367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制氮肥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93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93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93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/>
      <p:bldP spid="93189" grpId="0"/>
      <p:bldP spid="93194" grpId="0"/>
      <p:bldP spid="93200" grpId="0"/>
      <p:bldP spid="93201" grpId="0"/>
      <p:bldP spid="93202" grpId="0"/>
      <p:bldP spid="93203" grpId="0"/>
      <p:bldP spid="93204" grpId="0"/>
      <p:bldP spid="932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文本框 104449"/>
          <p:cNvSpPr txBox="1"/>
          <p:nvPr/>
        </p:nvSpPr>
        <p:spPr>
          <a:xfrm>
            <a:off x="250825" y="188913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4000" b="1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、稀有气体的性质和用途</a:t>
            </a:r>
            <a:endParaRPr lang="zh-CN" altLang="en-US" sz="4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4451" name="文本框 104450"/>
          <p:cNvSpPr txBox="1"/>
          <p:nvPr/>
        </p:nvSpPr>
        <p:spPr>
          <a:xfrm>
            <a:off x="-71437" y="5589588"/>
            <a:ext cx="96123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稀有气体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无色、无味，化学性质很不活泼。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4452" name="文本框 104451"/>
          <p:cNvSpPr txBox="1"/>
          <p:nvPr/>
        </p:nvSpPr>
        <p:spPr>
          <a:xfrm>
            <a:off x="-107950" y="6243638"/>
            <a:ext cx="92519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）用途：保护气、电光源激光技术、低温麻醉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04453" name="图片 104452" descr="霓虹灯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066800"/>
            <a:ext cx="5473700" cy="3922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4" name="图片 104453" descr="重庆大礼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981075"/>
            <a:ext cx="5113338" cy="383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5" name="图片 1044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1125538"/>
            <a:ext cx="2087562" cy="115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6" name="图片 1044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908050"/>
            <a:ext cx="1619250" cy="145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7" name="图片 1044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650" y="2492375"/>
            <a:ext cx="1179513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8" name="图片 1044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63" y="2565400"/>
            <a:ext cx="2374900" cy="200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9" name="文本框 104458"/>
          <p:cNvSpPr txBox="1"/>
          <p:nvPr/>
        </p:nvSpPr>
        <p:spPr>
          <a:xfrm>
            <a:off x="0" y="4953000"/>
            <a:ext cx="8064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）稀有气体是氦氖氩氪氙等气体的总称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44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44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4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044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文本框 60419"/>
          <p:cNvSpPr txBox="1"/>
          <p:nvPr/>
        </p:nvSpPr>
        <p:spPr>
          <a:xfrm>
            <a:off x="609600" y="152400"/>
            <a:ext cx="678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三、空气的污染及其防止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1" name="文本框 60420"/>
          <p:cNvSpPr txBox="1"/>
          <p:nvPr/>
        </p:nvSpPr>
        <p:spPr>
          <a:xfrm>
            <a:off x="914400" y="914400"/>
            <a:ext cx="7086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空气中有害物质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2" name="文本框 60421"/>
          <p:cNvSpPr txBox="1"/>
          <p:nvPr/>
        </p:nvSpPr>
        <p:spPr>
          <a:xfrm>
            <a:off x="1219200" y="1524000"/>
            <a:ext cx="79248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有害气体：二氧化硫</a:t>
            </a:r>
            <a:r>
              <a:rPr lang="en-US" altLang="zh-CN" sz="2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(SO</a:t>
            </a:r>
            <a:r>
              <a:rPr lang="en-US" altLang="zh-CN" sz="2800" b="1" baseline="-250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、一氧化碳（</a:t>
            </a: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）、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二氧化氮</a:t>
            </a:r>
            <a:r>
              <a:rPr lang="en-US" altLang="zh-CN" sz="2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(N0</a:t>
            </a:r>
            <a:r>
              <a:rPr lang="en-US" altLang="zh-CN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28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3" name="文本框 60422"/>
          <p:cNvSpPr txBox="1"/>
          <p:nvPr/>
        </p:nvSpPr>
        <p:spPr>
          <a:xfrm>
            <a:off x="1219200" y="2895600"/>
            <a:ext cx="739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烟尘</a:t>
            </a: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可吸入颗粒物）</a:t>
            </a:r>
            <a:endParaRPr lang="zh-CN" altLang="en-US" sz="28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4" name="文本框 60423"/>
          <p:cNvSpPr txBox="1"/>
          <p:nvPr/>
        </p:nvSpPr>
        <p:spPr>
          <a:xfrm>
            <a:off x="1042988" y="3644900"/>
            <a:ext cx="4537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污染的三大类型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25" name="文本框 60424"/>
          <p:cNvSpPr txBox="1"/>
          <p:nvPr/>
        </p:nvSpPr>
        <p:spPr>
          <a:xfrm>
            <a:off x="5148263" y="4292600"/>
            <a:ext cx="1676400" cy="5889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fontAlgn="t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方正大黑简体" pitchFamily="2" charset="-122"/>
              </a:rPr>
              <a:t>酸 雨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方正大黑简体" pitchFamily="2" charset="-122"/>
            </a:endParaRPr>
          </a:p>
        </p:txBody>
      </p:sp>
      <p:sp>
        <p:nvSpPr>
          <p:cNvPr id="60426" name="矩形 60425"/>
          <p:cNvSpPr/>
          <p:nvPr/>
        </p:nvSpPr>
        <p:spPr>
          <a:xfrm>
            <a:off x="5029200" y="4953000"/>
            <a:ext cx="2057400" cy="4429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fontAlgn="t">
              <a:buClr>
                <a:srgbClr val="000000"/>
              </a:buClr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方正大黑简体" pitchFamily="2" charset="-122"/>
              </a:rPr>
              <a:t>臭氧层破坏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方正大黑简体" pitchFamily="2" charset="-122"/>
            </a:endParaRPr>
          </a:p>
        </p:txBody>
      </p:sp>
      <p:sp>
        <p:nvSpPr>
          <p:cNvPr id="60427" name="矩形 60426"/>
          <p:cNvSpPr/>
          <p:nvPr/>
        </p:nvSpPr>
        <p:spPr>
          <a:xfrm>
            <a:off x="5219700" y="5445125"/>
            <a:ext cx="1944688" cy="663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fontAlgn="t">
              <a:buClr>
                <a:srgbClr val="000000"/>
              </a:buClr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方正大黑简体" pitchFamily="2" charset="-122"/>
              </a:rPr>
              <a:t>温室效应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方正大黑简体" pitchFamily="2" charset="-122"/>
            </a:endParaRPr>
          </a:p>
        </p:txBody>
      </p:sp>
      <p:sp>
        <p:nvSpPr>
          <p:cNvPr id="60428" name="直接连接符 60427"/>
          <p:cNvSpPr/>
          <p:nvPr/>
        </p:nvSpPr>
        <p:spPr>
          <a:xfrm>
            <a:off x="3851275" y="4581525"/>
            <a:ext cx="11525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9" name="文本框 60428"/>
          <p:cNvSpPr txBox="1"/>
          <p:nvPr/>
        </p:nvSpPr>
        <p:spPr>
          <a:xfrm>
            <a:off x="1692275" y="4365625"/>
            <a:ext cx="22320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SO</a:t>
            </a:r>
            <a:r>
              <a:rPr lang="en-US" altLang="zh-CN" sz="2800" b="1" baseline="-25000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2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、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NO</a:t>
            </a:r>
            <a:r>
              <a:rPr lang="en-US" altLang="zh-CN" sz="2800" b="1" baseline="-25000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2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等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方正大黑简体" pitchFamily="2" charset="-122"/>
            </a:endParaRPr>
          </a:p>
        </p:txBody>
      </p:sp>
      <p:sp>
        <p:nvSpPr>
          <p:cNvPr id="60430" name="文本框 60429"/>
          <p:cNvSpPr txBox="1"/>
          <p:nvPr/>
        </p:nvSpPr>
        <p:spPr>
          <a:xfrm>
            <a:off x="1835150" y="4941888"/>
            <a:ext cx="16065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氟利昂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等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方正大黑简体" pitchFamily="2" charset="-122"/>
            </a:endParaRPr>
          </a:p>
        </p:txBody>
      </p:sp>
      <p:sp>
        <p:nvSpPr>
          <p:cNvPr id="60431" name="文本框 60430"/>
          <p:cNvSpPr txBox="1"/>
          <p:nvPr/>
        </p:nvSpPr>
        <p:spPr>
          <a:xfrm>
            <a:off x="1600200" y="5562600"/>
            <a:ext cx="24479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CO</a:t>
            </a:r>
            <a:r>
              <a:rPr lang="en-US" altLang="zh-CN" sz="2800" b="1" baseline="-25000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2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方正大黑简体" pitchFamily="2" charset="-122"/>
              </a:rPr>
              <a:t>含量增加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方正大黑简体" pitchFamily="2" charset="-122"/>
            </a:endParaRPr>
          </a:p>
        </p:txBody>
      </p:sp>
      <p:sp>
        <p:nvSpPr>
          <p:cNvPr id="60432" name="直接连接符 60431"/>
          <p:cNvSpPr/>
          <p:nvPr/>
        </p:nvSpPr>
        <p:spPr>
          <a:xfrm>
            <a:off x="3851275" y="5229225"/>
            <a:ext cx="11525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33" name="直接连接符 60432"/>
          <p:cNvSpPr/>
          <p:nvPr/>
        </p:nvSpPr>
        <p:spPr>
          <a:xfrm>
            <a:off x="3886200" y="5867400"/>
            <a:ext cx="11525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5" grpId="0"/>
      <p:bldP spid="60426" grpId="0"/>
      <p:bldP spid="60427" grpId="0"/>
      <p:bldP spid="60429" grpId="0"/>
      <p:bldP spid="60430" grpId="0"/>
      <p:bldP spid="604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6" name="文本框 105475"/>
          <p:cNvSpPr txBox="1"/>
          <p:nvPr/>
        </p:nvSpPr>
        <p:spPr>
          <a:xfrm>
            <a:off x="381000" y="381000"/>
            <a:ext cx="6553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空气污染的主要来源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5477" name="图片 10547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143000"/>
            <a:ext cx="7162800" cy="4684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9" name="矩形 105478"/>
          <p:cNvSpPr/>
          <p:nvPr/>
        </p:nvSpPr>
        <p:spPr>
          <a:xfrm>
            <a:off x="304800" y="6019800"/>
            <a:ext cx="34480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煤燃烧排放的烟气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80" name="文本框 105479"/>
          <p:cNvSpPr txBox="1"/>
          <p:nvPr/>
        </p:nvSpPr>
        <p:spPr>
          <a:xfrm>
            <a:off x="4343400" y="5943600"/>
            <a:ext cx="14398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4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</a:t>
            </a:r>
            <a:r>
              <a:rPr lang="en-US" altLang="zh-CN" sz="4400" baseline="-250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4400" baseline="-2500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81" name="文本框 105480"/>
          <p:cNvSpPr txBox="1"/>
          <p:nvPr/>
        </p:nvSpPr>
        <p:spPr>
          <a:xfrm>
            <a:off x="6400800" y="5943600"/>
            <a:ext cx="152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4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</a:t>
            </a:r>
            <a:r>
              <a:rPr lang="en-US" altLang="zh-CN" sz="4400" baseline="-250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4400" baseline="-2500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/>
      <p:bldP spid="1054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500" name="图片 106499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52400"/>
            <a:ext cx="7620000" cy="560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2" name="矩形 106501"/>
          <p:cNvSpPr/>
          <p:nvPr/>
        </p:nvSpPr>
        <p:spPr>
          <a:xfrm>
            <a:off x="533400" y="5842000"/>
            <a:ext cx="4260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机动车尾气的排放</a:t>
            </a:r>
            <a:endParaRPr lang="zh-CN" altLang="en-US" sz="40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6504" name="矩形 106503"/>
          <p:cNvSpPr/>
          <p:nvPr/>
        </p:nvSpPr>
        <p:spPr>
          <a:xfrm>
            <a:off x="5486400" y="5867400"/>
            <a:ext cx="1227138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4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</a:t>
            </a:r>
            <a:r>
              <a:rPr lang="en-US" altLang="zh-CN" sz="4400" b="1" baseline="-250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4400" b="1" baseline="-2500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524" name="图片 1075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5" name="矩形 107524"/>
          <p:cNvSpPr/>
          <p:nvPr/>
        </p:nvSpPr>
        <p:spPr>
          <a:xfrm>
            <a:off x="2209800" y="5873750"/>
            <a:ext cx="44656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烟尘</a:t>
            </a: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可吸入颗粒物）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75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pic_325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" y="908050"/>
            <a:ext cx="3657600" cy="403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7170" descr="pic_325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476250"/>
            <a:ext cx="4608512" cy="434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7171"/>
          <p:cNvSpPr txBox="1"/>
          <p:nvPr/>
        </p:nvSpPr>
        <p:spPr>
          <a:xfrm>
            <a:off x="4505325" y="4940300"/>
            <a:ext cx="4170363" cy="10064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000" b="1" dirty="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拉瓦锡研究空气成分所用的装置</a:t>
            </a:r>
            <a:endParaRPr lang="zh-CN" altLang="en-US" sz="3000" b="1">
              <a:solidFill>
                <a:srgbClr val="CC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3" name="矩形 7172"/>
          <p:cNvSpPr/>
          <p:nvPr/>
        </p:nvSpPr>
        <p:spPr>
          <a:xfrm>
            <a:off x="4140200" y="431800"/>
            <a:ext cx="58324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0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0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、法国化学家拉瓦锡的贡献</a:t>
            </a:r>
            <a:endParaRPr lang="zh-CN" altLang="en-US" sz="30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4" name="矩形 7173"/>
          <p:cNvSpPr/>
          <p:nvPr/>
        </p:nvSpPr>
        <p:spPr>
          <a:xfrm>
            <a:off x="107950" y="5300663"/>
            <a:ext cx="40322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拉瓦锡</a:t>
            </a:r>
            <a:r>
              <a:rPr lang="zh-CN" altLang="en-US" sz="3000" b="1" dirty="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通过实验得出空气由</a:t>
            </a: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氧气和氮气</a:t>
            </a:r>
            <a:r>
              <a:rPr lang="zh-CN" altLang="en-US" sz="3000" b="1" dirty="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组成</a:t>
            </a:r>
            <a:endParaRPr lang="zh-CN" altLang="en-US" sz="3000" b="1">
              <a:solidFill>
                <a:srgbClr val="CC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5" name="文本框 7174"/>
          <p:cNvSpPr txBox="1"/>
          <p:nvPr/>
        </p:nvSpPr>
        <p:spPr>
          <a:xfrm>
            <a:off x="0" y="0"/>
            <a:ext cx="7504113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一、空气是由什么组成的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endParaRPr lang="zh-CN" altLang="en-US" sz="10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2" name="文本框 119811"/>
          <p:cNvSpPr txBox="1"/>
          <p:nvPr/>
        </p:nvSpPr>
        <p:spPr>
          <a:xfrm>
            <a:off x="533400" y="914400"/>
            <a:ext cx="34480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空气污染的危害：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9813" name="文本框 119812"/>
          <p:cNvSpPr txBox="1"/>
          <p:nvPr/>
        </p:nvSpPr>
        <p:spPr>
          <a:xfrm>
            <a:off x="593725" y="9366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9814" name="文本框 119813"/>
          <p:cNvSpPr txBox="1"/>
          <p:nvPr/>
        </p:nvSpPr>
        <p:spPr>
          <a:xfrm>
            <a:off x="392113" y="2057400"/>
            <a:ext cx="87518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损害人体健康，影响作物生长，破坏生态平衡。</a:t>
            </a:r>
            <a:endParaRPr lang="zh-CN" altLang="en-US" sz="32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9815" name="文本框 119814"/>
          <p:cNvSpPr txBox="1"/>
          <p:nvPr/>
        </p:nvSpPr>
        <p:spPr>
          <a:xfrm>
            <a:off x="304800" y="3200400"/>
            <a:ext cx="26320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采取的措施：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9816" name="文本框 119815"/>
          <p:cNvSpPr txBox="1"/>
          <p:nvPr/>
        </p:nvSpPr>
        <p:spPr>
          <a:xfrm>
            <a:off x="457200" y="4267200"/>
            <a:ext cx="82454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加强大气质量监测，改善环境状况，使用清洁能源，积极植树、造林、种草等。</a:t>
            </a:r>
            <a:endParaRPr lang="zh-CN" altLang="en-US" sz="32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4" grpId="0"/>
      <p:bldP spid="119815" grpId="0"/>
      <p:bldP spid="1198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570" name="图片 109569" descr="WW_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228600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1" name="矩形 109570"/>
          <p:cNvSpPr/>
          <p:nvPr/>
        </p:nvSpPr>
        <p:spPr>
          <a:xfrm>
            <a:off x="7010400" y="1066800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课堂练习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2" name="文本框 109571"/>
          <p:cNvSpPr txBox="1"/>
          <p:nvPr/>
        </p:nvSpPr>
        <p:spPr>
          <a:xfrm>
            <a:off x="304800" y="762000"/>
            <a:ext cx="84582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、夏天从冰箱里拿出一瓶饮料，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放在空气中，饮料外壁会潮湿，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说明空气中含有（      ）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．氮气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．氧气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．水蒸气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．二氧化碳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3" name="文本框 109572"/>
          <p:cNvSpPr txBox="1"/>
          <p:nvPr/>
        </p:nvSpPr>
        <p:spPr>
          <a:xfrm>
            <a:off x="228600" y="2819400"/>
            <a:ext cx="86106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要在一充满空气的瓶子中，将其中的氧气除去，又不增加其他气体的成分。下列物质在瓶中燃烧可达到目的的是（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）</a:t>
            </a:r>
            <a:endParaRPr lang="zh-CN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A．木灰	      B．硫磺      C．铁丝      D．红磷</a:t>
            </a:r>
            <a:endParaRPr lang="zh-CN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4" name="文本框 109573"/>
          <p:cNvSpPr txBox="1"/>
          <p:nvPr/>
        </p:nvSpPr>
        <p:spPr>
          <a:xfrm>
            <a:off x="304800" y="4876800"/>
            <a:ext cx="88392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2008年北京奥运会若用大型遥控飞艇作广告。为了安全，艇内充入的气体最好是（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）</a:t>
            </a:r>
            <a:endParaRPr lang="zh-CN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A．氢气     B．氧气       C．氦气     D．二氧化碳</a:t>
            </a:r>
            <a:endParaRPr lang="zh-CN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5" name="文本框 109574"/>
          <p:cNvSpPr txBox="1"/>
          <p:nvPr/>
        </p:nvSpPr>
        <p:spPr>
          <a:xfrm>
            <a:off x="3810000" y="17526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6" name="文本框 109575"/>
          <p:cNvSpPr txBox="1"/>
          <p:nvPr/>
        </p:nvSpPr>
        <p:spPr>
          <a:xfrm>
            <a:off x="5181600" y="38862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7" name="文本框 109576"/>
          <p:cNvSpPr txBox="1"/>
          <p:nvPr/>
        </p:nvSpPr>
        <p:spPr>
          <a:xfrm>
            <a:off x="7010400" y="54102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  <p:bldP spid="109576" grpId="0"/>
      <p:bldP spid="1095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6" name="文本框 120835"/>
          <p:cNvSpPr txBox="1"/>
          <p:nvPr/>
        </p:nvSpPr>
        <p:spPr>
          <a:xfrm>
            <a:off x="609600" y="838200"/>
            <a:ext cx="7848600" cy="1370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、沙尘暴会造成空气中哪种有害成分的增加（  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、二氧化硫磺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、二氧化氮肥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、一氧化碳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、可吸入颗粒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0837" name="文本框 120836"/>
          <p:cNvSpPr txBox="1"/>
          <p:nvPr/>
        </p:nvSpPr>
        <p:spPr>
          <a:xfrm>
            <a:off x="685800" y="2362200"/>
            <a:ext cx="7696200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、红磷在空气中燃烧不能产生的现象是（     ）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、生成五氧化二磷  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、生成白色固体  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、放出大量的热  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、产生大量的白烟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0838" name="文本框 120837"/>
          <p:cNvSpPr txBox="1"/>
          <p:nvPr/>
        </p:nvSpPr>
        <p:spPr>
          <a:xfrm>
            <a:off x="762000" y="3886200"/>
            <a:ext cx="7848600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、下列各项中，成因果关系的一组是：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大气中二氧化碳增加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二氧化硫、二氧化氮排入大气中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一氧化碳大量排入大气中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致冷剂氟得昂排入大气中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;a 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形成酸雨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b,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产生温室效应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c 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破坏臭氧层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使人中毒（  ）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①-d      B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②-a     C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③-c    D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④-d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0839" name="文本框 120838"/>
          <p:cNvSpPr txBox="1"/>
          <p:nvPr/>
        </p:nvSpPr>
        <p:spPr>
          <a:xfrm>
            <a:off x="6477000" y="914400"/>
            <a:ext cx="1066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0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000" b="1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0840" name="文本框 120839"/>
          <p:cNvSpPr txBox="1"/>
          <p:nvPr/>
        </p:nvSpPr>
        <p:spPr>
          <a:xfrm>
            <a:off x="5105400" y="22860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0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000" b="1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0841" name="文本框 120840"/>
          <p:cNvSpPr txBox="1"/>
          <p:nvPr/>
        </p:nvSpPr>
        <p:spPr>
          <a:xfrm>
            <a:off x="2057400" y="48768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0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000" b="1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40" grpId="0"/>
      <p:bldP spid="1208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107950" y="188913"/>
            <a:ext cx="7272338" cy="579437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、测定空气里氧气的含量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3505200" y="2743200"/>
            <a:ext cx="2663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实验现象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3505200" y="3429000"/>
            <a:ext cx="5257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、红磷燃烧，产生大量白烟；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3505200" y="4038600"/>
            <a:ext cx="533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、冷却后，瓶内水面上升了约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1/5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体积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3200400" y="2057400"/>
            <a:ext cx="678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600" b="1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P           O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2                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P</a:t>
            </a:r>
            <a:r>
              <a:rPr lang="en-US" altLang="zh-CN" sz="30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30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3000" b="1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4" name="矩形 9223"/>
          <p:cNvSpPr/>
          <p:nvPr/>
        </p:nvSpPr>
        <p:spPr>
          <a:xfrm>
            <a:off x="7010400" y="1600200"/>
            <a:ext cx="2368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五氧化二磷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5" name="直接连接符 9224"/>
          <p:cNvSpPr/>
          <p:nvPr/>
        </p:nvSpPr>
        <p:spPr>
          <a:xfrm>
            <a:off x="5715000" y="2057400"/>
            <a:ext cx="1219200" cy="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6" name="文本框 9225"/>
          <p:cNvSpPr txBox="1"/>
          <p:nvPr/>
        </p:nvSpPr>
        <p:spPr>
          <a:xfrm>
            <a:off x="5791200" y="1524000"/>
            <a:ext cx="1046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点燃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7" name="文本框 9226"/>
          <p:cNvSpPr txBox="1"/>
          <p:nvPr/>
        </p:nvSpPr>
        <p:spPr>
          <a:xfrm>
            <a:off x="0" y="5943600"/>
            <a:ext cx="23050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实验结论：</a:t>
            </a:r>
            <a:endParaRPr lang="zh-CN" altLang="en-US" sz="32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2057400" y="5867400"/>
            <a:ext cx="8280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氧气</a:t>
            </a:r>
            <a:r>
              <a:rPr lang="zh-CN" altLang="en-US" sz="36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约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占空气总体积的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1/5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31" name="图片 9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3590925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3" name="文本框 9232"/>
          <p:cNvSpPr txBox="1"/>
          <p:nvPr/>
        </p:nvSpPr>
        <p:spPr>
          <a:xfrm>
            <a:off x="3505200" y="990600"/>
            <a:ext cx="2663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实验原理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3276600" y="1600200"/>
            <a:ext cx="3311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红磷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氧气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34" name="动作按钮: 影片 9233">
            <a:hlinkClick r:id="rId2" action="ppaction://program"/>
          </p:cNvPr>
          <p:cNvSpPr/>
          <p:nvPr/>
        </p:nvSpPr>
        <p:spPr>
          <a:xfrm>
            <a:off x="7543800" y="5562600"/>
            <a:ext cx="1295400" cy="762000"/>
          </a:xfrm>
          <a:prstGeom prst="actionButtonMovi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3" grpId="0"/>
      <p:bldP spid="9224" grpId="0"/>
      <p:bldP spid="9226" grpId="0"/>
      <p:bldP spid="9227" grpId="0"/>
      <p:bldP spid="9228" grpId="0"/>
      <p:bldP spid="9233" grpId="0"/>
      <p:bldP spid="92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4" name="文本框 5123"/>
          <p:cNvSpPr txBox="1"/>
          <p:nvPr/>
        </p:nvSpPr>
        <p:spPr>
          <a:xfrm>
            <a:off x="228600" y="914400"/>
            <a:ext cx="84582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实验成功的关键：</a:t>
            </a:r>
            <a:endParaRPr lang="zh-CN" altLang="en-US" sz="32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矩形 5124"/>
          <p:cNvSpPr/>
          <p:nvPr/>
        </p:nvSpPr>
        <p:spPr>
          <a:xfrm>
            <a:off x="152400" y="1981200"/>
            <a:ext cx="35829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）装置不能漏气；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矩形 5125"/>
          <p:cNvSpPr/>
          <p:nvPr/>
        </p:nvSpPr>
        <p:spPr>
          <a:xfrm>
            <a:off x="227013" y="2743200"/>
            <a:ext cx="89169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）集气瓶中加少量水（防止高温熔融物使瓶底炸裂）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矩形 5127"/>
          <p:cNvSpPr/>
          <p:nvPr/>
        </p:nvSpPr>
        <p:spPr>
          <a:xfrm>
            <a:off x="227013" y="3505200"/>
            <a:ext cx="28717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）红磷应过量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0" name="矩形 5129"/>
          <p:cNvSpPr/>
          <p:nvPr/>
        </p:nvSpPr>
        <p:spPr>
          <a:xfrm>
            <a:off x="227013" y="4343400"/>
            <a:ext cx="82057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）点燃红磷后要立即伸入集气瓶中，并塞紧塞子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2" name="矩形 5131"/>
          <p:cNvSpPr/>
          <p:nvPr/>
        </p:nvSpPr>
        <p:spPr>
          <a:xfrm>
            <a:off x="227013" y="5105400"/>
            <a:ext cx="53609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）待红磷冷却后，打开弹簧夹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图片 10243" descr="03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8592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矩形 10244"/>
          <p:cNvSpPr/>
          <p:nvPr/>
        </p:nvSpPr>
        <p:spPr>
          <a:xfrm>
            <a:off x="1905000" y="381000"/>
            <a:ext cx="1752600" cy="601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想一想</a:t>
            </a:r>
            <a:endParaRPr lang="zh-CN" alt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468313" y="3048000"/>
            <a:ext cx="8675687" cy="10668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根据实验现象，分析瓶内剩余气体具有怎样的性质？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</a:t>
            </a:r>
            <a:endParaRPr lang="zh-CN" altLang="en-US" sz="32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7" name="矩形 10246"/>
          <p:cNvSpPr/>
          <p:nvPr/>
        </p:nvSpPr>
        <p:spPr>
          <a:xfrm>
            <a:off x="533400" y="4114800"/>
            <a:ext cx="739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答：不能燃烧，也不能支持燃烧；不能溶于水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395288" y="4800600"/>
            <a:ext cx="874871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、红磷燃烧后生成的“大量白烟”可以说“大量白雾”吗？</a:t>
            </a:r>
            <a:endParaRPr lang="zh-CN" altLang="en-US" sz="3200" b="1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457200" y="5943600"/>
            <a:ext cx="8137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答：不能，烟是固体微粒；雾是小液滴。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0" name="文本框 10249"/>
          <p:cNvSpPr txBox="1"/>
          <p:nvPr/>
        </p:nvSpPr>
        <p:spPr>
          <a:xfrm>
            <a:off x="593725" y="1539875"/>
            <a:ext cx="71786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、集气瓶中的水为什么会上升？</a:t>
            </a:r>
            <a:endParaRPr lang="zh-CN" altLang="en-US" sz="32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1" name="文本框 10250"/>
          <p:cNvSpPr txBox="1"/>
          <p:nvPr/>
        </p:nvSpPr>
        <p:spPr>
          <a:xfrm>
            <a:off x="381000" y="1981200"/>
            <a:ext cx="8458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答：红磷燃烧消耗氧气，使集气瓶内压强小于外界大气压，水被压入集气瓶。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char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6">
                                            <p:txEl>
                                              <p:charRg st="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  <p:bldP spid="10247" grpId="0"/>
      <p:bldP spid="10248" grpId="0"/>
      <p:bldP spid="10249" grpId="0"/>
      <p:bldP spid="10250" grpId="0"/>
      <p:bldP spid="10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矩形 11267"/>
          <p:cNvSpPr/>
          <p:nvPr/>
        </p:nvSpPr>
        <p:spPr>
          <a:xfrm>
            <a:off x="304800" y="381000"/>
            <a:ext cx="84455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在实验中如果进入水的体积小于集气瓶总体积的</a:t>
            </a:r>
            <a:r>
              <a:rPr lang="en-US" altLang="zh-CN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1/5</a:t>
            </a:r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，会有什么原因呢？</a:t>
            </a:r>
            <a:endParaRPr lang="zh-CN" altLang="en-US" sz="32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矩形 11269"/>
          <p:cNvSpPr/>
          <p:nvPr/>
        </p:nvSpPr>
        <p:spPr>
          <a:xfrm>
            <a:off x="1258888" y="3932238"/>
            <a:ext cx="32432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）装置漏气；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3" name="矩形 11272"/>
          <p:cNvSpPr/>
          <p:nvPr/>
        </p:nvSpPr>
        <p:spPr>
          <a:xfrm>
            <a:off x="1114425" y="5026025"/>
            <a:ext cx="79216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）燃烧一定程度时，瓶内氧气含量小，            红磷不能继续燃烧。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5" name="矩形 11274"/>
          <p:cNvSpPr/>
          <p:nvPr/>
        </p:nvSpPr>
        <p:spPr>
          <a:xfrm>
            <a:off x="503238" y="1828800"/>
            <a:ext cx="70977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答：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红磷熄灭后未冷却到室温；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6" name="矩形 11275"/>
          <p:cNvSpPr/>
          <p:nvPr/>
        </p:nvSpPr>
        <p:spPr>
          <a:xfrm>
            <a:off x="1219200" y="2514600"/>
            <a:ext cx="419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装置漏气；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7" name="矩形 11276"/>
          <p:cNvSpPr/>
          <p:nvPr/>
        </p:nvSpPr>
        <p:spPr>
          <a:xfrm>
            <a:off x="1219200" y="3200400"/>
            <a:ext cx="416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红磷的量不足；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8" name="矩形 11277"/>
          <p:cNvSpPr/>
          <p:nvPr/>
        </p:nvSpPr>
        <p:spPr>
          <a:xfrm>
            <a:off x="1219200" y="3886200"/>
            <a:ext cx="75152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有部分水留在导管中未进入集气瓶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9" name="矩形 11278"/>
          <p:cNvSpPr/>
          <p:nvPr/>
        </p:nvSpPr>
        <p:spPr>
          <a:xfrm>
            <a:off x="1222375" y="4572000"/>
            <a:ext cx="7921625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）燃烧一定程度时，瓶内氧气含量小，           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红磷不能继续燃烧。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0" name="矩形 11279"/>
          <p:cNvSpPr/>
          <p:nvPr/>
        </p:nvSpPr>
        <p:spPr>
          <a:xfrm>
            <a:off x="1219200" y="5867400"/>
            <a:ext cx="8353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）点燃红磷后燃烧匙未立即伸入集气瓶中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3" grpId="0"/>
      <p:bldP spid="11275" grpId="0"/>
      <p:bldP spid="11276" grpId="0"/>
      <p:bldP spid="11277" grpId="0"/>
      <p:bldP spid="11278" grpId="0"/>
      <p:bldP spid="11279" grpId="0"/>
      <p:bldP spid="112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图片 12291" descr="娃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12292"/>
          <p:cNvSpPr txBox="1"/>
          <p:nvPr/>
        </p:nvSpPr>
        <p:spPr>
          <a:xfrm>
            <a:off x="2667000" y="381000"/>
            <a:ext cx="2667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宋体" panose="02010600030101010101" pitchFamily="2" charset="-122"/>
              </a:rPr>
              <a:t>练一练</a:t>
            </a:r>
            <a:endParaRPr lang="zh-CN" altLang="en-US" sz="5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368" name="图片 12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838200"/>
            <a:ext cx="2590800" cy="213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69" name="文本框 12368"/>
          <p:cNvSpPr txBox="1"/>
          <p:nvPr/>
        </p:nvSpPr>
        <p:spPr>
          <a:xfrm>
            <a:off x="228600" y="1371600"/>
            <a:ext cx="6324600" cy="222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根据要求回答问题：</a:t>
            </a:r>
            <a:endParaRPr lang="zh-CN" altLang="en-US" sz="32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在集气瓶中加少量水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检查装置的气密性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在燃烧匙中装足量红磷，夹紧止水夹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④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点燃红磷，伸入集气瓶中塞紧橡皮塞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⑤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待集气瓶冷却后打开止水夹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70" name="文本框 12369"/>
          <p:cNvSpPr txBox="1"/>
          <p:nvPr/>
        </p:nvSpPr>
        <p:spPr>
          <a:xfrm>
            <a:off x="304800" y="3530600"/>
            <a:ext cx="8077200" cy="3195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）步骤</a:t>
            </a:r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④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中发生反应的文字表达式为</a:t>
            </a:r>
            <a:r>
              <a:rPr lang="zh-CN" altLang="en-US" sz="24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）步骤</a:t>
            </a:r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⑤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中打开止水夹后观察到的现象为</a:t>
            </a:r>
            <a:r>
              <a:rPr lang="zh-CN" altLang="en-US" sz="24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）该实验得出空气组成的结论是</a:t>
            </a:r>
            <a:r>
              <a:rPr lang="zh-CN" altLang="en-US" sz="24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）该实验剩余气体的性质有</a:t>
            </a:r>
            <a:r>
              <a:rPr lang="zh-CN" altLang="en-US" sz="24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）实验后集气瓶中水少于</a:t>
            </a:r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1/5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，，误差产生的原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因可能是</a:t>
            </a:r>
            <a:r>
              <a:rPr lang="zh-CN" altLang="en-US" sz="24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文本框 37889"/>
          <p:cNvSpPr txBox="1"/>
          <p:nvPr/>
        </p:nvSpPr>
        <p:spPr>
          <a:xfrm>
            <a:off x="152400" y="76200"/>
            <a:ext cx="4267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4400" b="1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4400" b="1" dirty="0">
                <a:latin typeface="Times New Roman" panose="02020603050405020304" pitchFamily="18" charset="0"/>
                <a:ea typeface="楷体_GB2312" pitchFamily="49" charset="-122"/>
              </a:rPr>
              <a:t>、空气的组成</a:t>
            </a:r>
            <a:endParaRPr lang="zh-CN" altLang="en-US" sz="4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891" name="文本框 37890"/>
          <p:cNvSpPr txBox="1"/>
          <p:nvPr/>
        </p:nvSpPr>
        <p:spPr>
          <a:xfrm>
            <a:off x="152400" y="2974975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空气</a:t>
            </a:r>
            <a:endParaRPr lang="zh-CN" altLang="en-US" sz="4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892" name="左大括号 37891"/>
          <p:cNvSpPr/>
          <p:nvPr/>
        </p:nvSpPr>
        <p:spPr>
          <a:xfrm>
            <a:off x="1042988" y="1268413"/>
            <a:ext cx="533400" cy="4800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endParaRPr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3" name="文本框 37892"/>
          <p:cNvSpPr txBox="1"/>
          <p:nvPr/>
        </p:nvSpPr>
        <p:spPr>
          <a:xfrm>
            <a:off x="1752600" y="2012950"/>
            <a:ext cx="1219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氧气</a:t>
            </a:r>
            <a:endParaRPr lang="zh-CN" altLang="en-US" sz="4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894" name="文本框 37893"/>
          <p:cNvSpPr txBox="1"/>
          <p:nvPr/>
        </p:nvSpPr>
        <p:spPr>
          <a:xfrm>
            <a:off x="1600200" y="4114800"/>
            <a:ext cx="2667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二氧化碳</a:t>
            </a:r>
            <a:endParaRPr lang="zh-CN" altLang="en-US" sz="4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895" name="文本框 37894"/>
          <p:cNvSpPr txBox="1"/>
          <p:nvPr/>
        </p:nvSpPr>
        <p:spPr>
          <a:xfrm>
            <a:off x="1752600" y="5184775"/>
            <a:ext cx="1981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水蒸气</a:t>
            </a:r>
            <a:endParaRPr lang="zh-CN" altLang="en-US" sz="4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896" name="文本框 37895"/>
          <p:cNvSpPr txBox="1"/>
          <p:nvPr/>
        </p:nvSpPr>
        <p:spPr>
          <a:xfrm>
            <a:off x="1752600" y="3124200"/>
            <a:ext cx="2438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稀有气体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7" name="文本框 37896"/>
          <p:cNvSpPr txBox="1"/>
          <p:nvPr/>
        </p:nvSpPr>
        <p:spPr>
          <a:xfrm>
            <a:off x="1752600" y="990600"/>
            <a:ext cx="1219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氮气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8" name="文本框 37897"/>
          <p:cNvSpPr txBox="1"/>
          <p:nvPr/>
        </p:nvSpPr>
        <p:spPr>
          <a:xfrm>
            <a:off x="3348038" y="5175250"/>
            <a:ext cx="3962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及其他气体杂质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9" name="文本框 37898"/>
          <p:cNvSpPr txBox="1"/>
          <p:nvPr/>
        </p:nvSpPr>
        <p:spPr>
          <a:xfrm>
            <a:off x="7019925" y="981075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78%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00" name="文本框 37899"/>
          <p:cNvSpPr txBox="1"/>
          <p:nvPr/>
        </p:nvSpPr>
        <p:spPr>
          <a:xfrm>
            <a:off x="7019925" y="2128838"/>
            <a:ext cx="106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21%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1" name="文本框 37900"/>
          <p:cNvSpPr txBox="1"/>
          <p:nvPr/>
        </p:nvSpPr>
        <p:spPr>
          <a:xfrm>
            <a:off x="7010400" y="42672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0.03%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2" name="文本框 37901"/>
          <p:cNvSpPr txBox="1"/>
          <p:nvPr/>
        </p:nvSpPr>
        <p:spPr>
          <a:xfrm>
            <a:off x="7235825" y="5300663"/>
            <a:ext cx="1600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0.03%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3" name="文本框 37902"/>
          <p:cNvSpPr txBox="1"/>
          <p:nvPr/>
        </p:nvSpPr>
        <p:spPr>
          <a:xfrm>
            <a:off x="7010400" y="3124200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0.94%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4" name="文本框 37903"/>
          <p:cNvSpPr txBox="1"/>
          <p:nvPr/>
        </p:nvSpPr>
        <p:spPr>
          <a:xfrm>
            <a:off x="4343400" y="993775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   N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5" name="文本框 37904"/>
          <p:cNvSpPr txBox="1"/>
          <p:nvPr/>
        </p:nvSpPr>
        <p:spPr>
          <a:xfrm>
            <a:off x="4343400" y="2060575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   O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6" name="文本框 37905"/>
          <p:cNvSpPr txBox="1"/>
          <p:nvPr/>
        </p:nvSpPr>
        <p:spPr>
          <a:xfrm>
            <a:off x="4343400" y="41148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 CO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7" name="文本框 37906"/>
          <p:cNvSpPr txBox="1"/>
          <p:nvPr/>
        </p:nvSpPr>
        <p:spPr>
          <a:xfrm>
            <a:off x="1828800" y="5870575"/>
            <a:ext cx="1752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  H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O )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8" name="文本框 37907"/>
          <p:cNvSpPr txBox="1"/>
          <p:nvPr/>
        </p:nvSpPr>
        <p:spPr>
          <a:xfrm>
            <a:off x="5724525" y="0"/>
            <a:ext cx="38179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400" b="1" dirty="0">
                <a:latin typeface="Times New Roman" panose="02020603050405020304" pitchFamily="18" charset="0"/>
                <a:ea typeface="楷体_GB2312" pitchFamily="49" charset="-122"/>
              </a:rPr>
              <a:t>（体积分数）</a:t>
            </a:r>
            <a:endParaRPr lang="zh-CN" altLang="en-US" sz="4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/>
      <p:bldP spid="37897" grpId="0"/>
      <p:bldP spid="37898" grpId="1"/>
      <p:bldP spid="37899" grpId="0"/>
      <p:bldP spid="37900" grpId="0"/>
      <p:bldP spid="37901" grpId="0"/>
      <p:bldP spid="37902" grpId="0"/>
      <p:bldP spid="37903" grpId="0"/>
      <p:bldP spid="37904" grpId="0"/>
      <p:bldP spid="37905" grpId="0"/>
      <p:bldP spid="37906" grpId="0"/>
      <p:bldP spid="37907" grpId="0"/>
      <p:bldP spid="379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图片 49153" descr="WW_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228600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矩形 49154"/>
          <p:cNvSpPr/>
          <p:nvPr/>
        </p:nvSpPr>
        <p:spPr>
          <a:xfrm>
            <a:off x="7010400" y="1219200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课堂练习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6" name="文本框 49155"/>
          <p:cNvSpPr txBox="1"/>
          <p:nvPr/>
        </p:nvSpPr>
        <p:spPr>
          <a:xfrm>
            <a:off x="304800" y="762000"/>
            <a:ext cx="65532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、空气中按体积计算，含量最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多的气体 是（           ）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A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氧气    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B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氮气       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C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二氧化碳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D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稀有气体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57" name="文本框 49156"/>
          <p:cNvSpPr txBox="1"/>
          <p:nvPr/>
        </p:nvSpPr>
        <p:spPr>
          <a:xfrm>
            <a:off x="304800" y="3097213"/>
            <a:ext cx="8759825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、在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升空气里氧气的体积大约是（      ）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A  78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升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B 78%   C  21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升   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D  21%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58" name="文本框 49157"/>
          <p:cNvSpPr txBox="1"/>
          <p:nvPr/>
        </p:nvSpPr>
        <p:spPr>
          <a:xfrm>
            <a:off x="304800" y="4800600"/>
            <a:ext cx="8382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、空气中氧气与氮气的体积比约为（       ）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A 4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1    B 1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4      C 1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5     D 5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59" name="文本框 49158"/>
          <p:cNvSpPr txBox="1"/>
          <p:nvPr/>
        </p:nvSpPr>
        <p:spPr>
          <a:xfrm>
            <a:off x="3124200" y="12954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60" name="文本框 49159"/>
          <p:cNvSpPr txBox="1"/>
          <p:nvPr/>
        </p:nvSpPr>
        <p:spPr>
          <a:xfrm>
            <a:off x="7315200" y="31242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61" name="文本框 49160"/>
          <p:cNvSpPr txBox="1"/>
          <p:nvPr/>
        </p:nvSpPr>
        <p:spPr>
          <a:xfrm>
            <a:off x="7162800" y="48006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1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bit">
  <a:themeElements>
    <a:clrScheme name="">
      <a:dk1>
        <a:srgbClr val="FFFFFF"/>
      </a:dk1>
      <a:lt1>
        <a:srgbClr val="000000"/>
      </a:lt1>
      <a:dk2>
        <a:srgbClr val="B2B2B2"/>
      </a:dk2>
      <a:lt2>
        <a:srgbClr val="010199"/>
      </a:lt2>
      <a:accent1>
        <a:srgbClr val="3399FF"/>
      </a:accent1>
      <a:accent2>
        <a:srgbClr val="666699"/>
      </a:accent2>
      <a:accent3>
        <a:srgbClr val="AAAAAA"/>
      </a:accent3>
      <a:accent4>
        <a:srgbClr val="DCDCDC"/>
      </a:accent4>
      <a:accent5>
        <a:srgbClr val="ADCAFF"/>
      </a:accent5>
      <a:accent6>
        <a:srgbClr val="5B5B89"/>
      </a:accent6>
      <a:hlink>
        <a:srgbClr val="FFFFCC"/>
      </a:hlink>
      <a:folHlink>
        <a:srgbClr val="FFCC6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B2B2B2"/>
        </a:dk2>
        <a:lt2>
          <a:srgbClr val="010199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CDCDC"/>
        </a:accent4>
        <a:accent5>
          <a:srgbClr val="ADCAFF"/>
        </a:accent5>
        <a:accent6>
          <a:srgbClr val="5B5B89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00"/>
        </a:lt1>
        <a:dk2>
          <a:srgbClr val="C0C0C0"/>
        </a:dk2>
        <a:lt2>
          <a:srgbClr val="00800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CDCDC"/>
        </a:accent4>
        <a:accent5>
          <a:srgbClr val="CAE2AA"/>
        </a:accent5>
        <a:accent6>
          <a:srgbClr val="496F33"/>
        </a:accent6>
        <a:hlink>
          <a:srgbClr val="33CC33"/>
        </a:hlink>
        <a:folHlink>
          <a:srgbClr val="C1FF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9FBFFF"/>
        </a:dk2>
        <a:lt2>
          <a:srgbClr val="000066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CDCDC"/>
        </a:accent4>
        <a:accent5>
          <a:srgbClr val="AACAE2"/>
        </a:accent5>
        <a:accent6>
          <a:srgbClr val="00B75B"/>
        </a:accent6>
        <a:hlink>
          <a:srgbClr val="00FFFF"/>
        </a:hlink>
        <a:folHlink>
          <a:srgbClr val="CD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99"/>
        </a:dk2>
        <a:lt2>
          <a:srgbClr val="00ACA8"/>
        </a:lt2>
        <a:accent1>
          <a:srgbClr val="0099CC"/>
        </a:accent1>
        <a:accent2>
          <a:srgbClr val="6D6FC7"/>
        </a:accent2>
        <a:accent3>
          <a:srgbClr val="AAB9B9"/>
        </a:accent3>
        <a:accent4>
          <a:srgbClr val="DCDCDC"/>
        </a:accent4>
        <a:accent5>
          <a:srgbClr val="AACAE2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99"/>
        </a:dk2>
        <a:lt2>
          <a:srgbClr val="BA0023"/>
        </a:lt2>
        <a:accent1>
          <a:srgbClr val="FF6600"/>
        </a:accent1>
        <a:accent2>
          <a:srgbClr val="C5543D"/>
        </a:accent2>
        <a:accent3>
          <a:srgbClr val="C1AAAA"/>
        </a:accent3>
        <a:accent4>
          <a:srgbClr val="DCDCDC"/>
        </a:accent4>
        <a:accent5>
          <a:srgbClr val="FFB9AA"/>
        </a:accent5>
        <a:accent6>
          <a:srgbClr val="B04B36"/>
        </a:accent6>
        <a:hlink>
          <a:srgbClr val="FFFF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75863"/>
        </a:lt1>
        <a:dk2>
          <a:srgbClr val="DDDDDD"/>
        </a:dk2>
        <a:lt2>
          <a:srgbClr val="6D776E"/>
        </a:lt2>
        <a:accent1>
          <a:srgbClr val="0099CC"/>
        </a:accent1>
        <a:accent2>
          <a:srgbClr val="939EA9"/>
        </a:accent2>
        <a:accent3>
          <a:srgbClr val="B5B5B8"/>
        </a:accent3>
        <a:accent4>
          <a:srgbClr val="DCDCDC"/>
        </a:accent4>
        <a:accent5>
          <a:srgbClr val="AACAE2"/>
        </a:accent5>
        <a:accent6>
          <a:srgbClr val="838D97"/>
        </a:accent6>
        <a:hlink>
          <a:srgbClr val="FFCC00"/>
        </a:hlink>
        <a:folHlink>
          <a:srgbClr val="BD89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65E58"/>
        </a:lt1>
        <a:dk2>
          <a:srgbClr val="DDDDDD"/>
        </a:dk2>
        <a:lt2>
          <a:srgbClr val="A28A84"/>
        </a:lt2>
        <a:accent1>
          <a:srgbClr val="CC6600"/>
        </a:accent1>
        <a:accent2>
          <a:srgbClr val="CC9900"/>
        </a:accent2>
        <a:accent3>
          <a:srgbClr val="BDB6B5"/>
        </a:accent3>
        <a:accent4>
          <a:srgbClr val="DCDCDC"/>
        </a:accent4>
        <a:accent5>
          <a:srgbClr val="E2B9AA"/>
        </a:accent5>
        <a:accent6>
          <a:srgbClr val="B78900"/>
        </a:accent6>
        <a:hlink>
          <a:srgbClr val="FFCC00"/>
        </a:hlink>
        <a:folHlink>
          <a:srgbClr val="FFFF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EE9F4"/>
        </a:accent3>
        <a:accent4>
          <a:srgbClr val="000000"/>
        </a:accent4>
        <a:accent5>
          <a:srgbClr val="F8FAFF"/>
        </a:accent5>
        <a:accent6>
          <a:srgbClr val="2DB7B7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AAAC6"/>
        </a:lt1>
        <a:dk2>
          <a:srgbClr val="FFFFCC"/>
        </a:dk2>
        <a:lt2>
          <a:srgbClr val="FFFFFF"/>
        </a:lt2>
        <a:accent1>
          <a:srgbClr val="66667E"/>
        </a:accent1>
        <a:accent2>
          <a:srgbClr val="629157"/>
        </a:accent2>
        <a:accent3>
          <a:srgbClr val="D1D1DF"/>
        </a:accent3>
        <a:accent4>
          <a:srgbClr val="DCDCDC"/>
        </a:accent4>
        <a:accent5>
          <a:srgbClr val="B9B9C0"/>
        </a:accent5>
        <a:accent6>
          <a:srgbClr val="57824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lloons">
  <a:themeElements>
    <a:clrScheme name="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783"/>
      </a:accent4>
      <a:accent5>
        <a:srgbClr val="F4FCE5"/>
      </a:accent5>
      <a:accent6>
        <a:srgbClr val="D3DDE5"/>
      </a:accent6>
      <a:hlink>
        <a:srgbClr val="CC99FF"/>
      </a:hlink>
      <a:folHlink>
        <a:srgbClr val="F2DFFD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CC"/>
        </a:dk1>
        <a:lt1>
          <a:srgbClr val="000000"/>
        </a:lt1>
        <a:dk2>
          <a:srgbClr val="FFFFFF"/>
        </a:dk2>
        <a:lt2>
          <a:srgbClr val="9900CC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CDCAF"/>
        </a:accent4>
        <a:accent5>
          <a:srgbClr val="B9B9CA"/>
        </a:accent5>
        <a:accent6>
          <a:srgbClr val="5B005B"/>
        </a:accent6>
        <a:hlink>
          <a:srgbClr val="CC00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990033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CDCDC"/>
        </a:accent4>
        <a:accent5>
          <a:srgbClr val="FFADAA"/>
        </a:accent5>
        <a:accent6>
          <a:srgbClr val="E58900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000000"/>
        </a:lt1>
        <a:dk2>
          <a:srgbClr val="FFFFFF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CDCAF"/>
        </a:accent4>
        <a:accent5>
          <a:srgbClr val="CACAFF"/>
        </a:accent5>
        <a:accent6>
          <a:srgbClr val="2DB7B7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800000"/>
        </a:lt1>
        <a:dk2>
          <a:srgbClr val="FFFFFF"/>
        </a:dk2>
        <a:lt2>
          <a:srgbClr val="000000"/>
        </a:lt2>
        <a:accent1>
          <a:srgbClr val="FF3300"/>
        </a:accent1>
        <a:accent2>
          <a:srgbClr val="FF5050"/>
        </a:accent2>
        <a:accent3>
          <a:srgbClr val="C1AAAA"/>
        </a:accent3>
        <a:accent4>
          <a:srgbClr val="D6D6D6"/>
        </a:accent4>
        <a:accent5>
          <a:srgbClr val="FFADAA"/>
        </a:accent5>
        <a:accent6>
          <a:srgbClr val="E54747"/>
        </a:accent6>
        <a:hlink>
          <a:srgbClr val="FF9999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CCECFF"/>
        </a:dk2>
        <a:lt2>
          <a:srgbClr val="666699"/>
        </a:lt2>
        <a:accent1>
          <a:srgbClr val="009999"/>
        </a:accent1>
        <a:accent2>
          <a:srgbClr val="0099CC"/>
        </a:accent2>
        <a:accent3>
          <a:srgbClr val="AAAAB9"/>
        </a:accent3>
        <a:accent4>
          <a:srgbClr val="DCDCDC"/>
        </a:accent4>
        <a:accent5>
          <a:srgbClr val="AACACA"/>
        </a:accent5>
        <a:accent6>
          <a:srgbClr val="0089B7"/>
        </a:accent6>
        <a:hlink>
          <a:srgbClr val="CC99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9900"/>
        </a:lt1>
        <a:dk2>
          <a:srgbClr val="FFFF99"/>
        </a:dk2>
        <a:lt2>
          <a:srgbClr val="99CC00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CDCDC"/>
        </a:accent4>
        <a:accent5>
          <a:srgbClr val="ADB9AA"/>
        </a:accent5>
        <a:accent6>
          <a:srgbClr val="007200"/>
        </a:accent6>
        <a:hlink>
          <a:srgbClr val="CCCC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DF8FF"/>
        </a:accent3>
        <a:accent4>
          <a:srgbClr val="000057"/>
        </a:accent4>
        <a:accent5>
          <a:srgbClr val="CACAFF"/>
        </a:accent5>
        <a:accent6>
          <a:srgbClr val="2DB7B7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783"/>
        </a:accent4>
        <a:accent5>
          <a:srgbClr val="F4FCE5"/>
        </a:accent5>
        <a:accent6>
          <a:srgbClr val="D3DDE5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589B7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0</TotalTime>
  <Words>2788</Words>
  <Application>WPS 演示</Application>
  <PresentationFormat>在屏幕上显示</PresentationFormat>
  <Paragraphs>349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Verdana</vt:lpstr>
      <vt:lpstr>隶书</vt:lpstr>
      <vt:lpstr>Tahoma</vt:lpstr>
      <vt:lpstr>楷体_GB2312</vt:lpstr>
      <vt:lpstr>方正大黑简体</vt:lpstr>
      <vt:lpstr>微软雅黑</vt:lpstr>
      <vt:lpstr>Calibri</vt:lpstr>
      <vt:lpstr>新宋体</vt:lpstr>
      <vt:lpstr>黑体</vt:lpstr>
      <vt:lpstr>默认设计模板</vt:lpstr>
      <vt:lpstr>Watermark</vt:lpstr>
      <vt:lpstr>Orbit</vt:lpstr>
      <vt:lpstr>Balloons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16</cp:revision>
  <dcterms:created xsi:type="dcterms:W3CDTF">2016-11-08T13:22:20Z</dcterms:created>
  <dcterms:modified xsi:type="dcterms:W3CDTF">2016-11-08T13:23:36Z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2052-10.1.0.6029</vt:lpwstr>
  </property>
</Properties>
</file>