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61" r:id="rId6"/>
    <p:sldId id="262" r:id="rId7"/>
    <p:sldId id="263" r:id="rId8"/>
    <p:sldId id="266" r:id="rId9"/>
    <p:sldId id="267" r:id="rId10"/>
    <p:sldId id="268" r:id="rId11"/>
    <p:sldId id="269" r:id="rId12"/>
    <p:sldId id="270" r:id="rId13"/>
    <p:sldId id="271" r:id="rId14"/>
    <p:sldId id="274" r:id="rId15"/>
    <p:sldId id="275" r:id="rId16"/>
    <p:sldId id="276" r:id="rId17"/>
    <p:sldId id="277" r:id="rId18"/>
    <p:sldId id="27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E39515-A384-4C0D-BC32-D4D17B2558B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04850" y="792516"/>
            <a:ext cx="7029450" cy="2384973"/>
          </a:xfrm>
        </p:spPr>
        <p:txBody>
          <a:bodyPr anchor="b"/>
          <a:lstStyle>
            <a:lvl1pPr algn="l">
              <a:defRPr sz="6000" b="1">
                <a:solidFill>
                  <a:schemeClr val="accent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704850" y="3227877"/>
            <a:ext cx="7029450" cy="786224"/>
          </a:xfrm>
        </p:spPr>
        <p:txBody>
          <a:bodyPr>
            <a:normAutofit/>
          </a:bodyPr>
          <a:lstStyle>
            <a:lvl1pPr marL="0" indent="0" algn="l">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6" name="椭圆 15"/>
          <p:cNvSpPr/>
          <p:nvPr/>
        </p:nvSpPr>
        <p:spPr>
          <a:xfrm>
            <a:off x="4751070"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7" name="椭圆 16"/>
          <p:cNvSpPr/>
          <p:nvPr/>
        </p:nvSpPr>
        <p:spPr>
          <a:xfrm>
            <a:off x="5560695"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8" name="椭圆 17"/>
          <p:cNvSpPr/>
          <p:nvPr/>
        </p:nvSpPr>
        <p:spPr>
          <a:xfrm>
            <a:off x="6370320"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19" name="椭圆 18"/>
          <p:cNvSpPr/>
          <p:nvPr/>
        </p:nvSpPr>
        <p:spPr>
          <a:xfrm>
            <a:off x="7179945" y="6267450"/>
            <a:ext cx="22860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509486" y="2046591"/>
            <a:ext cx="9844314" cy="413037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8" name="椭圆 7"/>
          <p:cNvSpPr/>
          <p:nvPr/>
        </p:nvSpPr>
        <p:spPr>
          <a:xfrm>
            <a:off x="475107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56069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37032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7994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10708" y="2967546"/>
            <a:ext cx="8805636" cy="1601561"/>
          </a:xfrm>
        </p:spPr>
        <p:txBody>
          <a:bodyPr anchor="t" anchorCtr="0">
            <a:normAutofit/>
          </a:bodyPr>
          <a:lstStyle>
            <a:lvl1pPr>
              <a:defRPr sz="5400"/>
            </a:lvl1pPr>
          </a:lstStyle>
          <a:p>
            <a:r>
              <a:rPr lang="zh-CN" altLang="en-US" dirty="0" smtClean="0"/>
              <a:t>单击此处编辑母版标题样式</a:t>
            </a:r>
            <a:endParaRPr lang="zh-CN" altLang="en-US" dirty="0"/>
          </a:p>
        </p:txBody>
      </p:sp>
      <p:sp>
        <p:nvSpPr>
          <p:cNvPr id="3" name="文本占位符 2"/>
          <p:cNvSpPr>
            <a:spLocks noGrp="1"/>
          </p:cNvSpPr>
          <p:nvPr>
            <p:ph type="body" idx="1" hasCustomPrompt="1"/>
          </p:nvPr>
        </p:nvSpPr>
        <p:spPr>
          <a:xfrm>
            <a:off x="2370364" y="1224529"/>
            <a:ext cx="8660493" cy="1500187"/>
          </a:xfrm>
        </p:spPr>
        <p:txBody>
          <a:bodyPr anchor="ctr" anchorCtr="0">
            <a:no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单击此处编辑母版副标题样式</a:t>
            </a:r>
            <a:endParaRPr lang="zh-CN" altLang="en-US" dirty="0" smtClean="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7" name="燕尾形 6"/>
          <p:cNvSpPr/>
          <p:nvPr>
            <p:custDataLst>
              <p:tags r:id="rId2"/>
            </p:custDataLst>
          </p:nvPr>
        </p:nvSpPr>
        <p:spPr>
          <a:xfrm>
            <a:off x="1559396" y="1632053"/>
            <a:ext cx="685140" cy="6851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36484" y="1608440"/>
            <a:ext cx="9717315" cy="2252889"/>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1636484" y="4017278"/>
            <a:ext cx="9717315" cy="225288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6" name="任意多边形 5"/>
          <p:cNvSpPr/>
          <p:nvPr/>
        </p:nvSpPr>
        <p:spPr>
          <a:xfrm>
            <a:off x="533400" y="476250"/>
            <a:ext cx="11068050" cy="5905500"/>
          </a:xfrm>
          <a:custGeom>
            <a:avLst/>
            <a:gdLst>
              <a:gd name="connsiteX0" fmla="*/ 3790950 w 11068050"/>
              <a:gd name="connsiteY0" fmla="*/ 5886450 h 5905500"/>
              <a:gd name="connsiteX1" fmla="*/ 0 w 11068050"/>
              <a:gd name="connsiteY1" fmla="*/ 5886450 h 5905500"/>
              <a:gd name="connsiteX2" fmla="*/ 0 w 11068050"/>
              <a:gd name="connsiteY2" fmla="*/ 0 h 5905500"/>
              <a:gd name="connsiteX3" fmla="*/ 11068050 w 11068050"/>
              <a:gd name="connsiteY3" fmla="*/ 0 h 5905500"/>
              <a:gd name="connsiteX4" fmla="*/ 11068050 w 11068050"/>
              <a:gd name="connsiteY4" fmla="*/ 5905500 h 5905500"/>
              <a:gd name="connsiteX5" fmla="*/ 7200900 w 11068050"/>
              <a:gd name="connsiteY5"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050" h="5905500">
                <a:moveTo>
                  <a:pt x="3790950" y="5886450"/>
                </a:moveTo>
                <a:lnTo>
                  <a:pt x="0" y="5886450"/>
                </a:lnTo>
                <a:lnTo>
                  <a:pt x="0" y="0"/>
                </a:lnTo>
                <a:lnTo>
                  <a:pt x="11068050" y="0"/>
                </a:lnTo>
                <a:lnTo>
                  <a:pt x="11068050" y="5905500"/>
                </a:lnTo>
                <a:lnTo>
                  <a:pt x="7200900" y="5905500"/>
                </a:lnTo>
              </a:path>
            </a:pathLst>
          </a:cu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07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6069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370320"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179945" y="6267450"/>
            <a:ext cx="22860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custDataLst>
              <p:tags r:id="rId2"/>
            </p:custDataLst>
          </p:nvPr>
        </p:nvSpPr>
        <p:spPr>
          <a:xfrm>
            <a:off x="3090863" y="1503363"/>
            <a:ext cx="3600450" cy="3600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custDataLst>
              <p:tags r:id="rId3"/>
            </p:custDataLst>
          </p:nvPr>
        </p:nvSpPr>
        <p:spPr>
          <a:xfrm>
            <a:off x="8021639" y="2095501"/>
            <a:ext cx="733425" cy="7334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custDataLst>
              <p:tags r:id="rId4"/>
            </p:custDataLst>
          </p:nvPr>
        </p:nvSpPr>
        <p:spPr>
          <a:xfrm>
            <a:off x="8736013" y="1566863"/>
            <a:ext cx="392112" cy="3937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custDataLst>
              <p:tags r:id="rId5"/>
            </p:custDataLst>
          </p:nvPr>
        </p:nvSpPr>
        <p:spPr>
          <a:xfrm>
            <a:off x="3773489" y="5027613"/>
            <a:ext cx="574675" cy="57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custDataLst>
              <p:tags r:id="rId6"/>
            </p:custDataLst>
          </p:nvPr>
        </p:nvSpPr>
        <p:spPr>
          <a:xfrm>
            <a:off x="4252913" y="5734051"/>
            <a:ext cx="360362" cy="358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custDataLst>
              <p:tags r:id="rId7"/>
            </p:custDataLst>
          </p:nvPr>
        </p:nvSpPr>
        <p:spPr>
          <a:xfrm>
            <a:off x="4916488" y="1503363"/>
            <a:ext cx="3600450" cy="360045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3222170" y="2611216"/>
            <a:ext cx="5167087" cy="1420812"/>
          </a:xfrm>
        </p:spPr>
        <p:txBody>
          <a:bodyPr/>
          <a:lstStyle>
            <a:lvl1pPr algn="ctr">
              <a:defRPr>
                <a:solidFill>
                  <a:schemeClr val="bg1"/>
                </a:solidFill>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52000" y="365125"/>
            <a:ext cx="17018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8596086"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232746"/>
            <a:ext cx="10515600" cy="10096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407886"/>
            <a:ext cx="10515600" cy="4769077"/>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13500"/>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9F9CEB77-3A5C-4750-89CD-1F0F6B8CE66F}" type="datetimeFigureOut">
              <a:rPr lang="zh-CN" altLang="en-US" smtClean="0"/>
            </a:fld>
            <a:endParaRPr lang="zh-CN" altLang="en-US"/>
          </a:p>
        </p:txBody>
      </p:sp>
      <p:sp>
        <p:nvSpPr>
          <p:cNvPr id="5" name="页脚占位符 4"/>
          <p:cNvSpPr>
            <a:spLocks noGrp="1"/>
          </p:cNvSpPr>
          <p:nvPr>
            <p:ph type="ftr" sz="quarter" idx="3"/>
          </p:nvPr>
        </p:nvSpPr>
        <p:spPr>
          <a:xfrm>
            <a:off x="4038600" y="6413500"/>
            <a:ext cx="4114800"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41350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6B85E24A-039F-4F45-92B1-D261E8615A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20"/>
          <p:cNvSpPr>
            <a:spLocks noGrp="1"/>
          </p:cNvSpPr>
          <p:nvPr>
            <p:ph type="ctrTitle"/>
            <p:custDataLst>
              <p:tags r:id="rId1"/>
            </p:custDataLst>
          </p:nvPr>
        </p:nvSpPr>
        <p:spPr/>
        <p:txBody>
          <a:bodyPr/>
          <a:p>
            <a:r>
              <a:rPr lang="zh-CN" altLang="en-US" dirty="0">
                <a:sym typeface="+mn-ea"/>
              </a:rPr>
              <a:t>班级优秀成果展示</a:t>
            </a:r>
            <a:br>
              <a:rPr lang="zh-CN" altLang="en-US" dirty="0">
                <a:sym typeface="+mn-ea"/>
              </a:rPr>
            </a:br>
            <a:r>
              <a:rPr lang="zh-CN" altLang="en-US" dirty="0">
                <a:sym typeface="+mn-ea"/>
              </a:rPr>
              <a:t>  </a:t>
            </a:r>
            <a:r>
              <a:rPr lang="en-US" altLang="zh-CN" dirty="0">
                <a:sym typeface="+mn-ea"/>
              </a:rPr>
              <a:t>——</a:t>
            </a:r>
            <a:r>
              <a:rPr lang="zh-CN" altLang="en-US" dirty="0">
                <a:sym typeface="+mn-ea"/>
              </a:rPr>
              <a:t>小学数学1班</a:t>
            </a:r>
            <a:endParaRPr lang="zh-CN" altLang="en-US" dirty="0"/>
          </a:p>
        </p:txBody>
      </p:sp>
      <p:sp>
        <p:nvSpPr>
          <p:cNvPr id="22" name="副标题 21"/>
          <p:cNvSpPr>
            <a:spLocks noGrp="1"/>
          </p:cNvSpPr>
          <p:nvPr>
            <p:ph type="subTitle" idx="1"/>
            <p:custDataLst>
              <p:tags r:id="rId2"/>
            </p:custDataLst>
          </p:nvPr>
        </p:nvSpPr>
        <p:spPr/>
        <p:txBody>
          <a:bodyPr/>
          <a:p>
            <a:r>
              <a:rPr lang="zh-CN" altLang="en-US" dirty="0">
                <a:sym typeface="+mn-ea"/>
              </a:rPr>
              <a:t>第1期</a:t>
            </a:r>
            <a:endParaRPr lang="zh-CN" altLang="en-US" dirty="0"/>
          </a:p>
          <a:p>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a:bodyPr>
          <a:lstStyle/>
          <a:p>
            <a:r>
              <a:rPr lang="zh-CN" altLang="en-US" dirty="0"/>
              <a:t>生：不能。</a:t>
            </a:r>
            <a:endParaRPr lang="zh-CN" altLang="en-US" dirty="0"/>
          </a:p>
          <a:p>
            <a:r>
              <a:rPr lang="zh-CN" altLang="en-US" dirty="0"/>
              <a:t>师：长方形和正方形可以看成特殊的平行四边形吗？为什么？</a:t>
            </a:r>
            <a:endParaRPr lang="zh-CN" altLang="en-US" dirty="0"/>
          </a:p>
          <a:p>
            <a:r>
              <a:rPr lang="zh-CN" altLang="en-US" dirty="0"/>
              <a:t>生：因为长方形和正方形的对边互相平行，符合平行四边形的定义。</a:t>
            </a:r>
            <a:endParaRPr lang="zh-CN" altLang="en-US" dirty="0"/>
          </a:p>
          <a:p>
            <a:r>
              <a:rPr lang="zh-CN" altLang="en-US" dirty="0"/>
              <a:t>    师：这就说明长方形和正方形属于特殊的平行四边形。那么长方形和正方形之间又是什么关系呢？</a:t>
            </a:r>
            <a:endParaRPr lang="zh-CN" altLang="en-US" dirty="0"/>
          </a:p>
          <a:p>
            <a:r>
              <a:rPr lang="zh-CN" altLang="en-US" dirty="0"/>
              <a:t>生：正方形是特殊的长方形。因为长方形的特征是对边互相平行且相等，且四个角都是直角；而正方形都符合这些要求，所以说正方形属于特殊的长方形。</a:t>
            </a:r>
            <a:endParaRPr lang="zh-CN" altLang="en-US" dirty="0"/>
          </a:p>
          <a:p>
            <a:r>
              <a:rPr lang="zh-CN" altLang="en-US" dirty="0"/>
              <a:t>师：那梯形和它们之间又是怎样的关系呢？</a:t>
            </a:r>
            <a:endParaRPr lang="zh-CN" altLang="en-US" dirty="0"/>
          </a:p>
          <a:p>
            <a:r>
              <a:rPr lang="zh-CN" altLang="en-US" dirty="0"/>
              <a:t>生：梯形和平行四边形应该是并列的关系，它们谁都不包含谁。</a:t>
            </a:r>
            <a:endParaRPr lang="zh-CN" altLang="en-US" dirty="0"/>
          </a:p>
          <a:p>
            <a:r>
              <a:rPr lang="zh-CN" altLang="en-US" dirty="0"/>
              <a:t>师：根据我们刚才的分析，可以用下面的集合图表示它们之间的关系。</a:t>
            </a:r>
            <a:endParaRPr lang="zh-CN" altLang="en-US" dirty="0"/>
          </a:p>
          <a:p>
            <a:endParaRPr lang="zh-CN" altLang="en-US" dirty="0"/>
          </a:p>
          <a:p>
            <a:endParaRPr lang="zh-CN" altLang="en-US" dirty="0"/>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lnSpcReduction="20000"/>
          </a:bodyPr>
          <a:lstStyle/>
          <a:p>
            <a:r>
              <a:rPr lang="zh-CN" altLang="en-US" dirty="0">
                <a:sym typeface="+mn-ea"/>
              </a:rPr>
              <a:t>  【设计意图:“椭圆形关系图”,形象地展示了图形之间的包含关系与并列关系,在经历根据图形特点进行分类的过程中,向学生渗透一些基本的数学思想方法,培养和发展了学生的空间观念】</a:t>
            </a:r>
            <a:endParaRPr lang="zh-CN" altLang="en-US" dirty="0"/>
          </a:p>
          <a:p>
            <a:r>
              <a:rPr lang="zh-CN" altLang="en-US" dirty="0">
                <a:sym typeface="+mn-ea"/>
              </a:rPr>
              <a:t>三、课末总结，梳理提升</a:t>
            </a:r>
            <a:endParaRPr lang="zh-CN" altLang="en-US" dirty="0"/>
          </a:p>
          <a:p>
            <a:r>
              <a:rPr lang="zh-CN" altLang="en-US" dirty="0">
                <a:sym typeface="+mn-ea"/>
              </a:rPr>
              <a:t>师：通过这节课的学习，你们有何体会和收获？</a:t>
            </a:r>
            <a:endParaRPr lang="zh-CN" altLang="en-US" dirty="0"/>
          </a:p>
          <a:p>
            <a:r>
              <a:rPr lang="zh-CN" altLang="en-US" dirty="0">
                <a:sym typeface="+mn-ea"/>
              </a:rPr>
              <a:t>生1:认识了平行四边形和梯形，两组对边分别平行的四边形叫做平行四边形，只有一组对边平行的四边形叫做梯形。</a:t>
            </a:r>
            <a:endParaRPr lang="zh-CN" altLang="en-US" dirty="0"/>
          </a:p>
          <a:p>
            <a:r>
              <a:rPr lang="zh-CN" altLang="en-US" dirty="0">
                <a:sym typeface="+mn-ea"/>
              </a:rPr>
              <a:t>生2:知道了四边形之间的关系，长方形、正方形都是特殊的平行四边形。</a:t>
            </a:r>
            <a:endParaRPr lang="zh-CN" altLang="en-US" dirty="0"/>
          </a:p>
          <a:p>
            <a:r>
              <a:rPr lang="zh-CN" altLang="en-US" dirty="0">
                <a:sym typeface="+mn-ea"/>
              </a:rPr>
              <a:t>……</a:t>
            </a:r>
            <a:endParaRPr lang="zh-CN" altLang="en-US" dirty="0"/>
          </a:p>
          <a:p>
            <a:r>
              <a:rPr lang="zh-CN" altLang="en-US" dirty="0">
                <a:sym typeface="+mn-ea"/>
              </a:rPr>
              <a:t>师：你们的收获可真大呀！老师为你们感到高兴，你们是最棒的！今天我们又认识了四边形家族中的两个新成员：平行四边形和梯形，还知道了四边形之间的关系。</a:t>
            </a:r>
            <a:endParaRPr lang="zh-CN" altLang="en-US" dirty="0">
              <a:sym typeface="+mn-ea"/>
            </a:endParaRPr>
          </a:p>
          <a:p>
            <a:r>
              <a:rPr lang="zh-CN" altLang="en-US" dirty="0"/>
              <a:t>课后习题</a:t>
            </a:r>
            <a:endParaRPr lang="zh-CN" altLang="en-US" dirty="0"/>
          </a:p>
          <a:p>
            <a:r>
              <a:rPr lang="zh-CN" altLang="en-US" dirty="0"/>
              <a:t>完成课后练习题。</a:t>
            </a:r>
            <a:endParaRPr lang="zh-CN" altLang="en-US" dirty="0"/>
          </a:p>
          <a:p>
            <a:endParaRPr lang="zh-CN" altLang="en-US" dirty="0"/>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t>研修作业二 </a:t>
            </a:r>
            <a:r>
              <a:rPr lang="zh-CN" altLang="en-US" sz="2800" dirty="0"/>
              <a:t> 朱玲    所属单位:五塘小学 </a:t>
            </a:r>
            <a:r>
              <a:rPr lang="zh-CN" altLang="en-US" dirty="0"/>
              <a:t> </a:t>
            </a:r>
            <a:endParaRPr lang="zh-CN" altLang="en-US" dirty="0"/>
          </a:p>
        </p:txBody>
      </p:sp>
      <p:sp>
        <p:nvSpPr>
          <p:cNvPr id="4" name="内容占位符 3"/>
          <p:cNvSpPr>
            <a:spLocks noGrp="1"/>
          </p:cNvSpPr>
          <p:nvPr>
            <p:ph idx="1"/>
            <p:custDataLst>
              <p:tags r:id="rId2"/>
            </p:custDataLst>
          </p:nvPr>
        </p:nvSpPr>
        <p:spPr/>
        <p:txBody>
          <a:bodyPr>
            <a:normAutofit fontScale="60000"/>
          </a:bodyPr>
          <a:lstStyle/>
          <a:p>
            <a:r>
              <a:rPr lang="zh-CN" altLang="en-US" dirty="0"/>
              <a:t>课题：谈谈信息技术在小学数学教学中的创新与应用教学目标</a:t>
            </a:r>
            <a:endParaRPr lang="zh-CN" altLang="en-US" dirty="0"/>
          </a:p>
          <a:p>
            <a:r>
              <a:rPr lang="zh-CN" altLang="en-US" dirty="0"/>
              <a:t> 摘要：在数学课堂教学过程中，可以把现代信息技术作为学生学习数学和解决问题的有效工具，能将传统的教学媒体与现代教学媒体有机地联系起来，优化课堂结构，提高课堂教学质量。首先在小学数学教学中充分运用信息技术，有利于激发学生的学习兴趣。其次信息技术与小学数学学科整合，有利于优化课堂教学过程。再次信息技术与小学数学学科整合，有利于发展学生思维。同时利用信息技术可以帮助教师实现特色教学</a:t>
            </a:r>
            <a:endParaRPr lang="zh-CN" altLang="en-US" dirty="0"/>
          </a:p>
          <a:p>
            <a:endParaRPr lang="zh-CN" altLang="en-US" dirty="0"/>
          </a:p>
          <a:p>
            <a:r>
              <a:rPr lang="zh-CN" altLang="en-US" dirty="0"/>
              <a:t>关键词：数学教学 信息技术 应用 整合 创新</a:t>
            </a:r>
            <a:endParaRPr lang="zh-CN" altLang="en-US" dirty="0"/>
          </a:p>
          <a:p>
            <a:r>
              <a:rPr lang="zh-CN" altLang="en-US" dirty="0"/>
              <a:t>    数学家华罗庚说过：“数缺形时少直觉，形少数时难入微，数形结合百般好，隔离分家万事非。”电脑多媒体采用文字、声音、色彩、动画、图形等方式传递信息，将学生的视觉、听觉等都调动起来。在数学课堂教学过程中，可以把现代信息技术作为学生学习数学和解决问题的有效工具，能将传统的教学媒体与现代教学媒体有机地联系起来，优化课堂结构，提高课堂教学质量。作为一名第一线的小学数学教师，经历了有许多研究与实践。这些实践与研究一方面极大的提高了教学的质量，加深了理解与运用，另一方面也提高了自身的专业素养。</a:t>
            </a:r>
            <a:endParaRPr lang="zh-CN" altLang="en-US" dirty="0"/>
          </a:p>
        </p:txBody>
      </p:sp>
      <p:sp>
        <p:nvSpPr>
          <p:cNvPr id="6" name="任意多边形 5"/>
          <p:cNvSpPr/>
          <p:nvPr>
            <p:custDataLst>
              <p:tags r:id="rId3"/>
            </p:custDataLst>
          </p:nvPr>
        </p:nvSpPr>
        <p:spPr>
          <a:xfrm>
            <a:off x="781051" y="204659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just">
              <a:lnSpc>
                <a:spcPct val="150000"/>
              </a:lnSpc>
            </a:pPr>
            <a:endParaRPr lang="zh-CN" altLang="en-US" sz="960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fontScale="70000"/>
          </a:bodyPr>
          <a:lstStyle/>
          <a:p>
            <a:r>
              <a:rPr lang="zh-CN" altLang="en-US" dirty="0"/>
              <a:t> 一、信息技术和小学数学课程整合的优势</a:t>
            </a:r>
            <a:endParaRPr lang="zh-CN" altLang="en-US" dirty="0"/>
          </a:p>
          <a:p>
            <a:r>
              <a:rPr lang="zh-CN" altLang="en-US" dirty="0"/>
              <a:t>    第一、在小学数学教学中充分运用信息技术，有利于激发学生的学习兴趣。</a:t>
            </a:r>
            <a:endParaRPr lang="zh-CN" altLang="en-US" dirty="0"/>
          </a:p>
          <a:p>
            <a:r>
              <a:rPr lang="zh-CN" altLang="en-US" dirty="0"/>
              <a:t>新课程标准提出“数学要贴近生活”、“数学问题生活化”，事实上，学生也更容易理解和掌握他们有一定生活基础的数学知识，并且对此更感兴趣。而当今世界上最鲜活的、具有明显时代特征的数学学科教学素材和教学内容，很难及时在教材中反映出来。因此，数学学习材料的选择应注意联系学生生活实际，注重实效性。我们应将信息技术与小学数学科教学内容有机整合，充分利用各种信息资源，引入时代“活水”，与小学数学学科教学内容相结合，使学生的学习内容更加丰富多彩，更具有时代气息、更贴近生活；同时也可使教师拓展知识视野，改变传统的学科教学内容，使教材“活”起来，让数学学习更贴近生活。比如小学阶段的统计课，在现有的教材中内容较少，一般只涉及到对统计图表的认识及简单的计算。所举的例子简单陈旧，和学生的实际生活联系不强，很难引起学生的兴趣和认同感。学生在学习知识的时候，只是单纯的记忆、操作，不了解学习简单统计表的意义以及作用，更不会运用简单统计表的知识解决一些实际问题。</a:t>
            </a:r>
            <a:endParaRPr lang="zh-CN" altLang="en-US" dirty="0"/>
          </a:p>
          <a:p>
            <a:r>
              <a:rPr lang="zh-CN" altLang="en-US" dirty="0"/>
              <a:t>至此学生已经明白了可以根据自己的需要分类统计并学会了统计的方法。但教师并没有就此结束，而是进一步追问，通过制作这两张简单统计表，学生有什么新的了解。使学生进一步体会到简单统计表的实际作用。学生根据自己不同的思考角度，给出了出游、穿衣等提议，甚至有学生表示要继续制作历年上海四月气温的统计表，进行对比。让孩子们自己的纷繁复杂的信息中进行整理、归纳、总结，并得出对自己生活有帮助的结论，让数学知识真正来源于生活，服务于生活。通过这节课，学生不仅掌握了知识，而且能根据自己的需要有自己独立的分类统计标准，培养了他们在信息时代如何独立思考问题的能力。</a:t>
            </a:r>
            <a:endParaRPr lang="zh-CN" altLang="en-US" dirty="0"/>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lnSpcReduction="10000"/>
          </a:bodyPr>
          <a:lstStyle/>
          <a:p>
            <a:r>
              <a:rPr lang="zh-CN" altLang="en-US" dirty="0"/>
              <a:t>第二、通过信息技术与小学数学学科整合，有利于优化课堂教学过程。</a:t>
            </a:r>
            <a:endParaRPr lang="zh-CN" altLang="en-US" dirty="0"/>
          </a:p>
          <a:p>
            <a:r>
              <a:rPr lang="zh-CN" altLang="en-US" dirty="0"/>
              <a:t>与当前时代的发展和实施素质教育的要求相比，现在的课堂存在着模式化、教条化、静态化、单一化的弊端。课堂教学狭窄、单一、沉闷、杂乱(教学视野狭窄，信息传递单一，师生关系沉闷，教学环境杂乱)，课堂上学生的学习方式单一、被动，缺乏自主探索、合作学习、独立获取知识的机会，教师缺少对学生学习的情感、态度以及个体差异的关注，忽视学生创新精神和实践能力的培养，使学生在学习活动中应该表现出来的高度的自主性、主动性和创造性受到压抑，由此而产生学生知识静化、思维滞化、能力弱化的现象。利用计算机我们可以创设远比传统教学更富启发性的教学情境，能设计让学生动手做数学的数学实验环境，能灵活自如地进行变式教学；利用计算机能更有效地使学生领悟数学思想和数学方法，启发学生更积极的思维活动，引导学生自己发现和探索，同时能使学生交流、小组讨论与“一对一”的个别化教学有机地结合起来。以此来提高小学生的思维能力。</a:t>
            </a:r>
            <a:endParaRPr lang="zh-CN" altLang="en-US" dirty="0"/>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fontScale="80000"/>
          </a:bodyPr>
          <a:lstStyle/>
          <a:p>
            <a:r>
              <a:rPr lang="zh-CN" altLang="en-US" dirty="0"/>
              <a:t>第三、信息技术与小学数学学科整合，有利于发展学生思维</a:t>
            </a:r>
            <a:endParaRPr lang="zh-CN" altLang="en-US" dirty="0"/>
          </a:p>
          <a:p>
            <a:r>
              <a:rPr lang="zh-CN" altLang="en-US" dirty="0"/>
              <a:t>    数学知识抽象性的特点与小学生认识事物具有形象性的特点是学生认知过程中的一对矛盾。解答应用题的关键之一是“审题”，运用多媒体课件，一方面可以通过“变色”、“闪烁”等手段突出重点，刺激学生注意，寻找条件与条件、条件与问题之间的相互关系；另一方面可借助媒体，整理摘录相对应的条件与问题，创设按题意配制的活动场景，绘制线段图，化抽象为具体，帮助学生审题，理解题意，启迪思维。例如，行程问题的教学中，明确运动的物体是一个还是两个，运动的起点是同地还是异地，运动的方向是同向还是反向，运动出发的时刻是同时还是不同时，运动的结果是相离还是相遇等，是解答行程应用题的关键所在，要使学生真正理解上述这些抽象的概念，就必须为学生提供必要的感性材料，让学生借助具体事物的形象或表象进行思维，借助多媒体课件的动态演示，获得丰富的感性材料，掌握有关知识，从而理解和掌握解答行程问题的要素。再如，在教学 “统计”时，教学一开始，教师就从多媒体上，把色彩鲜艳的正方形、三角形、圆等图形，配上清脆动听的声音，在画面上从上往下一个一个地看落，这一极富吸引力的开声，一下子就激起了学生们强烈的学习只趣。而当这些图形堆积在一起出现时，教师就提问：“每种图形 有几个？共有几个图形？”这时，学生的观察和思维多少有点模糊，教师就及时地通过多媒体，把每种图形分类、演示给学生看，帮助学生完成了由模糊到具体、由直观到抽象的思维转化过程，发展了学生的多向思维能力。</a:t>
            </a:r>
            <a:endParaRPr lang="zh-CN" altLang="en-US" dirty="0"/>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fontScale="70000"/>
          </a:bodyPr>
          <a:lstStyle/>
          <a:p>
            <a:r>
              <a:rPr lang="zh-CN" altLang="en-US" dirty="0"/>
              <a:t> 第四、信息技术可以帮助教师实现特色教学</a:t>
            </a:r>
            <a:endParaRPr lang="zh-CN" altLang="en-US" dirty="0"/>
          </a:p>
          <a:p>
            <a:r>
              <a:rPr lang="zh-CN" altLang="en-US" dirty="0"/>
              <a:t>    由于丰富的教学素材(案例、动画、课件等)为教师实现特色教学提供可能，因此，实施信息技术与数学教学的整合将是实施新一轮课程改革的非常重要的手段。 首先，在数学课堂教学中应用现代信息技术可以实现以学生为主，把学习的主动权还给学生，让学生自主地进行观察、讨论、操作、质疑等探索活动；为学生提供宽松的学习环境，减轻了学生的畏惧心理，激发了学生的创造性，促进他们的主动学习。这正是课程改革所要求的注重学生、注重学习过程的教育思想的体现。 其次，它充分利用电教媒体大容量、多趣味、高效率等优势，运用多媒体的图、文、声并茂的特点，充分调动学生的多种感官，使学生能够身临其境，在最佳状态下进行学习。 再次，它还利用电脑操作的便捷性，在学生学习的过程中给他们及时巩固。最后，计算机辅助可变传统的“静态演示”为直观形象的“动态演示”，使用实物不易展示的部分得到充分展示，帮助学生强化感知，丰富表象，使抽象的知识变得容易理解，达到理想的教学效果。</a:t>
            </a:r>
            <a:endParaRPr lang="zh-CN" altLang="en-US" dirty="0"/>
          </a:p>
          <a:p>
            <a:r>
              <a:rPr lang="zh-CN" altLang="en-US" dirty="0"/>
              <a:t>作为教师我们更应该熟练地掌握一系列的现代信息技术，正所谓技术熟练是“整合”的必要条件，没有娴熟的运用现代教育技术的能力，“整合”只能是“凑合”。 所以要推广应用现代教育技术，提高现代教育技术运用水平，就要求不断提高教师自身的能力，能利用互联网上内容丰富、翔实、生动、新鲜的信息资料，设计出形象生动、信息丰富、学生感兴趣的课来，通过不断探索、不懈努力，摸出适合自己的“整合”模式，使数学教学课堂呈现出多边互动、轻松愉快、生动活泼的场面，每个学生都在自觉地寻求知识和发展自己，实现学习效率和教学技能的不断提高。</a:t>
            </a:r>
            <a:endParaRPr lang="zh-CN" altLang="en-US" dirty="0"/>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p>
            <a:r>
              <a:rPr lang="zh-CN" altLang="en-US" dirty="0"/>
              <a:t>研修日志    张春艳   	所属单位：武胜关小学   </a:t>
            </a:r>
            <a:endParaRPr lang="zh-CN" altLang="en-US" dirty="0"/>
          </a:p>
        </p:txBody>
      </p:sp>
      <p:sp>
        <p:nvSpPr>
          <p:cNvPr id="5" name="内容占位符 4"/>
          <p:cNvSpPr>
            <a:spLocks noGrp="1"/>
          </p:cNvSpPr>
          <p:nvPr>
            <p:ph idx="1"/>
            <p:custDataLst>
              <p:tags r:id="rId2"/>
            </p:custDataLst>
          </p:nvPr>
        </p:nvSpPr>
        <p:spPr/>
        <p:txBody>
          <a:bodyPr>
            <a:noAutofit/>
          </a:bodyPr>
          <a:p>
            <a:r>
              <a:rPr lang="zh-CN" altLang="en-US" sz="1600" dirty="0"/>
              <a:t>研修心得</a:t>
            </a:r>
            <a:endParaRPr lang="zh-CN" altLang="en-US" sz="1600" dirty="0"/>
          </a:p>
          <a:p>
            <a:r>
              <a:rPr lang="zh-CN" altLang="en-US" sz="1600" dirty="0"/>
              <a:t>连续参加了几届“网络研修”，每次我都收获颇丰。这次国培计划，我再次有幸参加。这100个学时虽然短暂，但是回顾培训期间的点点滴滴，既有启迪智慧的专题讲座、讨论互动、观摩研讨、案例评析、论文撰写的理论培训，也有观摩课堂、体验名师风采的实践锻炼。让我获益匪浅，现做如下总结。</a:t>
            </a:r>
            <a:endParaRPr lang="zh-CN" altLang="en-US" sz="1600" dirty="0"/>
          </a:p>
          <a:p>
            <a:r>
              <a:rPr lang="zh-CN" altLang="en-US" sz="1600" dirty="0"/>
              <a:t>首先，研修培训让我树立了终身学习的理念。时代的发展需要学习型的人才。仅囿于固有的知识，只能故步自封。培训学习让我不断的自我反思，思想发生了变化，在新理念的引领下，通过调整自我教育观，认识到不断学习的必要性，也为今后的学习指明了方向。</a:t>
            </a:r>
            <a:endParaRPr lang="zh-CN" altLang="en-US" sz="1600" dirty="0"/>
          </a:p>
          <a:p>
            <a:r>
              <a:rPr lang="zh-CN" altLang="en-US" sz="1600" dirty="0"/>
              <a:t>其次，研修培训让我提升了思想认识。明确了教师专业化成长对教师个人成长的作用。也让自己在教学工作中不断提升要求，让自己不断在学习中成长。也真正明白了“学高为师，身正为范”的真实意义。让我学会把理论知识转化为实践动能，用于指导平时的教学工作；用新的理</a:t>
            </a:r>
            <a:endParaRPr lang="zh-CN" altLang="en-US" sz="1600" dirty="0"/>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233045"/>
            <a:ext cx="9844405" cy="5944235"/>
          </a:xfrm>
        </p:spPr>
        <p:txBody>
          <a:bodyPr>
            <a:noAutofit/>
          </a:bodyPr>
          <a:lstStyle/>
          <a:p>
            <a:r>
              <a:rPr lang="zh-CN" altLang="en-US" sz="1600" dirty="0">
                <a:sym typeface="+mn-ea"/>
              </a:rPr>
              <a:t>念指导教学，在不断总结的基础上重新发现，培训让我学会了变换角度审视自己的教育教学工作，在新理念的引领下，不断反思、调整教育观，正是这种换位思考，让我学会了信任学生，并不断地感受到信任带来的惊喜和力量。</a:t>
            </a:r>
            <a:endParaRPr lang="zh-CN" altLang="en-US" sz="1600" dirty="0">
              <a:sym typeface="+mn-ea"/>
            </a:endParaRPr>
          </a:p>
          <a:p>
            <a:r>
              <a:rPr lang="zh-CN" altLang="en-US" sz="1600" dirty="0">
                <a:sym typeface="+mn-ea"/>
              </a:rPr>
              <a:t>再次，研修培训让我了解到信息技术的重要作用。作为新时代的教师，掌握信息技术尤为重要。“传道、授业、解惑”已远远不能应对改革开放的今天，教师只有不断接收新信息，学习新技术，做创新型教师、研究型教师、引导型教师，才能满足信息化社会的教学需要。故步自封，新鞋走老路，其结果必然是被学生所唾弃，被社会所抛弃。在平时的课堂教学中，我不能很好的进行学科知识的整合，没有充分利用信息技术的优势去解决教学中的一些问题。对于教学中出现的难度较大的问题，常常是搁而置之，不能很好的及时解决。通过这次培训，让我认识到作为教师，我所肩负的教书、育人的责任。做创新型的教师，前提是要有必须的知识积淀和专业引领。而培训中的的专家讲座内容都是当前所关注的热点、难点问题如教学设计，课堂教学技能，如何评课，教师的专业成长，校本研修等等，都和课堂教学、教师的专业成长有紧密联系，针对性、操作性很强，很有实用价值。</a:t>
            </a:r>
            <a:endParaRPr lang="zh-CN" altLang="en-US" sz="1600" dirty="0">
              <a:sym typeface="+mn-ea"/>
            </a:endParaRPr>
          </a:p>
          <a:p>
            <a:r>
              <a:rPr lang="zh-CN" altLang="en-US" sz="1600" dirty="0">
                <a:sym typeface="+mn-ea"/>
              </a:rPr>
              <a:t>最后，研修培训让我提升了师德修养。通过认真观看师德讲座，我更加清晰地认识到新时期应该怎样做才能成为一个真正的好老师。我的答案是：实施师爱教学，努力提高自身的职业道德修养，努力提升自己的专业素质，爱岗位、爱学生、爱教育，把教育事业作为自己毕生的追求，积极探索，勇做一名默默无闻的耕耘者。</a:t>
            </a:r>
            <a:endParaRPr lang="zh-CN" altLang="en-US" sz="1600" dirty="0">
              <a:sym typeface="+mn-ea"/>
            </a:endParaRPr>
          </a:p>
          <a:p>
            <a:r>
              <a:rPr lang="zh-CN" altLang="en-US" sz="1600" dirty="0">
                <a:sym typeface="+mn-ea"/>
              </a:rPr>
              <a:t>总之，这次研修培训给了我一个极好的学习机会，让我从中学到了很多，也弥补了我以前认识上的不足，让我有一次和专家老师及广大同仁学习交流的机会，同时也促进了我的教育教学，对我的专业成长有很强的指引作用。我会以国培学习为契机，努力完善自己，带着收获与热情，在今后的教学中，继续学习教育教学理论知识，不断反思自己的教学行为，更新自己的教育理念，积极转变教育观念，做一名学生喜爱、家长满意的好教师</a:t>
            </a:r>
            <a:endParaRPr lang="zh-CN" altLang="en-US" sz="1600" dirty="0">
              <a:sym typeface="+mn-ea"/>
            </a:endParaRPr>
          </a:p>
          <a:p>
            <a:endParaRPr lang="zh-CN" altLang="en-US" sz="1600" dirty="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t>研修作业一 </a:t>
            </a:r>
            <a:r>
              <a:rPr lang="zh-CN" altLang="en-US" sz="2800" dirty="0"/>
              <a:t> 陈卓    所属单位:赵集镇第三小学 </a:t>
            </a:r>
            <a:r>
              <a:rPr lang="zh-CN" altLang="en-US" dirty="0"/>
              <a:t> </a:t>
            </a:r>
            <a:endParaRPr lang="zh-CN" altLang="en-US" dirty="0"/>
          </a:p>
        </p:txBody>
      </p:sp>
      <p:sp>
        <p:nvSpPr>
          <p:cNvPr id="4" name="内容占位符 3"/>
          <p:cNvSpPr>
            <a:spLocks noGrp="1"/>
          </p:cNvSpPr>
          <p:nvPr>
            <p:ph idx="1"/>
            <p:custDataLst>
              <p:tags r:id="rId2"/>
            </p:custDataLst>
          </p:nvPr>
        </p:nvSpPr>
        <p:spPr/>
        <p:txBody>
          <a:bodyPr>
            <a:normAutofit fontScale="70000"/>
          </a:bodyPr>
          <a:lstStyle/>
          <a:p>
            <a:r>
              <a:rPr lang="zh-CN" altLang="en-US" dirty="0"/>
              <a:t>课题：平行四边形和梯形</a:t>
            </a:r>
            <a:endParaRPr lang="zh-CN" altLang="en-US" dirty="0"/>
          </a:p>
          <a:p>
            <a:r>
              <a:rPr lang="zh-CN" altLang="en-US" dirty="0"/>
              <a:t>教学目标</a:t>
            </a:r>
            <a:endParaRPr lang="zh-CN" altLang="en-US" dirty="0"/>
          </a:p>
          <a:p>
            <a:r>
              <a:rPr lang="zh-CN" altLang="en-US" dirty="0"/>
              <a:t>  1.认识平行四边形和梯形，了解平行四边形和梯形的特征。</a:t>
            </a:r>
            <a:endParaRPr lang="zh-CN" altLang="en-US" dirty="0"/>
          </a:p>
          <a:p>
            <a:r>
              <a:rPr lang="zh-CN" altLang="en-US" dirty="0"/>
              <a:t>  2.使学生了解长方形、正方形、平行四边形和梯形四种图形的关系。</a:t>
            </a:r>
            <a:endParaRPr lang="zh-CN" altLang="en-US" dirty="0"/>
          </a:p>
          <a:p>
            <a:r>
              <a:rPr lang="zh-CN" altLang="en-US" dirty="0"/>
              <a:t>  3.使学生逐步形成空间观念。</a:t>
            </a:r>
            <a:endParaRPr lang="zh-CN" altLang="en-US" dirty="0"/>
          </a:p>
          <a:p>
            <a:r>
              <a:rPr lang="zh-CN" altLang="en-US" dirty="0"/>
              <a:t>教学重难点</a:t>
            </a:r>
            <a:endParaRPr lang="zh-CN" altLang="en-US" dirty="0"/>
          </a:p>
          <a:p>
            <a:r>
              <a:rPr lang="zh-CN" altLang="en-US" dirty="0"/>
              <a:t>重点：使学生认识长方形、正方形、平行四边形、梯形，并了解其特征。掌握四种图形之间的关系。</a:t>
            </a:r>
            <a:endParaRPr lang="zh-CN" altLang="en-US" dirty="0"/>
          </a:p>
          <a:p>
            <a:r>
              <a:rPr lang="zh-CN" altLang="en-US" dirty="0"/>
              <a:t>难点：让学生在动手操作时，感受并辨别出四种图形。</a:t>
            </a:r>
            <a:endParaRPr lang="zh-CN" altLang="en-US" dirty="0"/>
          </a:p>
          <a:p>
            <a:r>
              <a:rPr lang="zh-CN" altLang="en-US" dirty="0"/>
              <a:t>教学工具  课件</a:t>
            </a:r>
            <a:endParaRPr lang="zh-CN" altLang="en-US" dirty="0"/>
          </a:p>
        </p:txBody>
      </p:sp>
      <p:sp>
        <p:nvSpPr>
          <p:cNvPr id="6" name="任意多边形 5"/>
          <p:cNvSpPr/>
          <p:nvPr>
            <p:custDataLst>
              <p:tags r:id="rId3"/>
            </p:custDataLst>
          </p:nvPr>
        </p:nvSpPr>
        <p:spPr>
          <a:xfrm>
            <a:off x="781051" y="204659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just">
              <a:lnSpc>
                <a:spcPct val="150000"/>
              </a:lnSpc>
            </a:pPr>
            <a:endParaRPr lang="zh-CN" altLang="en-US" sz="9600">
              <a:solidFill>
                <a:schemeClr val="accent1"/>
              </a:solidFill>
            </a:endParaRPr>
          </a:p>
        </p:txBody>
      </p:sp>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lnSpcReduction="10000"/>
          </a:bodyPr>
          <a:lstStyle/>
          <a:p>
            <a:r>
              <a:rPr lang="zh-CN" altLang="en-US" dirty="0"/>
              <a:t>教学过程</a:t>
            </a:r>
            <a:endParaRPr lang="zh-CN" altLang="en-US" dirty="0"/>
          </a:p>
          <a:p>
            <a:r>
              <a:rPr lang="zh-CN" altLang="en-US" dirty="0"/>
              <a:t>一、创设情境，激趣导入</a:t>
            </a:r>
            <a:endParaRPr lang="zh-CN" altLang="en-US" dirty="0"/>
          </a:p>
          <a:p>
            <a:r>
              <a:rPr lang="zh-CN" altLang="en-US" dirty="0"/>
              <a:t>1、课件出示五组图，学生判断哪些组是平行线？</a:t>
            </a:r>
            <a:endParaRPr lang="zh-CN" altLang="en-US" dirty="0"/>
          </a:p>
          <a:p>
            <a:r>
              <a:rPr lang="zh-CN" altLang="en-US" dirty="0"/>
              <a:t>2、师：同学们，你们喜欢做游戏吗？好，我们玩一个游戏，名字叫做猜图形。谁想来？其他同学们向他提供准确的信息，不能比图形的形状，信息里不能包括这个图形的名字。好，开始！</a:t>
            </a:r>
            <a:endParaRPr lang="zh-CN" altLang="en-US" dirty="0"/>
          </a:p>
          <a:p>
            <a:r>
              <a:rPr lang="zh-CN" altLang="en-US" dirty="0"/>
              <a:t>教师逐个板贴长方形、正方形、平行四边形和梯形，学生逐个提供信息逐个猜（在此过程中老师及时评价学生或纠正学生的错误）</a:t>
            </a:r>
            <a:endParaRPr lang="zh-CN" altLang="en-US" dirty="0"/>
          </a:p>
          <a:p>
            <a:r>
              <a:rPr lang="zh-CN" altLang="en-US" dirty="0"/>
              <a:t>师：长方形和正方形我们已经很熟悉了，大家提供的信息既准确又充分，（拿下长方形和正方形）今天这节课我们重点研究哪两种图形呢？平行四边形和梯形。（揭示课题：平行四边形和梯形）</a:t>
            </a:r>
            <a:endParaRPr lang="zh-CN" altLang="en-US" dirty="0"/>
          </a:p>
          <a:p>
            <a:r>
              <a:rPr lang="zh-CN" altLang="en-US" dirty="0"/>
              <a:t>   【设计意图：立足于学生的学习起点，之前学生已经初步认识了平行四边形和梯形，通过猜图形唤醒学生的知识记忆，同时为下面的探究做好铺垫】</a:t>
            </a:r>
            <a:endParaRPr lang="zh-CN" altLang="en-US" dirty="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lnSpcReduction="10000"/>
          </a:bodyPr>
          <a:lstStyle/>
          <a:p>
            <a:r>
              <a:rPr lang="zh-CN" altLang="en-US" dirty="0"/>
              <a:t>二、探究体验，经历过程</a:t>
            </a:r>
            <a:endParaRPr lang="zh-CN" altLang="en-US" dirty="0"/>
          </a:p>
          <a:p>
            <a:r>
              <a:rPr lang="zh-CN" altLang="en-US" dirty="0"/>
              <a:t>1.教学例1.</a:t>
            </a:r>
            <a:endParaRPr lang="zh-CN" altLang="en-US" dirty="0"/>
          </a:p>
          <a:p>
            <a:r>
              <a:rPr lang="zh-CN" altLang="en-US" dirty="0"/>
              <a:t>师：其实生活中就有许多物体的表面是平行四边形或梯形。你都在哪些地方见过平行四边形？（课件出示：教材第64页例1情景图）</a:t>
            </a:r>
            <a:endParaRPr lang="zh-CN" altLang="en-US" dirty="0"/>
          </a:p>
          <a:p>
            <a:r>
              <a:rPr lang="zh-CN" altLang="en-US" dirty="0"/>
              <a:t>学生举手回答，说说生活中的平行四边形。</a:t>
            </a:r>
            <a:endParaRPr lang="zh-CN" altLang="en-US" dirty="0"/>
          </a:p>
          <a:p>
            <a:r>
              <a:rPr lang="zh-CN" altLang="en-US" dirty="0"/>
              <a:t>师：既然平行四边形和梯形的应用如此广泛，我们就来研究一下什么叫做平行四边形，什么叫做梯形？先来观察一下，这两种图形有什么共同的特点？（课件出示：平行四边形和梯形）</a:t>
            </a:r>
            <a:endParaRPr lang="zh-CN" altLang="en-US" dirty="0"/>
          </a:p>
          <a:p>
            <a:r>
              <a:rPr lang="zh-CN" altLang="en-US" dirty="0"/>
              <a:t>生1:平行四边形和梯形都是四边形。</a:t>
            </a:r>
            <a:endParaRPr lang="zh-CN" altLang="en-US" dirty="0"/>
          </a:p>
          <a:p>
            <a:r>
              <a:rPr lang="zh-CN" altLang="en-US" dirty="0"/>
              <a:t>生2:平行四边形和梯形都有对边平行。</a:t>
            </a:r>
            <a:endParaRPr lang="zh-CN" altLang="en-US" dirty="0"/>
          </a:p>
          <a:p>
            <a:r>
              <a:rPr lang="zh-CN" altLang="en-US" dirty="0"/>
              <a:t>师：这是我们通过观察得出来的结论，事实情况真的是这样吗？同学们，验证一下你们手中的平行四边形纸，它们的对边平行吗？拿出你的工具开始吧！</a:t>
            </a:r>
            <a:endParaRPr lang="zh-CN" altLang="en-US" dirty="0"/>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lnSpcReduction="20000"/>
          </a:bodyPr>
          <a:lstStyle/>
          <a:p>
            <a:r>
              <a:rPr lang="zh-CN" altLang="en-US" dirty="0"/>
              <a:t>学生动手操作；教师巡视了解情况。</a:t>
            </a:r>
            <a:endParaRPr lang="zh-CN" altLang="en-US" dirty="0"/>
          </a:p>
          <a:p>
            <a:r>
              <a:rPr lang="zh-CN" altLang="en-US" dirty="0"/>
              <a:t>师：你们验证的结果怎样呢？</a:t>
            </a:r>
            <a:endParaRPr lang="zh-CN" altLang="en-US" dirty="0"/>
          </a:p>
          <a:p>
            <a:r>
              <a:rPr lang="zh-CN" altLang="en-US" dirty="0"/>
              <a:t>生：我发现平行四边形的对边是互相平行的。并且通过测量之后，发现平行四边形的对边长度也是相等的。</a:t>
            </a:r>
            <a:endParaRPr lang="zh-CN" altLang="en-US" dirty="0"/>
          </a:p>
          <a:p>
            <a:r>
              <a:rPr lang="zh-CN" altLang="en-US" dirty="0"/>
              <a:t>师：像这样两组对边分别平行的四边形叫做平行四边形。平行四边形的四条边有它们的名称。</a:t>
            </a:r>
            <a:endParaRPr lang="zh-CN" altLang="en-US" dirty="0"/>
          </a:p>
          <a:p>
            <a:r>
              <a:rPr lang="zh-CN" altLang="en-US" dirty="0"/>
              <a:t>教师边演示操作边讲解：平行四边形的任意一条边都可以看作平行四边形的底。从平行四边形一条边上的一点向对边引一条垂线，这点和垂足之间的线段叫做平行四边形的高，垂足所在的边叫做平行四边形的底。</a:t>
            </a:r>
            <a:endParaRPr lang="zh-CN" altLang="en-US" dirty="0"/>
          </a:p>
          <a:p>
            <a:r>
              <a:rPr lang="zh-CN" altLang="en-US" dirty="0"/>
              <a:t>   【设计意图：通过观察操作活动，使学生深刻认识平行四边形的两组对边互相平行这一特性，逐步概括出平行四边形的定义】</a:t>
            </a:r>
            <a:endParaRPr lang="zh-CN" altLang="en-US" dirty="0"/>
          </a:p>
          <a:p>
            <a:r>
              <a:rPr lang="zh-CN" altLang="en-US" dirty="0"/>
              <a:t>2.教学例2.</a:t>
            </a:r>
            <a:endParaRPr lang="zh-CN" altLang="en-US" dirty="0"/>
          </a:p>
          <a:p>
            <a:r>
              <a:rPr lang="zh-CN" altLang="en-US" dirty="0"/>
              <a:t>师：用四根吸管串成一个长方形，然后用两手捏住长方形的两个对角，向相反的方向拉，你们发现了什么？试一试。</a:t>
            </a:r>
            <a:endParaRPr lang="zh-CN" altLang="en-US" dirty="0"/>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fontScale="90000" lnSpcReduction="20000"/>
          </a:bodyPr>
          <a:lstStyle/>
          <a:p>
            <a:r>
              <a:rPr lang="zh-CN" altLang="en-US" dirty="0"/>
              <a:t>学生动手操作，讨论交流；教师巡视了解情况。</a:t>
            </a:r>
            <a:endParaRPr lang="zh-CN" altLang="en-US" dirty="0"/>
          </a:p>
          <a:p>
            <a:r>
              <a:rPr lang="zh-CN" altLang="en-US" dirty="0"/>
              <a:t>师：两组对边有什么变化？拉成了什么图形？</a:t>
            </a:r>
            <a:endParaRPr lang="zh-CN" altLang="en-US" dirty="0"/>
          </a:p>
          <a:p>
            <a:r>
              <a:rPr lang="zh-CN" altLang="en-US" dirty="0"/>
              <a:t>生：拉成了不同的平行四边形。</a:t>
            </a:r>
            <a:endParaRPr lang="zh-CN" altLang="en-US" dirty="0"/>
          </a:p>
          <a:p>
            <a:r>
              <a:rPr lang="zh-CN" altLang="en-US" dirty="0"/>
              <a:t>师：这说明平行四边形有什么特点？</a:t>
            </a:r>
            <a:endParaRPr lang="zh-CN" altLang="en-US" dirty="0"/>
          </a:p>
          <a:p>
            <a:r>
              <a:rPr lang="zh-CN" altLang="en-US" dirty="0"/>
              <a:t>生：通过动手操作，我发现平行四边形容易变形。</a:t>
            </a:r>
            <a:endParaRPr lang="zh-CN" altLang="en-US" dirty="0"/>
          </a:p>
          <a:p>
            <a:r>
              <a:rPr lang="zh-CN" altLang="en-US" dirty="0"/>
              <a:t>师：是啊，平行四边形具有稳定性，容易变形的特点在生活中有广泛的应用，你能举出几个例子来吗？</a:t>
            </a:r>
            <a:endParaRPr lang="zh-CN" altLang="en-US" dirty="0"/>
          </a:p>
          <a:p>
            <a:r>
              <a:rPr lang="zh-CN" altLang="en-US" dirty="0"/>
              <a:t>生1:伸缩门就是应用了平行四边形容易变形的特点。</a:t>
            </a:r>
            <a:endParaRPr lang="zh-CN" altLang="en-US" dirty="0"/>
          </a:p>
          <a:p>
            <a:r>
              <a:rPr lang="zh-CN" altLang="en-US" dirty="0"/>
              <a:t>生2:升降机。</a:t>
            </a:r>
            <a:endParaRPr lang="zh-CN" altLang="en-US" dirty="0"/>
          </a:p>
          <a:p>
            <a:r>
              <a:rPr lang="zh-CN" altLang="en-US" dirty="0"/>
              <a:t>……</a:t>
            </a:r>
            <a:endParaRPr lang="zh-CN" altLang="en-US" dirty="0"/>
          </a:p>
          <a:p>
            <a:r>
              <a:rPr lang="zh-CN" altLang="en-US" dirty="0"/>
              <a:t>3.教学例3.</a:t>
            </a:r>
            <a:endParaRPr lang="zh-CN" altLang="en-US" dirty="0"/>
          </a:p>
          <a:p>
            <a:r>
              <a:rPr lang="zh-CN" altLang="en-US" dirty="0"/>
              <a:t>师：你见过下面这样的图形吗？它们有什么共同点？（课件出示：教材第66页例3图）</a:t>
            </a:r>
            <a:endParaRPr lang="zh-CN" altLang="en-US" dirty="0"/>
          </a:p>
          <a:p>
            <a:r>
              <a:rPr lang="zh-CN" altLang="en-US" dirty="0"/>
              <a:t>生：只有一组对边互相平行。</a:t>
            </a:r>
            <a:endParaRPr lang="zh-CN" altLang="en-US" dirty="0"/>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509395" y="142240"/>
            <a:ext cx="9844405" cy="6579235"/>
          </a:xfrm>
        </p:spPr>
        <p:txBody>
          <a:bodyPr>
            <a:normAutofit fontScale="70000"/>
          </a:bodyPr>
          <a:lstStyle/>
          <a:p>
            <a:r>
              <a:rPr lang="zh-CN" altLang="en-US" dirty="0"/>
              <a:t>师：像这样只有一组对边互相平行的四边形叫做梯形。梯形的各条边也都有各自的名称。</a:t>
            </a:r>
            <a:endParaRPr lang="zh-CN" altLang="en-US" dirty="0"/>
          </a:p>
          <a:p>
            <a:r>
              <a:rPr lang="zh-CN" altLang="en-US" dirty="0"/>
              <a:t>教师边演示边讲解：梯形中互相平行的一组对边，较短的一边叫做梯形的上底，较长的一边叫做梯形的下底，不平行的那一组对边，分别叫做梯形的腰。如果梯形两条腰的长度相等，这样的梯形叫做等腰梯形。有一个角直角的梯形叫做直角梯形。</a:t>
            </a:r>
            <a:endParaRPr lang="zh-CN" altLang="en-US" dirty="0"/>
          </a:p>
          <a:p>
            <a:r>
              <a:rPr lang="zh-CN" altLang="en-US" dirty="0"/>
              <a:t>师：你能在自己手中的梯形纸上，试着画出梯形底边上的高吗？</a:t>
            </a:r>
            <a:endParaRPr lang="zh-CN" altLang="en-US" dirty="0"/>
          </a:p>
          <a:p>
            <a:r>
              <a:rPr lang="zh-CN" altLang="en-US" dirty="0"/>
              <a:t>学生尝试画图；教师巡视了解情况。</a:t>
            </a:r>
            <a:endParaRPr lang="zh-CN" altLang="en-US" dirty="0"/>
          </a:p>
          <a:p>
            <a:r>
              <a:rPr lang="zh-CN" altLang="en-US" dirty="0"/>
              <a:t>组织学生展示交流画图结果，重点说说怎样画高。</a:t>
            </a:r>
            <a:endParaRPr lang="zh-CN" altLang="en-US" dirty="0"/>
          </a:p>
          <a:p>
            <a:r>
              <a:rPr lang="zh-CN" altLang="en-US" dirty="0"/>
              <a:t>【设计意图：梯形这一图形，学生之前只是感性认识，现在是全面认识，所以有必要进行认读，加深学生对梯形的认识。通过与平行四边形的对比，发现梯形的特征是只有一组对边平行】</a:t>
            </a:r>
            <a:endParaRPr lang="zh-CN" altLang="en-US" dirty="0"/>
          </a:p>
          <a:p>
            <a:r>
              <a:rPr lang="zh-CN" altLang="en-US" dirty="0"/>
              <a:t>4.教学例4.</a:t>
            </a:r>
            <a:endParaRPr lang="zh-CN" altLang="en-US" dirty="0"/>
          </a:p>
          <a:p>
            <a:r>
              <a:rPr lang="zh-CN" altLang="en-US" dirty="0"/>
              <a:t>师：到目前为止，我们都研究过哪些四边形呢？</a:t>
            </a:r>
            <a:endParaRPr lang="zh-CN" altLang="en-US" dirty="0"/>
          </a:p>
          <a:p>
            <a:r>
              <a:rPr lang="zh-CN" altLang="en-US" dirty="0"/>
              <a:t>生：平行四边形、梯形、长方形和正方形。</a:t>
            </a:r>
            <a:endParaRPr lang="zh-CN" altLang="en-US" dirty="0"/>
          </a:p>
          <a:p>
            <a:r>
              <a:rPr lang="zh-CN" altLang="en-US" dirty="0"/>
              <a:t>师：这些图形都是四边形，我们可以用椭圆形的圈表示四边形，那么这四种图形可以都放在里面吗？</a:t>
            </a:r>
            <a:endParaRPr lang="zh-CN" altLang="en-US" dirty="0"/>
          </a:p>
          <a:p>
            <a:r>
              <a:rPr lang="zh-CN" altLang="en-US" dirty="0"/>
              <a:t>生：可以。</a:t>
            </a:r>
            <a:endParaRPr lang="zh-CN" altLang="en-US" dirty="0"/>
          </a:p>
          <a:p>
            <a:r>
              <a:rPr lang="zh-CN" altLang="en-US" dirty="0"/>
              <a:t>师：平行四边形、梯形、长方形和正方形都属于四边形，也就是说，四边形里包含着平行四边形、梯形、长方形和正方形。这样能不能表示这几种图形之间的关系呢？</a:t>
            </a:r>
            <a:endParaRPr lang="zh-CN" altLang="en-US" dirty="0"/>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1210172630"/>
  <p:tag name="MH_LIBRARY" val="GRAPHIC"/>
  <p:tag name="MH_ORDER" val="Chevron 4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84"/>
  <p:tag name="KSO_WM_UNIT_TYPE" val="a"/>
  <p:tag name="KSO_WM_UNIT_INDEX" val="1"/>
  <p:tag name="KSO_WM_UNIT_ID" val="custom160484_1*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2"/>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484"/>
  <p:tag name="KSO_WM_UNIT_TYPE" val="b"/>
  <p:tag name="KSO_WM_UNIT_INDEX" val="1"/>
  <p:tag name="KSO_WM_UNIT_ID" val="custom160484_1*b*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EMPLATE_CATEGORY" val="custom"/>
  <p:tag name="KSO_WM_TEMPLATE_INDEX" val="160484"/>
  <p:tag name="KSO_WM_TAG_VERSION" val="1.0"/>
  <p:tag name="KSO_WM_SLIDE_ID" val="custom160484_1"/>
  <p:tag name="KSO_WM_SLIDE_INDEX" val="1"/>
  <p:tag name="KSO_WM_SLIDE_ITEM_CNT" val="2"/>
  <p:tag name="KSO_WM_SLIDE_LAYOUT" val="a_b"/>
  <p:tag name="KSO_WM_SLIDE_LAYOUT_CNT" val="1_1"/>
  <p:tag name="KSO_WM_SLIDE_TYPE" val="title"/>
  <p:tag name="KSO_WM_TEMPLATE_THUMBS_INDEX" val="1、9、12、16、22、25、26、27"/>
  <p:tag name="KSO_WM_BEAUTIFY_FLAG" val="#wm#"/>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84"/>
  <p:tag name="KSO_WM_UNIT_TYPE" val="a"/>
  <p:tag name="KSO_WM_UNIT_INDEX" val="1"/>
  <p:tag name="KSO_WM_UNIT_ID" val="custom160484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SLIDE_SIZE" val="775*325"/>
  <p:tag name="KSO_WM_SLIDE_POSITION" val="119*161"/>
  <p:tag name="KSO_WM_SLIDE_LAYOUT_CNT" val="1_1"/>
  <p:tag name="KSO_WM_SLIDE_LAYOUT" val="a_f"/>
  <p:tag name="KSO_WM_BEAUTIFY_FLAG" val="#wm#"/>
  <p:tag name="KSO_WM_SLIDE_TYPE" val="text"/>
  <p:tag name="KSO_WM_SLIDE_ITEM_CNT" val="1"/>
  <p:tag name="KSO_WM_SLIDE_INDEX" val="2"/>
  <p:tag name="KSO_WM_SLIDE_ID" val="custom160484_2"/>
  <p:tag name="KSO_WM_TAG_VERSION" val="1.0"/>
  <p:tag name="KSO_WM_TEMPLATE_INDEX" val="160484"/>
  <p:tag name="KSO_WM_TEMPLATE_CATEGORY" val="custom"/>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17.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484"/>
  <p:tag name="KSO_WM_UNIT_TYPE" val="a"/>
  <p:tag name="KSO_WM_UNIT_INDEX" val="1"/>
  <p:tag name="KSO_WM_UNIT_ID" val="custom160484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MH" val="20151210174046"/>
  <p:tag name="MH_LIBRARY" val="GRAPHIC"/>
  <p:tag name="MH_ORDER" val="Oval 2"/>
</p:tagLst>
</file>

<file path=ppt/tags/tag20.xml><?xml version="1.0" encoding="utf-8"?>
<p:tagLst xmlns:p="http://schemas.openxmlformats.org/presentationml/2006/main">
  <p:tag name="KSO_WM_TAG_VERSION" val="1.0"/>
  <p:tag name="KSO_WM_BEAUTIFY_FLAG" val="#wm#"/>
  <p:tag name="KSO_WM_UNIT_TYPE" val="i"/>
  <p:tag name="KSO_WM_UNIT_ID" val="custom160484_2*i*2"/>
  <p:tag name="KSO_WM_TEMPLATE_CATEGORY" val="custom"/>
  <p:tag name="KSO_WM_TEMPLATE_INDEX" val="160484"/>
  <p:tag name="KSO_WM_UNIT_INDEX" val="2"/>
</p:tagLst>
</file>

<file path=ppt/tags/tag21.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23.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25.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29.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3.xml><?xml version="1.0" encoding="utf-8"?>
<p:tagLst xmlns:p="http://schemas.openxmlformats.org/presentationml/2006/main">
  <p:tag name="MH" val="20151210174046"/>
  <p:tag name="MH_LIBRARY" val="GRAPHIC"/>
  <p:tag name="MH_ORDER" val="Oval 4"/>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31.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35.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484"/>
  <p:tag name="KSO_WM_UNIT_TYPE" val="a"/>
  <p:tag name="KSO_WM_UNIT_INDEX" val="1"/>
  <p:tag name="KSO_WM_UNIT_ID" val="custom160484_2*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38.xml><?xml version="1.0" encoding="utf-8"?>
<p:tagLst xmlns:p="http://schemas.openxmlformats.org/presentationml/2006/main">
  <p:tag name="KSO_WM_TAG_VERSION" val="1.0"/>
  <p:tag name="KSO_WM_BEAUTIFY_FLAG" val="#wm#"/>
  <p:tag name="KSO_WM_UNIT_TYPE" val="i"/>
  <p:tag name="KSO_WM_UNIT_ID" val="custom160484_2*i*2"/>
  <p:tag name="KSO_WM_TEMPLATE_CATEGORY" val="custom"/>
  <p:tag name="KSO_WM_TEMPLATE_INDEX" val="160484"/>
  <p:tag name="KSO_WM_UNIT_INDEX" val="2"/>
</p:tagLst>
</file>

<file path=ppt/tags/tag39.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4.xml><?xml version="1.0" encoding="utf-8"?>
<p:tagLst xmlns:p="http://schemas.openxmlformats.org/presentationml/2006/main">
  <p:tag name="MH" val="20151210174046"/>
  <p:tag name="MH_LIBRARY" val="GRAPHIC"/>
  <p:tag name="MH_ORDER" val="Oval 5"/>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41.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43.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45.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484"/>
  <p:tag name="KSO_WM_UNIT_TYPE" val="f"/>
  <p:tag name="KSO_WM_UNIT_INDEX" val="1"/>
  <p:tag name="KSO_WM_UNIT_ID" val="custom160484_2*f*1"/>
  <p:tag name="KSO_WM_UNIT_CLEAR" val="1"/>
  <p:tag name="KSO_WM_UNIT_LAYERLEVEL" val="1"/>
  <p:tag name="KSO_WM_UNIT_VALUE" val="279"/>
  <p:tag name="KSO_WM_UNIT_HIGHLIGHT" val="0"/>
  <p:tag name="KSO_WM_UNIT_COMPATIBLE" val="0"/>
  <p:tag name="KSO_WM_UNIT_PRESET_TEXT_INDEX" val="5"/>
  <p:tag name="KSO_WM_UNIT_PRESET_TEXT_LEN" val="232"/>
</p:tagLst>
</file>

<file path=ppt/tags/tag47.xml><?xml version="1.0" encoding="utf-8"?>
<p:tagLst xmlns:p="http://schemas.openxmlformats.org/presentationml/2006/main">
  <p:tag name="KSO_WM_TEMPLATE_CATEGORY" val="custom"/>
  <p:tag name="KSO_WM_TEMPLATE_INDEX" val="160484"/>
  <p:tag name="KSO_WM_TAG_VERSION" val="1.0"/>
  <p:tag name="KSO_WM_SLIDE_ID" val="custom160484_2"/>
  <p:tag name="KSO_WM_SLIDE_INDEX" val="2"/>
  <p:tag name="KSO_WM_SLIDE_ITEM_CNT" val="1"/>
  <p:tag name="KSO_WM_SLIDE_LAYOUT" val="a_f"/>
  <p:tag name="KSO_WM_SLIDE_LAYOUT_CNT" val="1_1"/>
  <p:tag name="KSO_WM_SLIDE_TYPE" val="text"/>
  <p:tag name="KSO_WM_BEAUTIFY_FLAG" val="#wm#"/>
  <p:tag name="KSO_WM_SLIDE_POSITION" val="119*161"/>
  <p:tag name="KSO_WM_SLIDE_SIZE" val="775*325"/>
</p:tagLst>
</file>

<file path=ppt/tags/tag5.xml><?xml version="1.0" encoding="utf-8"?>
<p:tagLst xmlns:p="http://schemas.openxmlformats.org/presentationml/2006/main">
  <p:tag name="MH" val="20151210174046"/>
  <p:tag name="MH_LIBRARY" val="GRAPHIC"/>
  <p:tag name="MH_ORDER" val="Oval 6"/>
</p:tagLst>
</file>

<file path=ppt/tags/tag6.xml><?xml version="1.0" encoding="utf-8"?>
<p:tagLst xmlns:p="http://schemas.openxmlformats.org/presentationml/2006/main">
  <p:tag name="MH" val="20151210174046"/>
  <p:tag name="MH_LIBRARY" val="GRAPHIC"/>
  <p:tag name="MH_ORDER" val="Oval 7"/>
</p:tagLst>
</file>

<file path=ppt/tags/tag7.xml><?xml version="1.0" encoding="utf-8"?>
<p:tagLst xmlns:p="http://schemas.openxmlformats.org/presentationml/2006/main">
  <p:tag name="MH" val="20151210174046"/>
  <p:tag name="MH_LIBRARY" val="GRAPHIC"/>
  <p:tag name="MH_ORDER" val="Oval 3"/>
</p:tagLst>
</file>

<file path=ppt/tags/tag8.xml><?xml version="1.0" encoding="utf-8"?>
<p:tagLst xmlns:p="http://schemas.openxmlformats.org/presentationml/2006/main">
  <p:tag name="KSO_WM_TAG_VERSION" val="1.0"/>
  <p:tag name="KSO_WM_TEMPLATE_CATEGORY" val="custom"/>
  <p:tag name="KSO_WM_TEMPLATE_INDEX" val="160484"/>
</p:tagLst>
</file>

<file path=ppt/tags/tag9.xml><?xml version="1.0" encoding="utf-8"?>
<p:tagLst xmlns:p="http://schemas.openxmlformats.org/presentationml/2006/main">
  <p:tag name="KSO_WM_TAG_VERSION" val="1.0"/>
  <p:tag name="KSO_WM_TEMPLATE_CATEGORY" val="custom"/>
  <p:tag name="KSO_WM_TEMPLATE_INDEX" val="160484"/>
</p:tagLst>
</file>

<file path=ppt/theme/theme1.xml><?xml version="1.0" encoding="utf-8"?>
<a:theme xmlns:a="http://schemas.openxmlformats.org/drawingml/2006/main" name="Office 主题">
  <a:themeElements>
    <a:clrScheme name="自定义 224">
      <a:dk1>
        <a:sysClr val="windowText" lastClr="000000"/>
      </a:dk1>
      <a:lt1>
        <a:sysClr val="window" lastClr="FFFFFF"/>
      </a:lt1>
      <a:dk2>
        <a:srgbClr val="44546A"/>
      </a:dk2>
      <a:lt2>
        <a:srgbClr val="E7E6E6"/>
      </a:lt2>
      <a:accent1>
        <a:srgbClr val="9BC032"/>
      </a:accent1>
      <a:accent2>
        <a:srgbClr val="FFC000"/>
      </a:accent2>
      <a:accent3>
        <a:srgbClr val="00B0F0"/>
      </a:accent3>
      <a:accent4>
        <a:srgbClr val="CDA599"/>
      </a:accent4>
      <a:accent5>
        <a:srgbClr val="4472C4"/>
      </a:accent5>
      <a:accent6>
        <a:srgbClr val="70AD47"/>
      </a:accent6>
      <a:hlink>
        <a:srgbClr val="0563C1"/>
      </a:hlink>
      <a:folHlink>
        <a:srgbClr val="954F72"/>
      </a:folHlink>
    </a:clrScheme>
    <a:fontScheme name="自定义 64">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6626</Words>
  <Application>WPS 演示</Application>
  <PresentationFormat>宽屏</PresentationFormat>
  <Paragraphs>127</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Arial Unicode MS</vt:lpstr>
      <vt:lpstr>Calibri Light</vt:lpstr>
      <vt:lpstr>Calibri</vt:lpstr>
      <vt:lpstr>微软雅黑</vt:lpstr>
      <vt:lpstr>黑体</vt:lpstr>
      <vt:lpstr>Office 主题</vt:lpstr>
      <vt:lpstr>LOREM IPSUM </vt:lpstr>
      <vt:lpstr>LOREM IPSUM DOLOR</vt:lpstr>
      <vt:lpstr>LOREM IPSUM DOLOR</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研修作业一  陈卓    所属单位:赵集镇第三小学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zym</cp:lastModifiedBy>
  <cp:revision>2</cp:revision>
  <dcterms:created xsi:type="dcterms:W3CDTF">2015-05-05T08:02:00Z</dcterms:created>
  <dcterms:modified xsi:type="dcterms:W3CDTF">2018-02-13T12:19:32Z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