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19"/>
  </p:notesMasterIdLst>
  <p:sldIdLst>
    <p:sldId id="518" r:id="rId6"/>
    <p:sldId id="521" r:id="rId7"/>
    <p:sldId id="520" r:id="rId8"/>
    <p:sldId id="522" r:id="rId9"/>
    <p:sldId id="523" r:id="rId10"/>
    <p:sldId id="524" r:id="rId11"/>
    <p:sldId id="525" r:id="rId12"/>
    <p:sldId id="538" r:id="rId13"/>
    <p:sldId id="539" r:id="rId14"/>
    <p:sldId id="540" r:id="rId15"/>
    <p:sldId id="542" r:id="rId16"/>
    <p:sldId id="543" r:id="rId17"/>
    <p:sldId id="544" r:id="rId18"/>
    <p:sldId id="545" r:id="rId20"/>
    <p:sldId id="325" r:id="rId21"/>
    <p:sldId id="279" r:id="rId22"/>
    <p:sldId id="485" r:id="rId23"/>
    <p:sldId id="458" r:id="rId24"/>
    <p:sldId id="459" r:id="rId25"/>
    <p:sldId id="460" r:id="rId26"/>
    <p:sldId id="529" r:id="rId27"/>
    <p:sldId id="530" r:id="rId28"/>
    <p:sldId id="527" r:id="rId29"/>
    <p:sldId id="531" r:id="rId30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15"/>
        <p:guide pos="2925"/>
      </p:guideLst>
    </p:cSldViewPr>
  </p:slide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5123" name="日期占位符 2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512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5125" name="备注占位符 4"/>
          <p:cNvSpPr>
            <a:spLocks noGrp="1" noRot="1" noChangeAspect="1"/>
          </p:cNvSpPr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>
              <a:spcBef>
                <a:spcPct val="30000"/>
              </a:spcBef>
            </a:pPr>
            <a:r>
              <a:rPr lang="zh-CN" altLang="en-US" sz="1200" dirty="0"/>
              <a:t>单击此处编辑母版文本样式</a:t>
            </a:r>
            <a:endParaRPr lang="zh-CN" altLang="en-US" sz="1200" dirty="0"/>
          </a:p>
          <a:p>
            <a:pPr lvl="0">
              <a:spcBef>
                <a:spcPct val="30000"/>
              </a:spcBef>
            </a:pPr>
            <a:r>
              <a:rPr lang="zh-CN" altLang="en-US" sz="1200" dirty="0"/>
              <a:t>第二级</a:t>
            </a:r>
            <a:endParaRPr lang="zh-CN" altLang="en-US" sz="1200" dirty="0"/>
          </a:p>
          <a:p>
            <a:pPr lvl="0">
              <a:spcBef>
                <a:spcPct val="30000"/>
              </a:spcBef>
            </a:pPr>
            <a:r>
              <a:rPr lang="zh-CN" altLang="en-US" sz="1200" dirty="0"/>
              <a:t>第三级</a:t>
            </a:r>
            <a:endParaRPr lang="zh-CN" altLang="en-US" sz="1200" dirty="0"/>
          </a:p>
          <a:p>
            <a:pPr lvl="0">
              <a:spcBef>
                <a:spcPct val="30000"/>
              </a:spcBef>
            </a:pPr>
            <a:r>
              <a:rPr lang="zh-CN" altLang="en-US" sz="1200" dirty="0"/>
              <a:t>第四级</a:t>
            </a:r>
            <a:endParaRPr lang="zh-CN" altLang="en-US" sz="1200" dirty="0"/>
          </a:p>
          <a:p>
            <a:pPr lvl="0">
              <a:spcBef>
                <a:spcPct val="30000"/>
              </a:spcBef>
            </a:pPr>
            <a:r>
              <a:rPr lang="zh-CN" altLang="en-US" sz="1200" dirty="0"/>
              <a:t>第五级</a:t>
            </a:r>
            <a:endParaRPr lang="zh-CN" altLang="en-US" sz="1200" dirty="0"/>
          </a:p>
        </p:txBody>
      </p:sp>
      <p:sp>
        <p:nvSpPr>
          <p:cNvPr id="512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zh-CN" altLang="en-US" sz="1200" dirty="0"/>
          </a:p>
        </p:txBody>
      </p:sp>
      <p:sp>
        <p:nvSpPr>
          <p:cNvPr id="512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 noRot="1" noTextEdit="1"/>
          </p:cNvSpPr>
          <p:nvPr>
            <p:ph type="sldImg"/>
          </p:nvPr>
        </p:nvSpPr>
        <p:spPr>
          <a:xfrm>
            <a:off x="1138238" y="682625"/>
            <a:ext cx="4573587" cy="3429000"/>
          </a:xfrm>
          <a:ln/>
        </p:spPr>
      </p:sp>
      <p:sp>
        <p:nvSpPr>
          <p:cNvPr id="19459" name="Rectangle 3"/>
          <p:cNvSpPr>
            <a:spLocks noGrp="1" noRot="1"/>
          </p:cNvSpPr>
          <p:nvPr>
            <p:ph type="body" idx="1"/>
          </p:nvPr>
        </p:nvSpPr>
        <p:spPr>
          <a:xfrm>
            <a:off x="911225" y="4340225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/>
            <a:r>
              <a:rPr lang="zh-CN" altLang="en-US" dirty="0"/>
              <a:t> 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 noRo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  <a:ln/>
        </p:spPr>
      </p:sp>
      <p:sp>
        <p:nvSpPr>
          <p:cNvPr id="25603" name="Rectangle 3"/>
          <p:cNvSpPr>
            <a:spLocks noGrp="1" noRot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/>
            <a:r>
              <a:rPr lang="zh-CN" altLang="en-US" dirty="0"/>
              <a:t>本资料来自于资源最齐全的２１世纪教育网www.21cnjy.com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 noRo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  <a:ln/>
        </p:spPr>
      </p:sp>
      <p:sp>
        <p:nvSpPr>
          <p:cNvPr id="27651" name="Rectangle 3"/>
          <p:cNvSpPr>
            <a:spLocks noGrp="1" noRot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/>
            <a:r>
              <a:rPr lang="zh-CN" altLang="en-US" dirty="0"/>
              <a:t>本资料来自于资源最齐全的２１世纪教育网www.21cnjy.com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Grp="1" noRo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  <a:ln/>
        </p:spPr>
      </p:sp>
      <p:sp>
        <p:nvSpPr>
          <p:cNvPr id="29699" name="Rectangle 3"/>
          <p:cNvSpPr>
            <a:spLocks noGrp="1" noRot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/>
            <a:r>
              <a:rPr lang="zh-CN" altLang="en-US" dirty="0"/>
              <a:t>本资料来自于资源最齐全的２１世纪教育网www.21cnjy.com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56229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89204" cy="56229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56532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5068" y="1554163"/>
            <a:ext cx="4256532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56229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89204" cy="56229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56532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5068" y="1554163"/>
            <a:ext cx="4256532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56229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89204" cy="56229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56532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5068" y="1554163"/>
            <a:ext cx="4256532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56532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5068" y="1554163"/>
            <a:ext cx="4256532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56229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89204" cy="56229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直接连接符 6"/>
          <p:cNvGrpSpPr/>
          <p:nvPr/>
        </p:nvGrpSpPr>
        <p:grpSpPr>
          <a:xfrm>
            <a:off x="506413" y="1036638"/>
            <a:ext cx="8643937" cy="30162"/>
            <a:chOff x="0" y="0"/>
            <a:chExt cx="5445" cy="19"/>
          </a:xfrm>
        </p:grpSpPr>
        <p:pic>
          <p:nvPicPr>
            <p:cNvPr id="1027" name="直接连接符 6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0" y="0"/>
              <a:ext cx="5445" cy="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8" name="文本框 1027"/>
            <p:cNvSpPr txBox="1"/>
            <p:nvPr/>
          </p:nvSpPr>
          <p:spPr>
            <a:xfrm>
              <a:off x="5" y="9"/>
              <a:ext cx="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lvl="0" eaLnBrk="1" hangingPunct="1"/>
              <a:endParaRPr lang="en-US" altLang="x-none" dirty="0">
                <a:latin typeface="Arial" panose="020B0604020202020204" pitchFamily="34" charset="0"/>
              </a:endParaRPr>
            </a:p>
          </p:txBody>
        </p:sp>
      </p:grpSp>
      <p:sp>
        <p:nvSpPr>
          <p:cNvPr id="1029" name="文本占位符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30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>
                <a:solidFill>
                  <a:srgbClr val="D38E27"/>
                </a:solidFill>
              </a:defRPr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1031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103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1033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grpSp>
        <p:nvGrpSpPr>
          <p:cNvPr id="1034" name="直接连接符 8"/>
          <p:cNvGrpSpPr/>
          <p:nvPr/>
        </p:nvGrpSpPr>
        <p:grpSpPr>
          <a:xfrm>
            <a:off x="506413" y="1036638"/>
            <a:ext cx="8643937" cy="30162"/>
            <a:chOff x="0" y="0"/>
            <a:chExt cx="5445" cy="19"/>
          </a:xfrm>
        </p:grpSpPr>
        <p:pic>
          <p:nvPicPr>
            <p:cNvPr id="1035" name="直接连接符 8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0" y="0"/>
              <a:ext cx="5445" cy="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36" name="文本框 1035"/>
            <p:cNvSpPr txBox="1"/>
            <p:nvPr/>
          </p:nvSpPr>
          <p:spPr>
            <a:xfrm>
              <a:off x="5" y="9"/>
              <a:ext cx="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lvl="0" eaLnBrk="1" hangingPunct="1"/>
              <a:endParaRPr lang="en-US" altLang="x-non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037" name="直接连接符 11"/>
          <p:cNvGrpSpPr/>
          <p:nvPr/>
        </p:nvGrpSpPr>
        <p:grpSpPr>
          <a:xfrm>
            <a:off x="506413" y="1047750"/>
            <a:ext cx="8643937" cy="25400"/>
            <a:chOff x="0" y="0"/>
            <a:chExt cx="5445" cy="16"/>
          </a:xfrm>
        </p:grpSpPr>
        <p:pic>
          <p:nvPicPr>
            <p:cNvPr id="1038" name="直接连接符 11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5445" cy="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39" name="文本框 1038"/>
            <p:cNvSpPr txBox="1"/>
            <p:nvPr/>
          </p:nvSpPr>
          <p:spPr>
            <a:xfrm>
              <a:off x="5" y="6"/>
              <a:ext cx="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lvl="0" eaLnBrk="1" hangingPunct="1"/>
              <a:endParaRPr lang="en-US" altLang="x-none" dirty="0">
                <a:latin typeface="Arial" panose="020B060402020202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/>
        <a:buChar char=""/>
        <a:defRPr sz="32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/>
        <a:buChar char="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/>
        <a:buChar char=""/>
        <a:defRPr sz="24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/>
        <a:buChar char="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直接连接符 6"/>
          <p:cNvGrpSpPr/>
          <p:nvPr/>
        </p:nvGrpSpPr>
        <p:grpSpPr>
          <a:xfrm>
            <a:off x="506413" y="1036638"/>
            <a:ext cx="8643937" cy="30162"/>
            <a:chOff x="0" y="0"/>
            <a:chExt cx="5445" cy="19"/>
          </a:xfrm>
        </p:grpSpPr>
        <p:pic>
          <p:nvPicPr>
            <p:cNvPr id="2051" name="直接连接符 6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0" y="0"/>
              <a:ext cx="5445" cy="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2" name="文本框 2051"/>
            <p:cNvSpPr txBox="1"/>
            <p:nvPr/>
          </p:nvSpPr>
          <p:spPr>
            <a:xfrm>
              <a:off x="5" y="9"/>
              <a:ext cx="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lvl="0" eaLnBrk="1" hangingPunct="1"/>
              <a:endParaRPr lang="en-US" altLang="x-non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053" name="直接连接符 8"/>
          <p:cNvGrpSpPr/>
          <p:nvPr/>
        </p:nvGrpSpPr>
        <p:grpSpPr>
          <a:xfrm>
            <a:off x="506413" y="1036638"/>
            <a:ext cx="8643937" cy="30162"/>
            <a:chOff x="0" y="0"/>
            <a:chExt cx="5445" cy="19"/>
          </a:xfrm>
        </p:grpSpPr>
        <p:pic>
          <p:nvPicPr>
            <p:cNvPr id="2054" name="直接连接符 8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0" y="0"/>
              <a:ext cx="5445" cy="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5" name="文本框 2054"/>
            <p:cNvSpPr txBox="1"/>
            <p:nvPr/>
          </p:nvSpPr>
          <p:spPr>
            <a:xfrm>
              <a:off x="5" y="9"/>
              <a:ext cx="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lvl="0" eaLnBrk="1" hangingPunct="1"/>
              <a:endParaRPr lang="en-US" altLang="x-non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056" name="直接连接符 11"/>
          <p:cNvGrpSpPr/>
          <p:nvPr/>
        </p:nvGrpSpPr>
        <p:grpSpPr>
          <a:xfrm>
            <a:off x="506413" y="1047750"/>
            <a:ext cx="8643937" cy="25400"/>
            <a:chOff x="0" y="0"/>
            <a:chExt cx="5445" cy="16"/>
          </a:xfrm>
        </p:grpSpPr>
        <p:pic>
          <p:nvPicPr>
            <p:cNvPr id="2057" name="直接连接符 11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5445" cy="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8" name="文本框 2057"/>
            <p:cNvSpPr txBox="1"/>
            <p:nvPr/>
          </p:nvSpPr>
          <p:spPr>
            <a:xfrm>
              <a:off x="5" y="6"/>
              <a:ext cx="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lvl="0" eaLnBrk="1" hangingPunct="1"/>
              <a:endParaRPr lang="en-US" altLang="x-none" dirty="0">
                <a:latin typeface="Arial" panose="020B0604020202020204" pitchFamily="34" charset="0"/>
              </a:endParaRPr>
            </a:p>
          </p:txBody>
        </p:sp>
      </p:grpSp>
      <p:sp>
        <p:nvSpPr>
          <p:cNvPr id="2059" name="文本占位符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6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61" name="日期占位符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>
                <a:solidFill>
                  <a:srgbClr val="D38E27"/>
                </a:solidFill>
              </a:defRPr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2062" name="页脚占位符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2063" name="灯片编号占位符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/>
        <a:buChar char=""/>
        <a:defRPr sz="32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/>
        <a:buChar char="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/>
        <a:buChar char=""/>
        <a:defRPr sz="24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/>
        <a:buChar char="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文本占位符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5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6" name="日期占位符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>
                <a:solidFill>
                  <a:srgbClr val="D38E27"/>
                </a:solidFill>
              </a:defRPr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3077" name="页脚占位符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3078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/>
        <a:buChar char=""/>
        <a:defRPr sz="32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/>
        <a:buChar char="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/>
        <a:buChar char=""/>
        <a:defRPr sz="24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/>
        <a:buChar char="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4098" name="直接连接符 6"/>
          <p:cNvGrpSpPr/>
          <p:nvPr/>
        </p:nvGrpSpPr>
        <p:grpSpPr>
          <a:xfrm>
            <a:off x="506413" y="1036638"/>
            <a:ext cx="8643937" cy="30162"/>
            <a:chOff x="0" y="0"/>
            <a:chExt cx="5445" cy="19"/>
          </a:xfrm>
        </p:grpSpPr>
        <p:pic>
          <p:nvPicPr>
            <p:cNvPr id="4099" name="直接连接符 6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0" y="0"/>
              <a:ext cx="5445" cy="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0" name="文本框 4099"/>
            <p:cNvSpPr txBox="1"/>
            <p:nvPr/>
          </p:nvSpPr>
          <p:spPr>
            <a:xfrm>
              <a:off x="5" y="9"/>
              <a:ext cx="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lvl="0" eaLnBrk="1" hangingPunct="1"/>
              <a:endParaRPr lang="en-US" altLang="x-non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101" name="直接连接符 8"/>
          <p:cNvGrpSpPr/>
          <p:nvPr/>
        </p:nvGrpSpPr>
        <p:grpSpPr>
          <a:xfrm>
            <a:off x="506413" y="1036638"/>
            <a:ext cx="8643937" cy="30162"/>
            <a:chOff x="0" y="0"/>
            <a:chExt cx="5445" cy="19"/>
          </a:xfrm>
        </p:grpSpPr>
        <p:pic>
          <p:nvPicPr>
            <p:cNvPr id="4102" name="直接连接符 8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0" y="0"/>
              <a:ext cx="5445" cy="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3" name="文本框 4102"/>
            <p:cNvSpPr txBox="1"/>
            <p:nvPr/>
          </p:nvSpPr>
          <p:spPr>
            <a:xfrm>
              <a:off x="5" y="9"/>
              <a:ext cx="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lvl="0" eaLnBrk="1" hangingPunct="1"/>
              <a:endParaRPr lang="en-US" altLang="x-non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104" name="直接连接符 11"/>
          <p:cNvGrpSpPr/>
          <p:nvPr/>
        </p:nvGrpSpPr>
        <p:grpSpPr>
          <a:xfrm>
            <a:off x="506413" y="1047750"/>
            <a:ext cx="8643937" cy="25400"/>
            <a:chOff x="0" y="0"/>
            <a:chExt cx="5445" cy="16"/>
          </a:xfrm>
        </p:grpSpPr>
        <p:pic>
          <p:nvPicPr>
            <p:cNvPr id="4105" name="直接连接符 11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5445" cy="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6" name="文本框 4105"/>
            <p:cNvSpPr txBox="1"/>
            <p:nvPr/>
          </p:nvSpPr>
          <p:spPr>
            <a:xfrm>
              <a:off x="5" y="6"/>
              <a:ext cx="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lvl="0" eaLnBrk="1" hangingPunct="1"/>
              <a:endParaRPr lang="en-US" altLang="x-none" dirty="0">
                <a:latin typeface="Arial" panose="020B0604020202020204" pitchFamily="34" charset="0"/>
              </a:endParaRPr>
            </a:p>
          </p:txBody>
        </p:sp>
      </p:grpSp>
      <p:sp>
        <p:nvSpPr>
          <p:cNvPr id="4107" name="文本占位符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108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/>
        <a:buChar char=""/>
        <a:defRPr sz="32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/>
        <a:buChar char="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/>
        <a:buChar char=""/>
        <a:defRPr sz="24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/>
        <a:buChar char="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/>
        <a:buChar char="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1.emf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 Box 2"/>
          <p:cNvSpPr txBox="1"/>
          <p:nvPr/>
        </p:nvSpPr>
        <p:spPr>
          <a:xfrm>
            <a:off x="827088" y="1143000"/>
            <a:ext cx="7389812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800" dirty="0">
                <a:latin typeface="黑体" panose="02010609060101010101" pitchFamily="1" charset="-122"/>
                <a:ea typeface="黑体" panose="02010609060101010101" pitchFamily="1" charset="-122"/>
              </a:rPr>
              <a:t>第七课  个人收入的分配</a:t>
            </a:r>
            <a:endParaRPr lang="zh-CN" altLang="en-US" sz="4800" dirty="0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6147" name="Text Box 3"/>
          <p:cNvSpPr txBox="1"/>
          <p:nvPr/>
        </p:nvSpPr>
        <p:spPr>
          <a:xfrm>
            <a:off x="1689100" y="2376488"/>
            <a:ext cx="547211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黑体" panose="02010609060101010101" pitchFamily="1" charset="-122"/>
                <a:ea typeface="黑体" panose="02010609060101010101" pitchFamily="1" charset="-122"/>
              </a:rPr>
              <a:t>第二框 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1" charset="-122"/>
              </a:rPr>
              <a:t>收入分配与社会公平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1" charset="-122"/>
            </a:endParaRPr>
          </a:p>
        </p:txBody>
      </p:sp>
      <p:sp>
        <p:nvSpPr>
          <p:cNvPr id="6148" name="Text Box 4"/>
          <p:cNvSpPr txBox="1"/>
          <p:nvPr/>
        </p:nvSpPr>
        <p:spPr>
          <a:xfrm>
            <a:off x="3352800" y="5562600"/>
            <a:ext cx="5638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sz="3200" dirty="0">
              <a:solidFill>
                <a:schemeClr val="folHlink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149" name="Picture 5" descr="社会公平正义也是生产力"/>
          <p:cNvPicPr>
            <a:picLocks noChangeAspect="1"/>
          </p:cNvPicPr>
          <p:nvPr/>
        </p:nvPicPr>
        <p:blipFill>
          <a:blip r:embed="rId1"/>
          <a:srcRect t="27576" b="19879"/>
          <a:stretch>
            <a:fillRect/>
          </a:stretch>
        </p:blipFill>
        <p:spPr>
          <a:xfrm>
            <a:off x="0" y="3716338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body"/>
          </p:nvPr>
        </p:nvSpPr>
        <p:spPr>
          <a:xfrm>
            <a:off x="396875" y="1409700"/>
            <a:ext cx="8426450" cy="3527425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p>
            <a:pPr eaLnBrk="1" hangingPunct="1">
              <a:lnSpc>
                <a:spcPct val="110000"/>
              </a:lnSpc>
              <a:spcBef>
                <a:spcPct val="50000"/>
              </a:spcBef>
              <a:buNone/>
            </a:pPr>
            <a:r>
              <a:rPr lang="zh-CN" altLang="en-US" sz="2800" b="1" dirty="0"/>
              <a:t>收入分配公平的意义(即为什么）</a:t>
            </a:r>
            <a:endParaRPr lang="zh-CN" altLang="en-US" sz="2800" b="1" dirty="0"/>
          </a:p>
          <a:p>
            <a:pPr eaLnBrk="1" hangingPunct="1">
              <a:lnSpc>
                <a:spcPct val="110000"/>
              </a:lnSpc>
              <a:buNone/>
            </a:pPr>
            <a:endParaRPr lang="zh-CN" altLang="en-US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zh-CN" altLang="en-US" b="1" dirty="0">
                <a:solidFill>
                  <a:srgbClr val="CC0000"/>
                </a:solidFill>
                <a:latin typeface="宋体" panose="02010600030101010101" pitchFamily="2" charset="-122"/>
              </a:rPr>
              <a:t>     公平的收入分配，是中国特色社会主义的内在要求，是实现共同富裕的体现</a:t>
            </a:r>
            <a:r>
              <a:rPr lang="zh-CN" altLang="en-US" b="1" dirty="0">
                <a:solidFill>
                  <a:srgbClr val="3333FF"/>
                </a:solidFill>
                <a:latin typeface="宋体" panose="02010600030101010101" pitchFamily="2" charset="-122"/>
              </a:rPr>
              <a:t>，有助于协调人们之间的经济利益关系，实现经济发展、社会和谐。</a:t>
            </a:r>
            <a:endParaRPr lang="zh-CN" altLang="en-US" b="1" dirty="0">
              <a:solidFill>
                <a:srgbClr val="3333FF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10000"/>
              </a:lnSpc>
            </a:pPr>
            <a:endParaRPr lang="zh-CN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110000"/>
              </a:lnSpc>
            </a:pP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17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charRg st="17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/>
          <p:nvPr>
            <p:ph type="body"/>
          </p:nvPr>
        </p:nvSpPr>
        <p:spPr>
          <a:xfrm>
            <a:off x="254000" y="1127125"/>
            <a:ext cx="8607425" cy="5254625"/>
          </a:xfrm>
          <a:ln/>
        </p:spPr>
        <p:txBody>
          <a:bodyPr/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rgbClr val="FF0000"/>
                </a:solidFill>
                <a:ea typeface="黑体" panose="02010609060101010101" pitchFamily="1" charset="-122"/>
              </a:rPr>
              <a:t>2.怎样实现收入分配公平</a:t>
            </a:r>
            <a:endParaRPr lang="zh-CN" altLang="en-US" sz="3600" b="1" dirty="0">
              <a:solidFill>
                <a:srgbClr val="FF0000"/>
              </a:solidFill>
              <a:ea typeface="黑体" panose="02010609060101010101" pitchFamily="1" charset="-122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zh-CN" altLang="en-US" sz="3600" b="1" dirty="0"/>
              <a:t>（1）坚持和完善按劳分配为主体、多种分配方式并存的</a:t>
            </a:r>
            <a:r>
              <a:rPr lang="zh-CN" altLang="en-US" sz="3600" b="1" dirty="0">
                <a:solidFill>
                  <a:srgbClr val="FF0000"/>
                </a:solidFill>
              </a:rPr>
              <a:t>分配制度</a:t>
            </a:r>
            <a:r>
              <a:rPr lang="zh-CN" altLang="en-US" sz="3600" b="1" dirty="0"/>
              <a:t>；</a:t>
            </a:r>
            <a:endParaRPr lang="zh-CN" altLang="en-US" sz="3600" b="1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FF00"/>
              </a:buClr>
              <a:buFont typeface="Wingdings" panose="05000000000000000000" pitchFamily="2" charset="2"/>
              <a:buNone/>
            </a:pPr>
            <a:endParaRPr lang="zh-CN" altLang="en-US" sz="3600" b="1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zh-CN" altLang="en-US" sz="3600" b="1" dirty="0"/>
              <a:t>（2）增加</a:t>
            </a:r>
            <a:r>
              <a:rPr lang="zh-CN" altLang="en-US" sz="3600" b="1" dirty="0">
                <a:solidFill>
                  <a:srgbClr val="FF0000"/>
                </a:solidFill>
              </a:rPr>
              <a:t>居民收入</a:t>
            </a:r>
            <a:r>
              <a:rPr lang="zh-CN" altLang="en-US" sz="3600" b="1" dirty="0"/>
              <a:t>，着重保护</a:t>
            </a:r>
            <a:r>
              <a:rPr lang="zh-CN" altLang="en-US" sz="3600" b="1" dirty="0">
                <a:solidFill>
                  <a:srgbClr val="FF0000"/>
                </a:solidFill>
              </a:rPr>
              <a:t>劳动所得</a:t>
            </a:r>
            <a:r>
              <a:rPr lang="zh-CN" altLang="en-US" sz="3600" b="1" dirty="0"/>
              <a:t>，提高</a:t>
            </a:r>
            <a:r>
              <a:rPr lang="zh-CN" altLang="en-US" sz="3600" b="1" dirty="0">
                <a:solidFill>
                  <a:srgbClr val="0000CC"/>
                </a:solidFill>
              </a:rPr>
              <a:t>居民收入在国民收入分配中的比重</a:t>
            </a:r>
            <a:r>
              <a:rPr lang="zh-CN" altLang="en-US" sz="3600" b="1" dirty="0"/>
              <a:t>、</a:t>
            </a:r>
            <a:r>
              <a:rPr lang="zh-CN" altLang="en-US" sz="3600" b="1" dirty="0">
                <a:solidFill>
                  <a:srgbClr val="0000CC"/>
                </a:solidFill>
              </a:rPr>
              <a:t>劳动报酬在初次分配中的比重</a:t>
            </a:r>
            <a:r>
              <a:rPr lang="zh-CN" altLang="en-US" sz="3600" b="1" dirty="0"/>
              <a:t>，努力实现居民收入增长和经济发展</a:t>
            </a:r>
            <a:r>
              <a:rPr lang="zh-CN" altLang="en-US" sz="3600" b="1" dirty="0">
                <a:solidFill>
                  <a:srgbClr val="FF0000"/>
                </a:solidFill>
              </a:rPr>
              <a:t>同步</a:t>
            </a:r>
            <a:r>
              <a:rPr lang="zh-CN" altLang="en-US" sz="3600" b="1" dirty="0"/>
              <a:t>、劳动报酬增长和劳动生产率提高</a:t>
            </a:r>
            <a:r>
              <a:rPr lang="zh-CN" altLang="en-US" sz="3600" b="1" dirty="0">
                <a:solidFill>
                  <a:srgbClr val="FF0000"/>
                </a:solidFill>
              </a:rPr>
              <a:t>同步</a:t>
            </a:r>
            <a:r>
              <a:rPr lang="zh-CN" altLang="en-US" sz="3600" b="1" dirty="0"/>
              <a:t>；</a:t>
            </a:r>
            <a:endParaRPr lang="zh-CN" altLang="en-US" sz="3600" b="1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FF00"/>
              </a:buClr>
              <a:buFont typeface="Wingdings" panose="05000000000000000000" pitchFamily="2" charset="2"/>
              <a:buNone/>
            </a:pPr>
            <a:endParaRPr lang="zh-CN" altLang="en-US" sz="3600" b="1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zh-CN" altLang="en-US" sz="3600" b="1" dirty="0"/>
              <a:t>（3）</a:t>
            </a:r>
            <a:r>
              <a:rPr lang="zh-CN" altLang="en-US" sz="3600" b="1" dirty="0">
                <a:solidFill>
                  <a:srgbClr val="FF0000"/>
                </a:solidFill>
              </a:rPr>
              <a:t>再分配</a:t>
            </a:r>
            <a:r>
              <a:rPr lang="zh-CN" altLang="en-US" sz="3600" b="1" dirty="0"/>
              <a:t>更加注重公</a:t>
            </a:r>
            <a:r>
              <a:rPr lang="zh-CN" altLang="en-US" b="1" dirty="0"/>
              <a:t>平。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13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charRg st="13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charRg st="13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45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charRg st="45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charRg st="45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133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charRg st="133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charRg st="133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Box 2"/>
          <p:cNvSpPr txBox="1"/>
          <p:nvPr/>
        </p:nvSpPr>
        <p:spPr>
          <a:xfrm>
            <a:off x="468313" y="2852738"/>
            <a:ext cx="685800" cy="2041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国民收入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17411" name="Line 3"/>
          <p:cNvSpPr/>
          <p:nvPr/>
        </p:nvSpPr>
        <p:spPr>
          <a:xfrm flipV="1">
            <a:off x="1835150" y="2708275"/>
            <a:ext cx="1368425" cy="687388"/>
          </a:xfrm>
          <a:prstGeom prst="line">
            <a:avLst/>
          </a:prstGeom>
          <a:ln w="107950" cap="flat" cmpd="sng">
            <a:solidFill>
              <a:srgbClr val="0000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412" name="Line 4"/>
          <p:cNvSpPr/>
          <p:nvPr/>
        </p:nvSpPr>
        <p:spPr>
          <a:xfrm flipV="1">
            <a:off x="1908175" y="3929063"/>
            <a:ext cx="1371600" cy="0"/>
          </a:xfrm>
          <a:prstGeom prst="line">
            <a:avLst/>
          </a:prstGeom>
          <a:ln w="107950" cap="flat" cmpd="sng">
            <a:solidFill>
              <a:srgbClr val="0000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413" name="Line 5"/>
          <p:cNvSpPr/>
          <p:nvPr/>
        </p:nvSpPr>
        <p:spPr>
          <a:xfrm>
            <a:off x="1908175" y="4505325"/>
            <a:ext cx="1219200" cy="609600"/>
          </a:xfrm>
          <a:prstGeom prst="line">
            <a:avLst/>
          </a:prstGeom>
          <a:ln w="107950" cap="flat" cmpd="sng">
            <a:solidFill>
              <a:srgbClr val="0000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414" name="Text Box 6"/>
          <p:cNvSpPr txBox="1"/>
          <p:nvPr/>
        </p:nvSpPr>
        <p:spPr>
          <a:xfrm>
            <a:off x="3276600" y="2417763"/>
            <a:ext cx="119856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国家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17415" name="Text Box 7"/>
          <p:cNvSpPr txBox="1"/>
          <p:nvPr/>
        </p:nvSpPr>
        <p:spPr>
          <a:xfrm>
            <a:off x="3276600" y="3573463"/>
            <a:ext cx="119856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企业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17416" name="Text Box 8"/>
          <p:cNvSpPr txBox="1"/>
          <p:nvPr/>
        </p:nvSpPr>
        <p:spPr>
          <a:xfrm>
            <a:off x="3132138" y="4865688"/>
            <a:ext cx="16557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劳动者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17417" name="AutoShape 9"/>
          <p:cNvSpPr/>
          <p:nvPr/>
        </p:nvSpPr>
        <p:spPr>
          <a:xfrm>
            <a:off x="2627313" y="5729288"/>
            <a:ext cx="1066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18" name="Text Box 10"/>
          <p:cNvSpPr txBox="1"/>
          <p:nvPr/>
        </p:nvSpPr>
        <p:spPr>
          <a:xfrm>
            <a:off x="1260475" y="6021388"/>
            <a:ext cx="38830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初次分配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17419" name="Line 11"/>
          <p:cNvSpPr/>
          <p:nvPr/>
        </p:nvSpPr>
        <p:spPr>
          <a:xfrm flipV="1">
            <a:off x="5651500" y="2636838"/>
            <a:ext cx="868363" cy="3175"/>
          </a:xfrm>
          <a:prstGeom prst="line">
            <a:avLst/>
          </a:prstGeom>
          <a:ln w="107950" cap="flat" cmpd="sng">
            <a:solidFill>
              <a:srgbClr val="0000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420" name="Text Box 12"/>
          <p:cNvSpPr txBox="1"/>
          <p:nvPr/>
        </p:nvSpPr>
        <p:spPr>
          <a:xfrm>
            <a:off x="4787900" y="2205038"/>
            <a:ext cx="1150938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财政、保障等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7421" name="Text Box 13"/>
          <p:cNvSpPr txBox="1"/>
          <p:nvPr/>
        </p:nvSpPr>
        <p:spPr>
          <a:xfrm>
            <a:off x="6443663" y="2060575"/>
            <a:ext cx="2303462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在全社会范围内分配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7422" name="Text Box 14"/>
          <p:cNvSpPr txBox="1"/>
          <p:nvPr/>
        </p:nvSpPr>
        <p:spPr>
          <a:xfrm>
            <a:off x="6516688" y="4505325"/>
            <a:ext cx="21336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提供服务的劳动者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7423" name="Line 15"/>
          <p:cNvSpPr/>
          <p:nvPr/>
        </p:nvSpPr>
        <p:spPr>
          <a:xfrm flipV="1">
            <a:off x="5076825" y="5084763"/>
            <a:ext cx="1371600" cy="0"/>
          </a:xfrm>
          <a:prstGeom prst="line">
            <a:avLst/>
          </a:prstGeom>
          <a:ln w="107950" cap="flat" cmpd="sng">
            <a:solidFill>
              <a:srgbClr val="0000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424" name="Text Box 16"/>
          <p:cNvSpPr txBox="1"/>
          <p:nvPr/>
        </p:nvSpPr>
        <p:spPr>
          <a:xfrm>
            <a:off x="5003800" y="4437063"/>
            <a:ext cx="1219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消费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7425" name="Line 17"/>
          <p:cNvSpPr/>
          <p:nvPr/>
        </p:nvSpPr>
        <p:spPr>
          <a:xfrm flipV="1">
            <a:off x="4932363" y="3932238"/>
            <a:ext cx="1371600" cy="0"/>
          </a:xfrm>
          <a:prstGeom prst="line">
            <a:avLst/>
          </a:prstGeom>
          <a:ln w="107950" cap="flat" cmpd="sng">
            <a:solidFill>
              <a:srgbClr val="0000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426" name="Text Box 18"/>
          <p:cNvSpPr txBox="1"/>
          <p:nvPr/>
        </p:nvSpPr>
        <p:spPr>
          <a:xfrm>
            <a:off x="6227763" y="3644900"/>
            <a:ext cx="21875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其他生产者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7427" name="Text Box 19"/>
          <p:cNvSpPr txBox="1"/>
          <p:nvPr/>
        </p:nvSpPr>
        <p:spPr>
          <a:xfrm>
            <a:off x="4859338" y="1700213"/>
            <a:ext cx="3529012" cy="42481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sz="32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32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32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32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32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17428" name="Text Box 20"/>
          <p:cNvSpPr txBox="1"/>
          <p:nvPr/>
        </p:nvSpPr>
        <p:spPr>
          <a:xfrm>
            <a:off x="5364163" y="6021388"/>
            <a:ext cx="2819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   再次分配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17429" name="AutoShape 21"/>
          <p:cNvSpPr/>
          <p:nvPr/>
        </p:nvSpPr>
        <p:spPr>
          <a:xfrm>
            <a:off x="6372225" y="5589588"/>
            <a:ext cx="1066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pPr algn="ctr" eaLnBrk="0" hangingPunct="0"/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17430" name="Text Box 22"/>
          <p:cNvSpPr txBox="1"/>
          <p:nvPr/>
        </p:nvSpPr>
        <p:spPr>
          <a:xfrm>
            <a:off x="1619250" y="2562225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税收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7431" name="Rectangle 23"/>
          <p:cNvSpPr/>
          <p:nvPr/>
        </p:nvSpPr>
        <p:spPr>
          <a:xfrm>
            <a:off x="1547813" y="549275"/>
            <a:ext cx="2879725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初次分配</a:t>
            </a:r>
            <a:r>
              <a:rPr lang="zh-CN" altLang="en-US" b="1" dirty="0">
                <a:latin typeface="Arial" panose="020B0604020202020204" pitchFamily="34" charset="0"/>
              </a:rPr>
              <a:t>是指在创造国民收入的</a:t>
            </a:r>
            <a:r>
              <a:rPr lang="zh-CN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物质生产部门</a:t>
            </a:r>
            <a:r>
              <a:rPr lang="zh-CN" altLang="en-US" b="1" dirty="0">
                <a:latin typeface="Arial" panose="020B0604020202020204" pitchFamily="34" charset="0"/>
              </a:rPr>
              <a:t>内部进行的分配。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17432" name="Rectangle 24"/>
          <p:cNvSpPr/>
          <p:nvPr/>
        </p:nvSpPr>
        <p:spPr>
          <a:xfrm>
            <a:off x="4859338" y="549275"/>
            <a:ext cx="38163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再分配</a:t>
            </a:r>
            <a:r>
              <a:rPr lang="zh-CN" altLang="en-US" b="1" dirty="0">
                <a:latin typeface="Arial" panose="020B0604020202020204" pitchFamily="34" charset="0"/>
              </a:rPr>
              <a:t>是在初次分配的基础上，在</a:t>
            </a:r>
            <a:r>
              <a:rPr lang="zh-CN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全社会范围</a:t>
            </a:r>
            <a:r>
              <a:rPr lang="zh-CN" altLang="en-US" b="1" dirty="0">
                <a:latin typeface="Arial" panose="020B0604020202020204" pitchFamily="34" charset="0"/>
              </a:rPr>
              <a:t>继续进行的分配，政府主要通过税收和社会保障体现。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17433" name="Text Box 25"/>
          <p:cNvSpPr txBox="1"/>
          <p:nvPr/>
        </p:nvSpPr>
        <p:spPr>
          <a:xfrm>
            <a:off x="250825" y="619125"/>
            <a:ext cx="1296988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资料</a:t>
            </a:r>
            <a:endParaRPr lang="zh-CN" altLang="en-US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补充</a:t>
            </a:r>
            <a:r>
              <a:rPr lang="zh-CN" altLang="en-US" sz="2800" b="1" dirty="0">
                <a:latin typeface="Arial" panose="020B0604020202020204" pitchFamily="34" charset="0"/>
              </a:rPr>
              <a:t> 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4" grpId="0"/>
      <p:bldP spid="17415" grpId="0"/>
      <p:bldP spid="17416" grpId="0"/>
      <p:bldP spid="17417" grpId="0" animBg="1"/>
      <p:bldP spid="17418" grpId="0"/>
      <p:bldP spid="17420" grpId="0"/>
      <p:bldP spid="17421" grpId="0"/>
      <p:bldP spid="17422" grpId="0"/>
      <p:bldP spid="17424" grpId="0"/>
      <p:bldP spid="17426" grpId="0"/>
      <p:bldP spid="17427" grpId="0" bldLvl="0" animBg="1"/>
      <p:bldP spid="17428" grpId="0"/>
      <p:bldP spid="17429" grpId="0" bldLvl="0" animBg="1"/>
      <p:bldP spid="174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body"/>
          </p:nvPr>
        </p:nvSpPr>
        <p:spPr>
          <a:xfrm>
            <a:off x="107950" y="404813"/>
            <a:ext cx="8027988" cy="579437"/>
          </a:xfrm>
          <a:ln/>
        </p:spPr>
        <p:txBody>
          <a:bodyPr>
            <a:spAutoFit/>
          </a:bodyPr>
          <a:p>
            <a:pPr marL="0" indent="0" eaLnBrk="1" hangingPunct="1">
              <a:spcBef>
                <a:spcPct val="50000"/>
              </a:spcBef>
              <a:buNone/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3、处理效率与公平的关系</a:t>
            </a:r>
            <a:endParaRPr lang="zh-CN" altLang="en-US" dirty="0">
              <a:solidFill>
                <a:srgbClr val="FF00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8435" name="Rectangle 3"/>
          <p:cNvSpPr/>
          <p:nvPr/>
        </p:nvSpPr>
        <p:spPr>
          <a:xfrm>
            <a:off x="395288" y="1916113"/>
            <a:ext cx="7632700" cy="5762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just">
              <a:spcBef>
                <a:spcPct val="20000"/>
              </a:spcBef>
            </a:pP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1" charset="-122"/>
                <a:ea typeface="黑体" panose="02010609060101010101" pitchFamily="1" charset="-122"/>
                <a:sym typeface="Calibri" panose="020F0502020204030204" pitchFamily="2" charset="0"/>
              </a:rPr>
              <a:t>效率与公平的关系</a:t>
            </a:r>
            <a:r>
              <a:rPr lang="zh-CN" altLang="en-US" sz="2400" b="1" dirty="0">
                <a:solidFill>
                  <a:srgbClr val="0000CC"/>
                </a:solidFill>
                <a:latin typeface="黑体" panose="02010609060101010101" pitchFamily="1" charset="-122"/>
                <a:ea typeface="黑体" panose="02010609060101010101" pitchFamily="1" charset="-122"/>
                <a:sym typeface="Calibri" panose="020F0502020204030204" pitchFamily="2" charset="0"/>
              </a:rPr>
              <a:t>：</a:t>
            </a:r>
            <a:endParaRPr lang="zh-CN" altLang="en-US" sz="2400" b="1" dirty="0">
              <a:solidFill>
                <a:srgbClr val="0000CC"/>
              </a:solidFill>
              <a:latin typeface="黑体" panose="02010609060101010101" pitchFamily="1" charset="-122"/>
              <a:ea typeface="黑体" panose="02010609060101010101" pitchFamily="1" charset="-122"/>
              <a:sym typeface="Calibri" panose="020F0502020204030204" pitchFamily="2" charset="0"/>
            </a:endParaRPr>
          </a:p>
        </p:txBody>
      </p:sp>
      <p:grpSp>
        <p:nvGrpSpPr>
          <p:cNvPr id="18436" name="Group 4"/>
          <p:cNvGrpSpPr/>
          <p:nvPr/>
        </p:nvGrpSpPr>
        <p:grpSpPr>
          <a:xfrm>
            <a:off x="2051050" y="3141663"/>
            <a:ext cx="4495800" cy="720725"/>
            <a:chOff x="0" y="0"/>
            <a:chExt cx="2832" cy="454"/>
          </a:xfrm>
        </p:grpSpPr>
        <p:sp>
          <p:nvSpPr>
            <p:cNvPr id="18437" name="AutoShape 5"/>
            <p:cNvSpPr/>
            <p:nvPr/>
          </p:nvSpPr>
          <p:spPr>
            <a:xfrm>
              <a:off x="0" y="272"/>
              <a:ext cx="2832" cy="182"/>
            </a:xfrm>
            <a:prstGeom prst="rightArrow">
              <a:avLst>
                <a:gd name="adj1" fmla="val 50000"/>
                <a:gd name="adj2" fmla="val 389010"/>
              </a:avLst>
            </a:prstGeom>
            <a:solidFill>
              <a:srgbClr val="0000CC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438" name="Text Box 6"/>
            <p:cNvSpPr txBox="1"/>
            <p:nvPr/>
          </p:nvSpPr>
          <p:spPr>
            <a:xfrm>
              <a:off x="772" y="0"/>
              <a:ext cx="120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1" charset="-122"/>
                  <a:ea typeface="黑体" panose="02010609060101010101" pitchFamily="1" charset="-122"/>
                </a:rPr>
                <a:t>物质前提</a:t>
              </a:r>
              <a:endParaRPr lang="zh-CN" altLang="en-US" sz="2800">
                <a:latin typeface="黑体" panose="02010609060101010101" pitchFamily="1" charset="-122"/>
                <a:ea typeface="黑体" panose="02010609060101010101" pitchFamily="1" charset="-122"/>
              </a:endParaRPr>
            </a:p>
          </p:txBody>
        </p:sp>
      </p:grpSp>
      <p:grpSp>
        <p:nvGrpSpPr>
          <p:cNvPr id="18439" name="Group 7"/>
          <p:cNvGrpSpPr/>
          <p:nvPr/>
        </p:nvGrpSpPr>
        <p:grpSpPr>
          <a:xfrm>
            <a:off x="1835150" y="3860800"/>
            <a:ext cx="4500563" cy="736600"/>
            <a:chOff x="0" y="0"/>
            <a:chExt cx="2835" cy="464"/>
          </a:xfrm>
        </p:grpSpPr>
        <p:sp>
          <p:nvSpPr>
            <p:cNvPr id="18440" name="AutoShape 8"/>
            <p:cNvSpPr/>
            <p:nvPr/>
          </p:nvSpPr>
          <p:spPr>
            <a:xfrm flipH="1">
              <a:off x="0" y="0"/>
              <a:ext cx="2835" cy="157"/>
            </a:xfrm>
            <a:prstGeom prst="rightArrow">
              <a:avLst>
                <a:gd name="adj1" fmla="val 50000"/>
                <a:gd name="adj2" fmla="val 451433"/>
              </a:avLst>
            </a:prstGeom>
            <a:solidFill>
              <a:srgbClr val="0000CC"/>
            </a:solidFill>
            <a:ln w="9525">
              <a:noFill/>
            </a:ln>
          </p:spPr>
          <p:txBody>
            <a:bodyPr wrap="none" anchor="ctr"/>
            <a:p>
              <a:pPr algn="ctr"/>
              <a:endParaRPr lang="zh-CN" altLang="en-US" sz="2400" dirty="0">
                <a:latin typeface="黑体" panose="02010609060101010101" pitchFamily="1" charset="-122"/>
                <a:ea typeface="黑体" panose="02010609060101010101" pitchFamily="1" charset="-122"/>
              </a:endParaRPr>
            </a:p>
          </p:txBody>
        </p:sp>
        <p:sp>
          <p:nvSpPr>
            <p:cNvPr id="18441" name="Text Box 9"/>
            <p:cNvSpPr txBox="1"/>
            <p:nvPr/>
          </p:nvSpPr>
          <p:spPr>
            <a:xfrm>
              <a:off x="952" y="137"/>
              <a:ext cx="95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1" charset="-122"/>
                  <a:ea typeface="黑体" panose="02010609060101010101" pitchFamily="1" charset="-122"/>
                </a:rPr>
                <a:t>保  证</a:t>
              </a:r>
              <a:endParaRPr lang="zh-CN" altLang="en-US" sz="2800">
                <a:latin typeface="黑体" panose="02010609060101010101" pitchFamily="1" charset="-122"/>
                <a:ea typeface="黑体" panose="02010609060101010101" pitchFamily="1" charset="-122"/>
              </a:endParaRPr>
            </a:p>
          </p:txBody>
        </p:sp>
      </p:grpSp>
      <p:sp>
        <p:nvSpPr>
          <p:cNvPr id="18442" name="Text Box 10"/>
          <p:cNvSpPr txBox="1"/>
          <p:nvPr/>
        </p:nvSpPr>
        <p:spPr>
          <a:xfrm>
            <a:off x="1116013" y="3284538"/>
            <a:ext cx="793750" cy="13716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4000">
                <a:latin typeface="黑体" panose="02010609060101010101" pitchFamily="1" charset="-122"/>
                <a:ea typeface="黑体" panose="02010609060101010101" pitchFamily="1" charset="-122"/>
              </a:rPr>
              <a:t>效率</a:t>
            </a:r>
            <a:endParaRPr lang="zh-CN" altLang="en-US" sz="4000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8443" name="Text Box 11"/>
          <p:cNvSpPr txBox="1"/>
          <p:nvPr/>
        </p:nvSpPr>
        <p:spPr>
          <a:xfrm>
            <a:off x="6659563" y="3357563"/>
            <a:ext cx="793750" cy="13716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4000">
                <a:latin typeface="黑体" panose="02010609060101010101" pitchFamily="1" charset="-122"/>
                <a:ea typeface="黑体" panose="02010609060101010101" pitchFamily="1" charset="-122"/>
              </a:rPr>
              <a:t>公平</a:t>
            </a:r>
            <a:endParaRPr lang="zh-CN" altLang="en-US" sz="4000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8444" name="Text Box 12"/>
          <p:cNvSpPr txBox="1"/>
          <p:nvPr/>
        </p:nvSpPr>
        <p:spPr>
          <a:xfrm>
            <a:off x="468313" y="5300663"/>
            <a:ext cx="6264275" cy="85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黑体" panose="02010609060101010101" pitchFamily="1" charset="-122"/>
                <a:ea typeface="黑体" panose="02010609060101010101" pitchFamily="1" charset="-122"/>
              </a:rPr>
              <a:t>（2）效率与公平也有矛盾的一面</a:t>
            </a:r>
            <a:endParaRPr lang="zh-CN" altLang="en-US" sz="2000" b="1" dirty="0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         </a:t>
            </a:r>
            <a:endParaRPr lang="zh-CN" altLang="en-US" sz="2000" b="1" dirty="0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8445" name="Text Box 13"/>
          <p:cNvSpPr txBox="1"/>
          <p:nvPr/>
        </p:nvSpPr>
        <p:spPr>
          <a:xfrm>
            <a:off x="250825" y="4581525"/>
            <a:ext cx="34559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0000CC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（把蛋糕做大）</a:t>
            </a:r>
            <a:endParaRPr lang="zh-CN" altLang="en-US" sz="3200">
              <a:solidFill>
                <a:srgbClr val="0000CC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8446" name="Text Box 14"/>
          <p:cNvSpPr txBox="1"/>
          <p:nvPr/>
        </p:nvSpPr>
        <p:spPr>
          <a:xfrm>
            <a:off x="5364163" y="4652963"/>
            <a:ext cx="3276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0000CC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（把蛋糕分好）</a:t>
            </a:r>
            <a:endParaRPr lang="zh-CN" altLang="en-US" sz="3200">
              <a:solidFill>
                <a:srgbClr val="0000CC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8447" name="Text Box 15"/>
          <p:cNvSpPr txBox="1"/>
          <p:nvPr/>
        </p:nvSpPr>
        <p:spPr>
          <a:xfrm>
            <a:off x="395288" y="836613"/>
            <a:ext cx="7561262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效率的含义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1" charset="-122"/>
              </a:rPr>
              <a:t> ：</a:t>
            </a:r>
            <a:r>
              <a:rPr lang="zh-CN" altLang="en-US" sz="2000" b="1" dirty="0">
                <a:latin typeface="Arial" panose="020B0604020202020204" pitchFamily="34" charset="0"/>
              </a:rPr>
              <a:t>效率就是经济活动中产出与投入的比率，它表示资源有效利用的程度。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18448" name="Rectangle 16"/>
          <p:cNvSpPr/>
          <p:nvPr/>
        </p:nvSpPr>
        <p:spPr>
          <a:xfrm>
            <a:off x="539750" y="2636838"/>
            <a:ext cx="3627438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spcBef>
                <a:spcPct val="2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（1）</a:t>
            </a:r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1" charset="-122"/>
              </a:rPr>
              <a:t>效率与公平具有一致性：</a:t>
            </a:r>
            <a:endParaRPr lang="zh-CN" altLang="en-US" sz="2000" b="1" dirty="0">
              <a:latin typeface="Arial" panose="020B0604020202020204" pitchFamily="34" charset="0"/>
              <a:ea typeface="黑体" panose="02010609060101010101" pitchFamily="1" charset="-122"/>
            </a:endParaRPr>
          </a:p>
        </p:txBody>
      </p:sp>
      <p:sp>
        <p:nvSpPr>
          <p:cNvPr id="18449" name="Rectangle 17"/>
          <p:cNvSpPr/>
          <p:nvPr/>
        </p:nvSpPr>
        <p:spPr>
          <a:xfrm>
            <a:off x="1116013" y="5851525"/>
            <a:ext cx="2470150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>
                <a:latin typeface="Arial" panose="020B0604020202020204" pitchFamily="34" charset="0"/>
              </a:rPr>
              <a:t>分别强调不同的方面</a:t>
            </a:r>
            <a:endParaRPr lang="zh-CN" altLang="en-US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42" grpId="0"/>
      <p:bldP spid="18443" grpId="0"/>
      <p:bldP spid="18444" grpId="0"/>
      <p:bldP spid="18445" grpId="0"/>
      <p:bldP spid="18446" grpId="0"/>
      <p:bldP spid="18448" grpId="0"/>
      <p:bldP spid="184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 Box 2"/>
          <p:cNvSpPr txBox="1"/>
          <p:nvPr/>
        </p:nvSpPr>
        <p:spPr>
          <a:xfrm>
            <a:off x="468313" y="909638"/>
            <a:ext cx="7848600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66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如何正确处理公平与效率的关系？</a:t>
            </a:r>
            <a:endParaRPr lang="zh-CN" altLang="en-US" sz="3600" b="1" dirty="0">
              <a:solidFill>
                <a:srgbClr val="FF0066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20483" name="AutoShape 3"/>
          <p:cNvSpPr/>
          <p:nvPr/>
        </p:nvSpPr>
        <p:spPr>
          <a:xfrm>
            <a:off x="381000" y="1600200"/>
            <a:ext cx="5638800" cy="914400"/>
          </a:xfrm>
          <a:prstGeom prst="chevron">
            <a:avLst>
              <a:gd name="adj" fmla="val 154166"/>
            </a:avLst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3600" b="1" dirty="0">
                <a:solidFill>
                  <a:srgbClr val="DA2CDE"/>
                </a:solidFill>
                <a:latin typeface="Times New Roman" panose="02020603050405020304" pitchFamily="2" charset="0"/>
                <a:ea typeface="楷体_GB2312" pitchFamily="1" charset="-122"/>
              </a:rPr>
              <a:t>         兼顾效率与公平</a:t>
            </a:r>
            <a:endParaRPr lang="zh-CN" altLang="en-US" sz="3600" b="1" dirty="0">
              <a:solidFill>
                <a:srgbClr val="DA2CDE"/>
              </a:solidFill>
              <a:latin typeface="Times New Roman" panose="02020603050405020304" pitchFamily="2" charset="0"/>
              <a:ea typeface="楷体_GB2312" pitchFamily="1" charset="-122"/>
            </a:endParaRPr>
          </a:p>
        </p:txBody>
      </p:sp>
      <p:sp>
        <p:nvSpPr>
          <p:cNvPr id="20484" name="AutoShape 4"/>
          <p:cNvSpPr/>
          <p:nvPr/>
        </p:nvSpPr>
        <p:spPr>
          <a:xfrm>
            <a:off x="6172200" y="1447800"/>
            <a:ext cx="2971800" cy="1295400"/>
          </a:xfrm>
          <a:prstGeom prst="cloudCallout">
            <a:avLst>
              <a:gd name="adj1" fmla="val -90333"/>
              <a:gd name="adj2" fmla="val 26963"/>
            </a:avLst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2" charset="0"/>
              </a:rPr>
              <a:t>思考讨论：怎么做？？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0485" name="Text Box 5"/>
          <p:cNvSpPr txBox="1"/>
          <p:nvPr/>
        </p:nvSpPr>
        <p:spPr>
          <a:xfrm>
            <a:off x="0" y="2997200"/>
            <a:ext cx="9144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（1）发展社会主义市场经济，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初次分配和再分配都要处理好效率与公平的关系，既要提要效率，又要促进公平。</a:t>
            </a:r>
            <a:endParaRPr lang="zh-CN" altLang="en-US" sz="2800" b="1" dirty="0">
              <a:solidFill>
                <a:srgbClr val="0000CC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20486" name="Text Box 6">
            <a:hlinkClick r:id="rId1" action="ppaction://hlinksldjump"/>
          </p:cNvPr>
          <p:cNvSpPr txBox="1"/>
          <p:nvPr/>
        </p:nvSpPr>
        <p:spPr>
          <a:xfrm>
            <a:off x="0" y="4581525"/>
            <a:ext cx="914400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1" charset="-122"/>
                <a:ea typeface="黑体" panose="02010609060101010101" pitchFamily="1" charset="-122"/>
              </a:rPr>
              <a:t>（2）兼顾效率与公平，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既要反对平均主义，又要防止收入差距悬殊；既要落实分配政策，又要提倡奉献精神；在鼓励人们创业的同时，倡导回报社会和先富帮后富。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5" grpId="0"/>
      <p:bldP spid="204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 Box 2"/>
          <p:cNvSpPr txBox="1"/>
          <p:nvPr/>
        </p:nvSpPr>
        <p:spPr>
          <a:xfrm>
            <a:off x="1619250" y="1052513"/>
            <a:ext cx="122396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 </a:t>
            </a:r>
            <a:r>
              <a:rPr lang="zh-CN" altLang="en-US" sz="2800" b="1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公平:</a:t>
            </a:r>
            <a:endParaRPr lang="zh-CN" altLang="en-US" sz="2800" b="1" dirty="0">
              <a:solidFill>
                <a:srgbClr val="0000CC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21507" name="AutoShape 3"/>
          <p:cNvSpPr/>
          <p:nvPr/>
        </p:nvSpPr>
        <p:spPr>
          <a:xfrm>
            <a:off x="2916238" y="692150"/>
            <a:ext cx="304800" cy="1524000"/>
          </a:xfrm>
          <a:prstGeom prst="leftBrace">
            <a:avLst>
              <a:gd name="adj1" fmla="val 41666"/>
              <a:gd name="adj2" fmla="val 50000"/>
            </a:avLst>
          </a:prstGeom>
          <a:noFill/>
          <a:ln w="2857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08" name="Text Box 4"/>
          <p:cNvSpPr txBox="1"/>
          <p:nvPr/>
        </p:nvSpPr>
        <p:spPr>
          <a:xfrm>
            <a:off x="3203575" y="549275"/>
            <a:ext cx="1905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</a:rPr>
              <a:t>是什么？</a:t>
            </a:r>
            <a:endParaRPr lang="zh-CN" altLang="en-US" sz="2800" b="1">
              <a:latin typeface="Arial" panose="020B0604020202020204" pitchFamily="34" charset="0"/>
            </a:endParaRPr>
          </a:p>
        </p:txBody>
      </p:sp>
      <p:sp>
        <p:nvSpPr>
          <p:cNvPr id="21509" name="Text Box 5"/>
          <p:cNvSpPr txBox="1"/>
          <p:nvPr/>
        </p:nvSpPr>
        <p:spPr>
          <a:xfrm>
            <a:off x="3203575" y="1125538"/>
            <a:ext cx="1981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</a:rPr>
              <a:t>为什么？</a:t>
            </a:r>
            <a:endParaRPr lang="zh-CN" altLang="en-US" sz="2800" b="1">
              <a:latin typeface="Arial" panose="020B0604020202020204" pitchFamily="34" charset="0"/>
            </a:endParaRPr>
          </a:p>
        </p:txBody>
      </p:sp>
      <p:sp>
        <p:nvSpPr>
          <p:cNvPr id="21510" name="Text Box 6"/>
          <p:cNvSpPr txBox="1"/>
          <p:nvPr/>
        </p:nvSpPr>
        <p:spPr>
          <a:xfrm>
            <a:off x="3059113" y="1773238"/>
            <a:ext cx="2438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</a:rPr>
              <a:t>**</a:t>
            </a:r>
            <a:r>
              <a:rPr lang="zh-CN" altLang="en-US" sz="2800" b="1" dirty="0">
                <a:latin typeface="Arial" panose="020B0604020202020204" pitchFamily="34" charset="0"/>
              </a:rPr>
              <a:t>如何实现？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11" name="Text Box 7"/>
          <p:cNvSpPr txBox="1"/>
          <p:nvPr/>
        </p:nvSpPr>
        <p:spPr>
          <a:xfrm>
            <a:off x="5481638" y="1196975"/>
            <a:ext cx="27622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</a:rPr>
              <a:t>一个制度保证</a:t>
            </a:r>
            <a:endParaRPr lang="zh-CN" altLang="en-US" sz="2800" b="1">
              <a:latin typeface="Arial" panose="020B0604020202020204" pitchFamily="34" charset="0"/>
            </a:endParaRPr>
          </a:p>
        </p:txBody>
      </p:sp>
      <p:sp>
        <p:nvSpPr>
          <p:cNvPr id="21512" name="Text Box 8"/>
          <p:cNvSpPr txBox="1"/>
          <p:nvPr/>
        </p:nvSpPr>
        <p:spPr>
          <a:xfrm>
            <a:off x="5624513" y="2492375"/>
            <a:ext cx="21907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</a:rPr>
              <a:t>两个举措</a:t>
            </a:r>
            <a:endParaRPr lang="zh-CN" altLang="en-US" sz="2800" b="1">
              <a:latin typeface="Arial" panose="020B0604020202020204" pitchFamily="34" charset="0"/>
            </a:endParaRPr>
          </a:p>
        </p:txBody>
      </p:sp>
      <p:sp>
        <p:nvSpPr>
          <p:cNvPr id="21513" name="Text Box 9"/>
          <p:cNvSpPr txBox="1"/>
          <p:nvPr/>
        </p:nvSpPr>
        <p:spPr>
          <a:xfrm>
            <a:off x="1763713" y="5286375"/>
            <a:ext cx="15843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1" charset="-122"/>
              </a:rPr>
              <a:t>效率：</a:t>
            </a:r>
            <a:endParaRPr lang="zh-CN" altLang="en-US" sz="2800" b="1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1" charset="-122"/>
            </a:endParaRPr>
          </a:p>
        </p:txBody>
      </p:sp>
      <p:sp>
        <p:nvSpPr>
          <p:cNvPr id="21514" name="Text Box 10"/>
          <p:cNvSpPr txBox="1"/>
          <p:nvPr/>
        </p:nvSpPr>
        <p:spPr>
          <a:xfrm>
            <a:off x="2124075" y="3500438"/>
            <a:ext cx="13684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</a:rPr>
              <a:t>**</a:t>
            </a:r>
            <a:r>
              <a:rPr lang="zh-CN" altLang="en-US" sz="2800" b="1" dirty="0">
                <a:latin typeface="Arial" panose="020B0604020202020204" pitchFamily="34" charset="0"/>
              </a:rPr>
              <a:t>关系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15" name="Text Box 11"/>
          <p:cNvSpPr txBox="1"/>
          <p:nvPr/>
        </p:nvSpPr>
        <p:spPr>
          <a:xfrm>
            <a:off x="3563938" y="3284538"/>
            <a:ext cx="2232025" cy="1160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</a:rPr>
              <a:t>既有一致性</a:t>
            </a:r>
            <a:endParaRPr lang="zh-CN" altLang="en-US" sz="28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</a:rPr>
              <a:t>又有矛盾</a:t>
            </a:r>
            <a:endParaRPr lang="zh-CN" altLang="en-US" sz="2800" b="1">
              <a:latin typeface="Arial" panose="020B0604020202020204" pitchFamily="34" charset="0"/>
            </a:endParaRPr>
          </a:p>
        </p:txBody>
      </p:sp>
      <p:sp>
        <p:nvSpPr>
          <p:cNvPr id="21516" name="Text Box 12"/>
          <p:cNvSpPr txBox="1"/>
          <p:nvPr/>
        </p:nvSpPr>
        <p:spPr>
          <a:xfrm>
            <a:off x="6443663" y="3500438"/>
            <a:ext cx="20891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</a:rPr>
              <a:t>**</a:t>
            </a:r>
            <a:r>
              <a:rPr lang="zh-CN" altLang="en-US" sz="2800" b="1" dirty="0">
                <a:latin typeface="Arial" panose="020B0604020202020204" pitchFamily="34" charset="0"/>
              </a:rPr>
              <a:t>如何处理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17" name="AutoShape 13"/>
          <p:cNvSpPr/>
          <p:nvPr/>
        </p:nvSpPr>
        <p:spPr>
          <a:xfrm>
            <a:off x="5265738" y="1412875"/>
            <a:ext cx="296862" cy="1447800"/>
          </a:xfrm>
          <a:prstGeom prst="leftBrace">
            <a:avLst>
              <a:gd name="adj1" fmla="val 40641"/>
              <a:gd name="adj2" fmla="val 50000"/>
            </a:avLst>
          </a:prstGeom>
          <a:noFill/>
          <a:ln w="2857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18" name="AutoShape 14"/>
          <p:cNvSpPr/>
          <p:nvPr/>
        </p:nvSpPr>
        <p:spPr>
          <a:xfrm>
            <a:off x="3276600" y="3429000"/>
            <a:ext cx="373063" cy="914400"/>
          </a:xfrm>
          <a:prstGeom prst="leftBrace">
            <a:avLst>
              <a:gd name="adj1" fmla="val 20425"/>
              <a:gd name="adj2" fmla="val 50000"/>
            </a:avLst>
          </a:prstGeom>
          <a:noFill/>
          <a:ln w="2857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19" name="AutoShape 15"/>
          <p:cNvSpPr/>
          <p:nvPr/>
        </p:nvSpPr>
        <p:spPr>
          <a:xfrm>
            <a:off x="1979613" y="1773238"/>
            <a:ext cx="215900" cy="3168650"/>
          </a:xfrm>
          <a:prstGeom prst="upDownArrow">
            <a:avLst>
              <a:gd name="adj1" fmla="val 50000"/>
              <a:gd name="adj2" fmla="val 293529"/>
            </a:avLst>
          </a:prstGeom>
          <a:noFill/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20" name="AutoShape 16"/>
          <p:cNvSpPr/>
          <p:nvPr/>
        </p:nvSpPr>
        <p:spPr>
          <a:xfrm>
            <a:off x="3132138" y="5229225"/>
            <a:ext cx="503237" cy="863600"/>
          </a:xfrm>
          <a:prstGeom prst="leftBrace">
            <a:avLst>
              <a:gd name="adj1" fmla="val 14300"/>
              <a:gd name="adj2" fmla="val 50000"/>
            </a:avLst>
          </a:prstGeom>
          <a:noFill/>
          <a:ln w="2857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21" name="Text Box 17"/>
          <p:cNvSpPr txBox="1"/>
          <p:nvPr/>
        </p:nvSpPr>
        <p:spPr>
          <a:xfrm>
            <a:off x="3598863" y="5013325"/>
            <a:ext cx="16938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</a:rPr>
              <a:t>是什么？</a:t>
            </a:r>
            <a:endParaRPr lang="zh-CN" altLang="en-US" sz="2800" b="1">
              <a:latin typeface="Arial" panose="020B0604020202020204" pitchFamily="34" charset="0"/>
            </a:endParaRPr>
          </a:p>
        </p:txBody>
      </p:sp>
      <p:sp>
        <p:nvSpPr>
          <p:cNvPr id="21522" name="Text Box 18"/>
          <p:cNvSpPr txBox="1"/>
          <p:nvPr/>
        </p:nvSpPr>
        <p:spPr>
          <a:xfrm>
            <a:off x="3598863" y="5661025"/>
            <a:ext cx="17653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</a:rPr>
              <a:t>为什么？</a:t>
            </a:r>
            <a:endParaRPr lang="zh-CN" altLang="en-US" sz="2800" b="1">
              <a:latin typeface="Arial" panose="020B0604020202020204" pitchFamily="34" charset="0"/>
            </a:endParaRPr>
          </a:p>
        </p:txBody>
      </p:sp>
      <p:sp>
        <p:nvSpPr>
          <p:cNvPr id="21523" name="AutoShape 19"/>
          <p:cNvSpPr/>
          <p:nvPr/>
        </p:nvSpPr>
        <p:spPr>
          <a:xfrm>
            <a:off x="5508625" y="3429000"/>
            <a:ext cx="287338" cy="863600"/>
          </a:xfrm>
          <a:prstGeom prst="rightBrace">
            <a:avLst>
              <a:gd name="adj1" fmla="val 25045"/>
              <a:gd name="adj2" fmla="val 50000"/>
            </a:avLst>
          </a:prstGeom>
          <a:noFill/>
          <a:ln w="285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eaLnBrk="0" hangingPunct="0"/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21524" name="AutoShape 20"/>
          <p:cNvSpPr/>
          <p:nvPr/>
        </p:nvSpPr>
        <p:spPr>
          <a:xfrm>
            <a:off x="5867400" y="3716338"/>
            <a:ext cx="503238" cy="288925"/>
          </a:xfrm>
          <a:prstGeom prst="rightArrow">
            <a:avLst>
              <a:gd name="adj1" fmla="val 50000"/>
              <a:gd name="adj2" fmla="val 43543"/>
            </a:avLst>
          </a:prstGeom>
          <a:noFill/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25" name="Rectangle 21"/>
          <p:cNvSpPr/>
          <p:nvPr/>
        </p:nvSpPr>
        <p:spPr>
          <a:xfrm>
            <a:off x="395288" y="1341438"/>
            <a:ext cx="838200" cy="447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1" charset="-122"/>
              </a:rPr>
              <a:t>收入分配与社会公平</a:t>
            </a:r>
            <a:endParaRPr lang="zh-CN" altLang="en-US" sz="3200" b="1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1" charset="-122"/>
            </a:endParaRPr>
          </a:p>
        </p:txBody>
      </p:sp>
      <p:sp>
        <p:nvSpPr>
          <p:cNvPr id="21526" name="AutoShape 22"/>
          <p:cNvSpPr/>
          <p:nvPr/>
        </p:nvSpPr>
        <p:spPr>
          <a:xfrm>
            <a:off x="1187450" y="1196975"/>
            <a:ext cx="504825" cy="4319588"/>
          </a:xfrm>
          <a:prstGeom prst="leftBrace">
            <a:avLst>
              <a:gd name="adj1" fmla="val 71305"/>
              <a:gd name="adj2" fmla="val 50000"/>
            </a:avLst>
          </a:prstGeom>
          <a:noFill/>
          <a:ln w="3810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27" name="WordArt 23"/>
          <p:cNvSpPr/>
          <p:nvPr/>
        </p:nvSpPr>
        <p:spPr>
          <a:xfrm>
            <a:off x="323850" y="333375"/>
            <a:ext cx="2160588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5000"/>
                    </a:srgbClr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课堂小结</a:t>
            </a:r>
            <a:endParaRPr lang="zh-CN" alt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5000"/>
                  </a:srgbClr>
                </a:outerShdw>
              </a:effectLst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animBg="1"/>
      <p:bldP spid="21508" grpId="0"/>
      <p:bldP spid="21509" grpId="0"/>
      <p:bldP spid="21510" grpId="0"/>
      <p:bldP spid="21511" grpId="0"/>
      <p:bldP spid="21512" grpId="0"/>
      <p:bldP spid="21513" grpId="0"/>
      <p:bldP spid="21514" grpId="0"/>
      <p:bldP spid="21515" grpId="0"/>
      <p:bldP spid="21516" grpId="0"/>
      <p:bldP spid="21517" grpId="0" animBg="1"/>
      <p:bldP spid="21518" grpId="0" animBg="1"/>
      <p:bldP spid="21519" grpId="0" animBg="1"/>
      <p:bldP spid="21520" grpId="0" animBg="1"/>
      <p:bldP spid="21521" grpId="0"/>
      <p:bldP spid="21522" grpId="0"/>
      <p:bldP spid="21523" grpId="0" animBg="1"/>
      <p:bldP spid="21524" grpId="0" animBg="1"/>
      <p:bldP spid="21525" grpId="0"/>
      <p:bldP spid="215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/>
        </p:nvSpPr>
        <p:spPr>
          <a:xfrm>
            <a:off x="323850" y="260350"/>
            <a:ext cx="3240088" cy="83661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marL="342900" indent="-342900">
              <a:spcBef>
                <a:spcPct val="2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Calibri" panose="020F0502020204030204" pitchFamily="2" charset="0"/>
                <a:sym typeface="Calibri" panose="020F0502020204030204" pitchFamily="2" charset="0"/>
              </a:rPr>
              <a:t>当堂训练：</a:t>
            </a:r>
            <a:endParaRPr lang="zh-CN" altLang="en-US" sz="4000" b="1" dirty="0">
              <a:solidFill>
                <a:srgbClr val="FF0000"/>
              </a:solidFill>
              <a:latin typeface="Calibri" panose="020F0502020204030204" pitchFamily="2" charset="0"/>
              <a:sym typeface="Calibri" panose="020F0502020204030204" pitchFamily="2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zh-CN" altLang="en-US" sz="4800" b="1" dirty="0">
              <a:solidFill>
                <a:srgbClr val="FF0000"/>
              </a:solidFill>
              <a:latin typeface="Calibri" panose="020F0502020204030204" pitchFamily="2" charset="0"/>
              <a:ea typeface="黑体" panose="02010609060101010101" pitchFamily="1" charset="-122"/>
              <a:sym typeface="Calibri" panose="020F0502020204030204" pitchFamily="2" charset="0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215900" y="1125538"/>
            <a:ext cx="8675688" cy="4895850"/>
          </a:xfrm>
          <a:solidFill>
            <a:srgbClr val="FFFFFF">
              <a:alpha val="100000"/>
            </a:srgbClr>
          </a:solidFill>
          <a:ln>
            <a:solidFill>
              <a:srgbClr val="000000"/>
            </a:solidFill>
            <a:miter/>
          </a:ln>
        </p:spPr>
        <p:txBody>
          <a:bodyPr vert="horz" wrap="square" anchor="t"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1.合理且适度的收入差距是贯彻党和国家尊重劳动和尊重知识、尊重人才、尊重创造等重大方针的必然要求，它有利于(         )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 </a:t>
            </a:r>
            <a:r>
              <a:rPr lang="zh-CN" altLang="en-US" sz="2800" b="1" dirty="0"/>
              <a:t>①</a:t>
            </a:r>
            <a:r>
              <a:rPr lang="zh-CN" altLang="en-US" sz="2800" b="1" dirty="0">
                <a:latin typeface="宋体" panose="02010600030101010101" pitchFamily="2" charset="-122"/>
              </a:rPr>
              <a:t>克服平均主义，更好地发挥收入分配的激励性作用；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 </a:t>
            </a:r>
            <a:r>
              <a:rPr lang="zh-CN" altLang="en-US" sz="2800" b="1" dirty="0"/>
              <a:t>②</a:t>
            </a:r>
            <a:r>
              <a:rPr lang="zh-CN" altLang="en-US" sz="2800" b="1" dirty="0">
                <a:latin typeface="宋体" panose="02010600030101010101" pitchFamily="2" charset="-122"/>
              </a:rPr>
              <a:t>尊重和保护一切合法的劳动收入和合法的非劳动收入；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 </a:t>
            </a:r>
            <a:r>
              <a:rPr lang="zh-CN" altLang="en-US" sz="2800" b="1" dirty="0"/>
              <a:t>③</a:t>
            </a:r>
            <a:r>
              <a:rPr lang="zh-CN" altLang="en-US" sz="2800" b="1" dirty="0">
                <a:latin typeface="宋体" panose="02010600030101010101" pitchFamily="2" charset="-122"/>
              </a:rPr>
              <a:t>鼓励知识创新和科技创新，充分调动广大科技人员的创新积极性；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 </a:t>
            </a:r>
            <a:r>
              <a:rPr lang="zh-CN" altLang="en-US" sz="2800" b="1" dirty="0"/>
              <a:t>④</a:t>
            </a:r>
            <a:r>
              <a:rPr lang="zh-CN" altLang="en-US" sz="2800" b="1" dirty="0">
                <a:latin typeface="宋体" panose="02010600030101010101" pitchFamily="2" charset="-122"/>
              </a:rPr>
              <a:t>以发挥公有制经济的主体作用。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   A</a:t>
            </a:r>
            <a:r>
              <a:rPr lang="en-US" altLang="x-none" sz="2800" b="1" dirty="0">
                <a:latin typeface="宋体" panose="02010600030101010101" pitchFamily="2" charset="-122"/>
              </a:rPr>
              <a:t>. </a:t>
            </a:r>
            <a:r>
              <a:rPr lang="zh-CN" altLang="en-US" sz="2800" b="1" dirty="0"/>
              <a:t>① ② ③</a:t>
            </a:r>
            <a:r>
              <a:rPr lang="en-US" altLang="x-none" sz="2800" b="1" dirty="0"/>
              <a:t>            </a:t>
            </a:r>
            <a:r>
              <a:rPr lang="zh-CN" altLang="en-US" sz="2800" b="1" dirty="0">
                <a:latin typeface="宋体" panose="02010600030101010101" pitchFamily="2" charset="-122"/>
              </a:rPr>
              <a:t> B</a:t>
            </a:r>
            <a:r>
              <a:rPr lang="en-US" altLang="x-none" sz="2800" b="1" dirty="0">
                <a:latin typeface="宋体" panose="02010600030101010101" pitchFamily="2" charset="-122"/>
              </a:rPr>
              <a:t>.</a:t>
            </a:r>
            <a:r>
              <a:rPr lang="zh-CN" altLang="en-US" sz="2800" b="1" dirty="0">
                <a:latin typeface="宋体" panose="02010600030101010101" pitchFamily="2" charset="-122"/>
              </a:rPr>
              <a:t> </a:t>
            </a:r>
            <a:r>
              <a:rPr lang="zh-CN" altLang="en-US" sz="2800" b="1" dirty="0"/>
              <a:t>② ③</a:t>
            </a:r>
            <a:r>
              <a:rPr lang="en-US" altLang="x-none" sz="2800" b="1" dirty="0"/>
              <a:t> </a:t>
            </a:r>
            <a:r>
              <a:rPr lang="zh-CN" altLang="en-US" sz="2800" b="1" dirty="0"/>
              <a:t>④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   C</a:t>
            </a:r>
            <a:r>
              <a:rPr lang="en-US" altLang="x-none" sz="2800" b="1" dirty="0">
                <a:latin typeface="宋体" panose="02010600030101010101" pitchFamily="2" charset="-122"/>
              </a:rPr>
              <a:t>.</a:t>
            </a:r>
            <a:r>
              <a:rPr lang="zh-CN" altLang="en-US" sz="2800" b="1" dirty="0">
                <a:latin typeface="宋体" panose="02010600030101010101" pitchFamily="2" charset="-122"/>
              </a:rPr>
              <a:t> </a:t>
            </a:r>
            <a:r>
              <a:rPr lang="zh-CN" altLang="en-US" sz="2800" b="1" dirty="0"/>
              <a:t>① ② ④</a:t>
            </a:r>
            <a:r>
              <a:rPr lang="en-US" altLang="x-none" sz="2800" b="1" dirty="0"/>
              <a:t>              </a:t>
            </a:r>
            <a:r>
              <a:rPr lang="zh-CN" altLang="en-US" sz="2800" b="1" dirty="0">
                <a:latin typeface="宋体" panose="02010600030101010101" pitchFamily="2" charset="-122"/>
              </a:rPr>
              <a:t>D</a:t>
            </a:r>
            <a:r>
              <a:rPr lang="en-US" altLang="x-none" sz="2800" b="1" dirty="0">
                <a:latin typeface="宋体" panose="02010600030101010101" pitchFamily="2" charset="-122"/>
              </a:rPr>
              <a:t>. </a:t>
            </a:r>
            <a:r>
              <a:rPr lang="zh-CN" altLang="en-US" sz="2800" b="1" dirty="0"/>
              <a:t>①</a:t>
            </a:r>
            <a:r>
              <a:rPr lang="en-US" altLang="x-none" sz="2800" b="1" dirty="0"/>
              <a:t> </a:t>
            </a:r>
            <a:r>
              <a:rPr lang="zh-CN" altLang="en-US" sz="2800" b="1" dirty="0"/>
              <a:t>③</a:t>
            </a:r>
            <a:r>
              <a:rPr lang="en-US" altLang="x-none" sz="2800" b="1" dirty="0"/>
              <a:t> </a:t>
            </a:r>
            <a:r>
              <a:rPr lang="zh-CN" altLang="en-US" sz="2800" b="1" dirty="0"/>
              <a:t>④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   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22532" name="Text Box 4"/>
          <p:cNvSpPr txBox="1"/>
          <p:nvPr/>
        </p:nvSpPr>
        <p:spPr>
          <a:xfrm>
            <a:off x="5795963" y="1341438"/>
            <a:ext cx="2779712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charRg st="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charRg st="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65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charRg st="65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charRg st="65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91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charRg st="91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charRg st="91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118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charRg st="118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charRg st="118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150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1">
                                            <p:txEl>
                                              <p:charRg st="150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1">
                                            <p:txEl>
                                              <p:charRg st="150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167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charRg st="167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charRg st="167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200" end="2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31">
                                            <p:txEl>
                                              <p:charRg st="200" end="2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1">
                                            <p:txEl>
                                              <p:charRg st="200" end="2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234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31">
                                            <p:txEl>
                                              <p:charRg st="234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31">
                                            <p:txEl>
                                              <p:charRg st="234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3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3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ldLvl="0" animBg="1"/>
      <p:bldP spid="22531" grpId="0" bldLvl="0" animBg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idx="1"/>
          </p:nvPr>
        </p:nvSpPr>
        <p:spPr>
          <a:xfrm>
            <a:off x="179388" y="981075"/>
            <a:ext cx="8785225" cy="4525963"/>
          </a:xfrm>
          <a:ln/>
        </p:spPr>
        <p:txBody>
          <a:bodyPr vert="horz" wrap="square" anchor="t"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2.党和政府一直重视收入差距的调节问题，明确提出了保护合法收入，取缔非法收入，整顿不合理收入，调节过高收入，保障低收入者基本生活等一系列政策。这表明（      ）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  A</a:t>
            </a:r>
            <a:r>
              <a:rPr lang="en-US" altLang="x-none" sz="2800" b="1" dirty="0">
                <a:latin typeface="宋体" panose="02010600030101010101" pitchFamily="2" charset="-122"/>
              </a:rPr>
              <a:t>.</a:t>
            </a:r>
            <a:r>
              <a:rPr lang="zh-CN" altLang="en-US" sz="2800" b="1" dirty="0">
                <a:latin typeface="宋体" panose="02010600030101010101" pitchFamily="2" charset="-122"/>
              </a:rPr>
              <a:t>公有制的主体地位是社会主义市场经济的基本标志     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  B</a:t>
            </a:r>
            <a:r>
              <a:rPr lang="en-US" altLang="x-none" sz="2800" b="1" dirty="0">
                <a:latin typeface="宋体" panose="02010600030101010101" pitchFamily="2" charset="-122"/>
              </a:rPr>
              <a:t>.</a:t>
            </a:r>
            <a:r>
              <a:rPr lang="zh-CN" altLang="en-US" sz="2800" b="1" dirty="0">
                <a:latin typeface="宋体" panose="02010600030101010101" pitchFamily="2" charset="-122"/>
              </a:rPr>
              <a:t>社会主义以实现共同富裕为根本目标        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  C</a:t>
            </a:r>
            <a:r>
              <a:rPr lang="en-US" altLang="x-none" sz="2800" b="1" dirty="0">
                <a:latin typeface="宋体" panose="02010600030101010101" pitchFamily="2" charset="-122"/>
              </a:rPr>
              <a:t>.</a:t>
            </a:r>
            <a:r>
              <a:rPr lang="zh-CN" altLang="en-US" sz="2800" b="1" dirty="0">
                <a:latin typeface="宋体" panose="02010600030101010101" pitchFamily="2" charset="-122"/>
              </a:rPr>
              <a:t>社会主义条件下，国家能够实行强有力的宏观调控 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  D</a:t>
            </a:r>
            <a:r>
              <a:rPr lang="en-US" altLang="x-none" sz="2800" b="1" dirty="0">
                <a:latin typeface="宋体" panose="02010600030101010101" pitchFamily="2" charset="-122"/>
              </a:rPr>
              <a:t>.</a:t>
            </a:r>
            <a:r>
              <a:rPr lang="zh-CN" altLang="en-US" sz="2800" b="1" dirty="0">
                <a:latin typeface="宋体" panose="02010600030101010101" pitchFamily="2" charset="-122"/>
              </a:rPr>
              <a:t>有效调节收入差距 ，是一项长期而艰巨的任务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/>
            <a:endParaRPr lang="zh-CN" altLang="en-US" sz="2800" dirty="0"/>
          </a:p>
          <a:p>
            <a:pPr eaLnBrk="1" hangingPunct="1"/>
            <a:endParaRPr lang="zh-CN" altLang="en-US" sz="2800" dirty="0"/>
          </a:p>
        </p:txBody>
      </p:sp>
      <p:sp>
        <p:nvSpPr>
          <p:cNvPr id="23555" name="Text Box 3"/>
          <p:cNvSpPr txBox="1"/>
          <p:nvPr/>
        </p:nvSpPr>
        <p:spPr>
          <a:xfrm>
            <a:off x="2339975" y="2276475"/>
            <a:ext cx="720725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charRg st="0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charRg st="0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charRg st="0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charRg st="83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4">
                                            <p:txEl>
                                              <p:charRg st="83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">
                                            <p:txEl>
                                              <p:charRg st="83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charRg st="115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4">
                                            <p:txEl>
                                              <p:charRg st="115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4">
                                            <p:txEl>
                                              <p:charRg st="115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charRg st="144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>
                                            <p:txEl>
                                              <p:charRg st="144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4">
                                            <p:txEl>
                                              <p:charRg st="144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charRg st="172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4">
                                            <p:txEl>
                                              <p:charRg st="172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4">
                                            <p:txEl>
                                              <p:charRg st="172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 Box 2"/>
          <p:cNvSpPr txBox="1"/>
          <p:nvPr/>
        </p:nvSpPr>
        <p:spPr>
          <a:xfrm>
            <a:off x="142875" y="1292225"/>
            <a:ext cx="8893175" cy="3452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  <a:ea typeface="华文楷体" pitchFamily="2" charset="-122"/>
              </a:rPr>
              <a:t>3.“初次分配和再分配都要处量好效率和公平的关系，再分配更加注重公平”。下列选项中具有缩小收入差距功能的再分配措施有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  <a:ea typeface="华文楷体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  <a:ea typeface="华文楷体" pitchFamily="2" charset="-122"/>
              </a:rPr>
              <a:t>  ①提高企业最低工资标准  ②个人工薪所得实行超额累进税率③扩大财产性收入 ④完善最低生活保障制度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  <a:ea typeface="华文楷体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  <a:ea typeface="华文楷体" pitchFamily="2" charset="-122"/>
              </a:rPr>
              <a:t>  A.①②       B.①③       C.②③       D.②④ 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  <a:ea typeface="华文楷体" pitchFamily="2" charset="-122"/>
            </a:endParaRPr>
          </a:p>
        </p:txBody>
      </p:sp>
      <p:sp>
        <p:nvSpPr>
          <p:cNvPr id="24579" name="WordArt 3"/>
          <p:cNvSpPr/>
          <p:nvPr/>
        </p:nvSpPr>
        <p:spPr>
          <a:xfrm>
            <a:off x="3708400" y="2417763"/>
            <a:ext cx="792163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48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endParaRPr lang="zh-CN" altLang="en-US" sz="48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ext Box 2"/>
          <p:cNvSpPr txBox="1"/>
          <p:nvPr/>
        </p:nvSpPr>
        <p:spPr>
          <a:xfrm>
            <a:off x="215900" y="906463"/>
            <a:ext cx="8642350" cy="4094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</a:rPr>
              <a:t> </a:t>
            </a:r>
            <a:r>
              <a:rPr lang="zh-CN" altLang="en-US" sz="3200" b="1" dirty="0">
                <a:latin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  <a:ea typeface="华文楷体" pitchFamily="2" charset="-122"/>
              </a:rPr>
              <a:t>4.在企业分配中，如果过分压低劳动报酬，则不利于调动劳动者的生产积极性，终将限制企业的发展。这说明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  <a:ea typeface="华文楷体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  <a:ea typeface="华文楷体" pitchFamily="2" charset="-122"/>
              </a:rPr>
              <a:t>   A.公平是提高效率的保证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  <a:ea typeface="华文楷体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  <a:ea typeface="华文楷体" pitchFamily="2" charset="-122"/>
              </a:rPr>
              <a:t>   B.要贯彻“效率优先，兼顾公平”的原则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  <a:ea typeface="华文楷体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  <a:ea typeface="华文楷体" pitchFamily="2" charset="-122"/>
              </a:rPr>
              <a:t>   C.效率是公平的物质前提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  <a:ea typeface="华文楷体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  <a:ea typeface="华文楷体" pitchFamily="2" charset="-122"/>
              </a:rPr>
              <a:t>   D.初次分配和再分配都要注重公平 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  <a:ea typeface="华文楷体" pitchFamily="2" charset="-122"/>
            </a:endParaRPr>
          </a:p>
        </p:txBody>
      </p:sp>
      <p:sp>
        <p:nvSpPr>
          <p:cNvPr id="26627" name="WordArt 3"/>
          <p:cNvSpPr/>
          <p:nvPr/>
        </p:nvSpPr>
        <p:spPr>
          <a:xfrm>
            <a:off x="4286250" y="2130425"/>
            <a:ext cx="7207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48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endParaRPr lang="zh-CN" altLang="en-US" sz="48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 noRot="1"/>
          </p:cNvSpPr>
          <p:nvPr>
            <p:ph type="body"/>
          </p:nvPr>
        </p:nvSpPr>
        <p:spPr>
          <a:xfrm>
            <a:off x="252413" y="908050"/>
            <a:ext cx="8610600" cy="5715000"/>
          </a:xfrm>
          <a:ln/>
        </p:spPr>
        <p:txBody>
          <a:bodyPr vert="horz" wrap="square" anchor="t"/>
          <a:p>
            <a:pPr eaLnBrk="1" hangingPunct="1"/>
            <a:r>
              <a:rPr lang="en-US" altLang="zh-CN" sz="3600">
                <a:solidFill>
                  <a:srgbClr val="0000CC"/>
                </a:solidFill>
              </a:rPr>
              <a:t>  </a:t>
            </a:r>
            <a:r>
              <a:rPr lang="zh-CN" altLang="en-US" sz="3600">
                <a:solidFill>
                  <a:srgbClr val="0000CC"/>
                </a:solidFill>
              </a:rPr>
              <a:t>某村四人共种一亩水稻，</a:t>
            </a:r>
            <a:endParaRPr lang="zh-CN" altLang="en-US" sz="3600">
              <a:solidFill>
                <a:srgbClr val="0000CC"/>
              </a:solidFill>
            </a:endParaRPr>
          </a:p>
          <a:p>
            <a:pPr eaLnBrk="1" hangingPunct="1"/>
            <a:r>
              <a:rPr lang="zh-CN" altLang="en-US" sz="3600">
                <a:solidFill>
                  <a:srgbClr val="0000CC"/>
                </a:solidFill>
              </a:rPr>
              <a:t>甲的贡献率</a:t>
            </a:r>
            <a:r>
              <a:rPr lang="en-US" altLang="zh-CN" sz="3600">
                <a:solidFill>
                  <a:srgbClr val="0000CC"/>
                </a:solidFill>
              </a:rPr>
              <a:t>60%</a:t>
            </a:r>
            <a:r>
              <a:rPr lang="zh-CN" altLang="en-US" sz="3600">
                <a:solidFill>
                  <a:srgbClr val="0000CC"/>
                </a:solidFill>
              </a:rPr>
              <a:t>（能干，有技术）</a:t>
            </a:r>
            <a:endParaRPr lang="zh-CN" altLang="en-US" sz="3600">
              <a:solidFill>
                <a:srgbClr val="0000CC"/>
              </a:solidFill>
            </a:endParaRPr>
          </a:p>
          <a:p>
            <a:pPr eaLnBrk="1" hangingPunct="1"/>
            <a:r>
              <a:rPr lang="zh-CN" altLang="en-US" sz="3600">
                <a:solidFill>
                  <a:srgbClr val="0000CC"/>
                </a:solidFill>
              </a:rPr>
              <a:t>乙的贡献率为</a:t>
            </a:r>
            <a:r>
              <a:rPr lang="en-US" altLang="zh-CN" sz="3600">
                <a:solidFill>
                  <a:srgbClr val="0000CC"/>
                </a:solidFill>
              </a:rPr>
              <a:t>20%</a:t>
            </a:r>
            <a:r>
              <a:rPr lang="zh-CN" altLang="en-US" sz="3600">
                <a:solidFill>
                  <a:srgbClr val="0000CC"/>
                </a:solidFill>
              </a:rPr>
              <a:t>（无能力，无技术，但肯干）</a:t>
            </a:r>
            <a:endParaRPr lang="zh-CN" altLang="en-US" sz="3600">
              <a:solidFill>
                <a:srgbClr val="0000CC"/>
              </a:solidFill>
            </a:endParaRPr>
          </a:p>
          <a:p>
            <a:pPr eaLnBrk="1" hangingPunct="1"/>
            <a:r>
              <a:rPr lang="zh-CN" altLang="en-US" sz="3600">
                <a:solidFill>
                  <a:srgbClr val="0000CC"/>
                </a:solidFill>
              </a:rPr>
              <a:t>丙的贡献率</a:t>
            </a:r>
            <a:r>
              <a:rPr lang="en-US" altLang="zh-CN" sz="3600">
                <a:solidFill>
                  <a:srgbClr val="0000CC"/>
                </a:solidFill>
              </a:rPr>
              <a:t>15%</a:t>
            </a:r>
            <a:r>
              <a:rPr lang="zh-CN" altLang="en-US" sz="3600">
                <a:solidFill>
                  <a:srgbClr val="0000CC"/>
                </a:solidFill>
              </a:rPr>
              <a:t>（懒惰）</a:t>
            </a:r>
            <a:endParaRPr lang="zh-CN" altLang="en-US" sz="3600">
              <a:solidFill>
                <a:srgbClr val="0000CC"/>
              </a:solidFill>
            </a:endParaRPr>
          </a:p>
          <a:p>
            <a:pPr eaLnBrk="1" hangingPunct="1"/>
            <a:r>
              <a:rPr lang="zh-CN" altLang="en-US" sz="3600">
                <a:solidFill>
                  <a:srgbClr val="0000CC"/>
                </a:solidFill>
              </a:rPr>
              <a:t>丁的贡献率为</a:t>
            </a:r>
            <a:r>
              <a:rPr lang="en-US" altLang="zh-CN" sz="3600">
                <a:solidFill>
                  <a:srgbClr val="0000CC"/>
                </a:solidFill>
              </a:rPr>
              <a:t>5%</a:t>
            </a:r>
            <a:r>
              <a:rPr lang="zh-CN" altLang="en-US" sz="3600">
                <a:solidFill>
                  <a:srgbClr val="0000CC"/>
                </a:solidFill>
              </a:rPr>
              <a:t>（残疾人），最终收获水稻</a:t>
            </a:r>
            <a:r>
              <a:rPr lang="en-US" altLang="zh-CN" sz="3600">
                <a:solidFill>
                  <a:srgbClr val="0000CC"/>
                </a:solidFill>
              </a:rPr>
              <a:t>1000</a:t>
            </a:r>
            <a:r>
              <a:rPr lang="zh-CN" altLang="en-US" sz="3600">
                <a:solidFill>
                  <a:srgbClr val="0000CC"/>
                </a:solidFill>
              </a:rPr>
              <a:t>公斤，但每人</a:t>
            </a:r>
            <a:r>
              <a:rPr lang="en-US" altLang="zh-CN" sz="3600">
                <a:solidFill>
                  <a:srgbClr val="0000CC"/>
                </a:solidFill>
              </a:rPr>
              <a:t>100</a:t>
            </a:r>
            <a:r>
              <a:rPr lang="zh-CN" altLang="en-US" sz="3600">
                <a:solidFill>
                  <a:srgbClr val="0000CC"/>
                </a:solidFill>
              </a:rPr>
              <a:t>公斤才能维持生存，请你给出一个最合理的分配方案。</a:t>
            </a:r>
            <a:endParaRPr lang="zh-CN" altLang="en-US" sz="3600">
              <a:solidFill>
                <a:srgbClr val="0000CC"/>
              </a:solidFill>
            </a:endParaRPr>
          </a:p>
        </p:txBody>
      </p:sp>
      <p:pic>
        <p:nvPicPr>
          <p:cNvPr id="7171" name="矩形 3"/>
          <p:cNvPicPr/>
          <p:nvPr/>
        </p:nvPicPr>
        <p:blipFill>
          <a:blip r:embed="rId1"/>
          <a:stretch>
            <a:fillRect/>
          </a:stretch>
        </p:blipFill>
        <p:spPr>
          <a:xfrm>
            <a:off x="469900" y="-244475"/>
            <a:ext cx="3700463" cy="1171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Text Box 2"/>
          <p:cNvSpPr txBox="1"/>
          <p:nvPr/>
        </p:nvSpPr>
        <p:spPr>
          <a:xfrm>
            <a:off x="0" y="1363663"/>
            <a:ext cx="9144000" cy="3662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  <a:ea typeface="华文楷体" pitchFamily="2" charset="-122"/>
              </a:rPr>
              <a:t>5.某科技企业出对科技人员支付工资外，还采取科技成果入股的激励方式，调动科技人员积极性，企业效益不断提高，这说明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  <a:ea typeface="华文楷体" pitchFamily="2" charset="-122"/>
            </a:endParaRPr>
          </a:p>
          <a:p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  <a:ea typeface="华文楷体" pitchFamily="2" charset="-122"/>
              </a:rPr>
              <a:t>   ①按生产要素分配有利于缩小收入差距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  <a:ea typeface="华文楷体" pitchFamily="2" charset="-122"/>
            </a:endParaRPr>
          </a:p>
          <a:p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  <a:ea typeface="华文楷体" pitchFamily="2" charset="-122"/>
              </a:rPr>
              <a:t>   ②分配关系的调整有利于推动生产力的发展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  <a:ea typeface="华文楷体" pitchFamily="2" charset="-122"/>
            </a:endParaRPr>
          </a:p>
          <a:p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  <a:ea typeface="华文楷体" pitchFamily="2" charset="-122"/>
              </a:rPr>
              <a:t>   ③科技人员的脑力劳动能创造更大的价值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  <a:ea typeface="华文楷体" pitchFamily="2" charset="-122"/>
            </a:endParaRPr>
          </a:p>
          <a:p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  <a:ea typeface="华文楷体" pitchFamily="2" charset="-122"/>
              </a:rPr>
              <a:t>   ④科技人员的收入取决于科技成果的实用价值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  <a:ea typeface="华文楷体" pitchFamily="2" charset="-122"/>
            </a:endParaRPr>
          </a:p>
          <a:p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  <a:ea typeface="华文楷体" pitchFamily="2" charset="-122"/>
              </a:rPr>
              <a:t>   A.①③  B.②③   C.①④      D.③④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  <a:ea typeface="华文楷体" pitchFamily="2" charset="-122"/>
            </a:endParaRPr>
          </a:p>
        </p:txBody>
      </p:sp>
      <p:sp>
        <p:nvSpPr>
          <p:cNvPr id="28675" name="WordArt 3"/>
          <p:cNvSpPr/>
          <p:nvPr/>
        </p:nvSpPr>
        <p:spPr>
          <a:xfrm rot="10822755" flipH="1" flipV="1">
            <a:off x="5148263" y="2133600"/>
            <a:ext cx="8286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4800" b="1"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endParaRPr lang="zh-CN" altLang="en-US" sz="4800" b="1"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2" descr="u=3166943402,4263278697&amp;fm=23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477838"/>
            <a:ext cx="3960813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3" descr="u=2576590503,839037424&amp;fm=23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3432175"/>
            <a:ext cx="4035425" cy="2951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Picture 4" descr="u=645212374,4095367934&amp;fm=23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79425"/>
            <a:ext cx="4608512" cy="280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3" y="3357563"/>
            <a:ext cx="4392612" cy="2951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2"/>
          <p:cNvSpPr/>
          <p:nvPr/>
        </p:nvSpPr>
        <p:spPr>
          <a:xfrm>
            <a:off x="-12700" y="101600"/>
            <a:ext cx="912495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31747" name="Group 3"/>
          <p:cNvGrpSpPr/>
          <p:nvPr/>
        </p:nvGrpSpPr>
        <p:grpSpPr>
          <a:xfrm>
            <a:off x="0" y="0"/>
            <a:ext cx="4191000" cy="6483350"/>
            <a:chOff x="0" y="0"/>
            <a:chExt cx="2640" cy="4084"/>
          </a:xfrm>
        </p:grpSpPr>
        <p:pic>
          <p:nvPicPr>
            <p:cNvPr id="31748" name="Picture 4" descr="上学难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2640" cy="37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49" name="Text Box 5"/>
            <p:cNvSpPr txBox="1"/>
            <p:nvPr/>
          </p:nvSpPr>
          <p:spPr>
            <a:xfrm>
              <a:off x="0" y="3796"/>
              <a:ext cx="249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Times New Roman" panose="02020603050405020304" pitchFamily="2" charset="0"/>
                </a:rPr>
                <a:t>西部某地区</a:t>
              </a:r>
              <a:r>
                <a:rPr lang="zh-CN" altLang="en-US" sz="2400" b="1">
                  <a:solidFill>
                    <a:srgbClr val="0000FF"/>
                  </a:solidFill>
                  <a:latin typeface="Times New Roman" panose="02020603050405020304" pitchFamily="2" charset="0"/>
                </a:rPr>
                <a:t>阴暗潮湿</a:t>
              </a:r>
              <a:r>
                <a:rPr lang="zh-CN" altLang="en-US" sz="2400" b="1">
                  <a:latin typeface="Times New Roman" panose="02020603050405020304" pitchFamily="2" charset="0"/>
                </a:rPr>
                <a:t>的教室</a:t>
              </a:r>
              <a:endParaRPr lang="zh-CN" altLang="en-US" sz="2400" b="1">
                <a:latin typeface="Times New Roman" panose="02020603050405020304" pitchFamily="2" charset="0"/>
              </a:endParaRPr>
            </a:p>
          </p:txBody>
        </p:sp>
      </p:grpSp>
      <p:grpSp>
        <p:nvGrpSpPr>
          <p:cNvPr id="31750" name="Group 6"/>
          <p:cNvGrpSpPr/>
          <p:nvPr/>
        </p:nvGrpSpPr>
        <p:grpSpPr>
          <a:xfrm>
            <a:off x="4114800" y="0"/>
            <a:ext cx="5029200" cy="6481763"/>
            <a:chOff x="0" y="0"/>
            <a:chExt cx="3168" cy="4083"/>
          </a:xfrm>
        </p:grpSpPr>
        <p:pic>
          <p:nvPicPr>
            <p:cNvPr id="31751" name="Picture 7" descr="青岛一中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" y="0"/>
              <a:ext cx="3071" cy="37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2" name="Text Box 8"/>
            <p:cNvSpPr txBox="1"/>
            <p:nvPr/>
          </p:nvSpPr>
          <p:spPr>
            <a:xfrm>
              <a:off x="0" y="3795"/>
              <a:ext cx="316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Times New Roman" panose="02020603050405020304" pitchFamily="2" charset="0"/>
                </a:rPr>
                <a:t>东部沿海某地</a:t>
              </a:r>
              <a:r>
                <a:rPr lang="zh-CN" altLang="en-US" sz="2400" b="1">
                  <a:solidFill>
                    <a:srgbClr val="0000FF"/>
                  </a:solidFill>
                  <a:latin typeface="Times New Roman" panose="02020603050405020304" pitchFamily="2" charset="0"/>
                </a:rPr>
                <a:t>气派现代</a:t>
              </a:r>
              <a:r>
                <a:rPr lang="zh-CN" altLang="en-US" sz="2400" b="1">
                  <a:latin typeface="Times New Roman" panose="02020603050405020304" pitchFamily="2" charset="0"/>
                </a:rPr>
                <a:t>的教学大楼</a:t>
              </a:r>
              <a:endParaRPr lang="zh-CN" altLang="en-US" sz="2400" b="1">
                <a:latin typeface="Times New Roman" panose="02020603050405020304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2" descr="出生不同]"/>
          <p:cNvPicPr>
            <a:picLocks noChangeAspect="1"/>
          </p:cNvPicPr>
          <p:nvPr/>
        </p:nvPicPr>
        <p:blipFill>
          <a:blip r:embed="rId1"/>
          <a:srcRect t="14160" b="11621"/>
          <a:stretch>
            <a:fillRect/>
          </a:stretch>
        </p:blipFill>
        <p:spPr>
          <a:xfrm>
            <a:off x="34925" y="479425"/>
            <a:ext cx="7778750" cy="619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Text Box 3"/>
          <p:cNvSpPr txBox="1"/>
          <p:nvPr/>
        </p:nvSpPr>
        <p:spPr>
          <a:xfrm>
            <a:off x="7885113" y="1916113"/>
            <a:ext cx="793750" cy="21240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r>
              <a:rPr lang="zh-CN" altLang="en-US" sz="4000">
                <a:latin typeface="Arial" panose="020B0604020202020204" pitchFamily="34" charset="0"/>
              </a:rPr>
              <a:t>两对母子</a:t>
            </a:r>
            <a:endParaRPr lang="zh-CN" altLang="en-US" sz="40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AutoShape 2"/>
          <p:cNvSpPr/>
          <p:nvPr/>
        </p:nvSpPr>
        <p:spPr>
          <a:xfrm>
            <a:off x="395288" y="3500438"/>
            <a:ext cx="2592387" cy="2809875"/>
          </a:xfrm>
          <a:prstGeom prst="cloudCallout">
            <a:avLst>
              <a:gd name="adj1" fmla="val -63731"/>
              <a:gd name="adj2" fmla="val 78093"/>
            </a:avLst>
          </a:prstGeom>
          <a:solidFill>
            <a:srgbClr val="FF3300"/>
          </a:solidFill>
          <a:ln w="9525">
            <a:noFill/>
          </a:ln>
        </p:spPr>
        <p:txBody>
          <a:bodyPr/>
          <a:p>
            <a:pPr algn="ctr"/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2" charset="0"/>
              </a:rPr>
              <a:t>课  后思  考 </a:t>
            </a:r>
            <a:endParaRPr lang="zh-CN" altLang="en-US" sz="4000" dirty="0">
              <a:solidFill>
                <a:schemeClr val="bg1"/>
              </a:solidFill>
              <a:latin typeface="Times New Roman" panose="02020603050405020304" pitchFamily="2" charset="0"/>
            </a:endParaRPr>
          </a:p>
          <a:p>
            <a:pPr algn="ctr"/>
            <a:r>
              <a:rPr lang="zh-CN" altLang="en-US" sz="3600" dirty="0">
                <a:solidFill>
                  <a:srgbClr val="333333"/>
                </a:solidFill>
                <a:latin typeface="Times New Roman" panose="02020603050405020304" pitchFamily="2" charset="0"/>
              </a:rPr>
              <a:t> </a:t>
            </a:r>
            <a:endParaRPr lang="zh-CN" altLang="en-US" sz="3600" dirty="0">
              <a:solidFill>
                <a:srgbClr val="333333"/>
              </a:solidFill>
              <a:latin typeface="Times New Roman" panose="02020603050405020304" pitchFamily="2" charset="0"/>
            </a:endParaRPr>
          </a:p>
        </p:txBody>
      </p:sp>
      <p:sp>
        <p:nvSpPr>
          <p:cNvPr id="33795" name="Text Box 3"/>
          <p:cNvSpPr txBox="1"/>
          <p:nvPr/>
        </p:nvSpPr>
        <p:spPr>
          <a:xfrm>
            <a:off x="3276600" y="4292600"/>
            <a:ext cx="4927600" cy="2016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上述材料说明了中国目前的什么社会问题？ 请你为这一社会问题的解决出谋划策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2" charset="0"/>
              </a:rPr>
              <a:t>。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endParaRPr lang="zh-CN" altLang="en-US" sz="2800" dirty="0">
              <a:solidFill>
                <a:srgbClr val="000000"/>
              </a:solidFill>
              <a:latin typeface="Times New Roman" panose="02020603050405020304" pitchFamily="2" charset="0"/>
            </a:endParaRPr>
          </a:p>
        </p:txBody>
      </p:sp>
      <p:pic>
        <p:nvPicPr>
          <p:cNvPr id="33796" name="Picture 4" descr="u=579803664,967543520&amp;fm=23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620713"/>
            <a:ext cx="4019550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Picture 5" descr="TXT-2004527168317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20713"/>
            <a:ext cx="4176713" cy="3168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3"/>
          <p:cNvSpPr>
            <a:spLocks noGrp="1" noRot="1"/>
          </p:cNvSpPr>
          <p:nvPr>
            <p:ph type="body"/>
          </p:nvPr>
        </p:nvSpPr>
        <p:spPr>
          <a:ln/>
        </p:spPr>
        <p:txBody>
          <a:bodyPr vert="horz" wrap="square" anchor="t"/>
          <a:p>
            <a:pPr eaLnBrk="1" hangingPunct="1">
              <a:lnSpc>
                <a:spcPct val="90000"/>
              </a:lnSpc>
              <a:buNone/>
            </a:pPr>
            <a:r>
              <a:rPr lang="zh-CN" altLang="en-US" sz="4400" dirty="0">
                <a:solidFill>
                  <a:schemeClr val="tx1"/>
                </a:solidFill>
              </a:rPr>
              <a:t>1、什么是收入分配公平？为什么要实现收入分配公平？</a:t>
            </a:r>
            <a:endParaRPr lang="en-US" altLang="x-none" sz="4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x-none" sz="4400" dirty="0">
                <a:solidFill>
                  <a:schemeClr val="tx1"/>
                </a:solidFill>
              </a:rPr>
              <a:t>2</a:t>
            </a:r>
            <a:r>
              <a:rPr lang="zh-CN" altLang="en-US" sz="4400" dirty="0">
                <a:solidFill>
                  <a:schemeClr val="tx1"/>
                </a:solidFill>
              </a:rPr>
              <a:t>、如何实现收入分配公平？</a:t>
            </a:r>
            <a:endParaRPr lang="en-US" altLang="x-none" sz="4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x-none" sz="4400" dirty="0">
                <a:solidFill>
                  <a:schemeClr val="tx1"/>
                </a:solidFill>
              </a:rPr>
              <a:t>3</a:t>
            </a:r>
            <a:r>
              <a:rPr lang="zh-CN" altLang="en-US" sz="4400" dirty="0">
                <a:solidFill>
                  <a:schemeClr val="tx1"/>
                </a:solidFill>
              </a:rPr>
              <a:t>、什么是效率？效率和公平是什么关系？如何正确处理二者的关系？</a:t>
            </a:r>
            <a:endParaRPr lang="zh-CN" altLang="en-US" sz="4400" dirty="0">
              <a:solidFill>
                <a:schemeClr val="tx1"/>
              </a:solidFill>
            </a:endParaRPr>
          </a:p>
        </p:txBody>
      </p:sp>
      <p:sp>
        <p:nvSpPr>
          <p:cNvPr id="8195" name="Text Box 4"/>
          <p:cNvSpPr txBox="1"/>
          <p:nvPr/>
        </p:nvSpPr>
        <p:spPr>
          <a:xfrm>
            <a:off x="539750" y="188913"/>
            <a:ext cx="467995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6000">
                <a:solidFill>
                  <a:srgbClr val="0000CC"/>
                </a:solidFill>
                <a:latin typeface="Arial" panose="020B0604020202020204" pitchFamily="34" charset="0"/>
              </a:rPr>
              <a:t>问题探究：</a:t>
            </a:r>
            <a:endParaRPr lang="zh-CN" altLang="en-US" sz="60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218" name="内容占位符 9217"/>
          <p:cNvGraphicFramePr/>
          <p:nvPr>
            <p:ph sz="half" idx="1"/>
          </p:nvPr>
        </p:nvGraphicFramePr>
        <p:xfrm>
          <a:off x="325438" y="1270000"/>
          <a:ext cx="8278812" cy="5029200"/>
        </p:xfrm>
        <a:graphic>
          <a:graphicData uri="http://schemas.openxmlformats.org/drawingml/2006/table">
            <a:tbl>
              <a:tblPr/>
              <a:tblGrid>
                <a:gridCol w="2070100"/>
                <a:gridCol w="2068513"/>
                <a:gridCol w="2070100"/>
                <a:gridCol w="2070100"/>
              </a:tblGrid>
              <a:tr h="2011363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"/>
                        <a:defRPr sz="280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"/>
                        <a:defRPr sz="24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"/>
                        <a:defRPr sz="20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"/>
                        <a:defRPr sz="18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/>
                        <a:buChar char=""/>
                        <a:defRPr sz="16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60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问题</a:t>
                      </a:r>
                      <a:endParaRPr lang="zh-CN" altLang="en-US" sz="6000">
                        <a:solidFill>
                          <a:srgbClr val="7030A0"/>
                        </a:solidFill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"/>
                        <a:defRPr sz="280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"/>
                        <a:defRPr sz="24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"/>
                        <a:defRPr sz="20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"/>
                        <a:defRPr sz="18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/>
                        <a:buChar char=""/>
                        <a:defRPr sz="16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540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540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600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"/>
                        <a:defRPr sz="280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"/>
                        <a:defRPr sz="24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"/>
                        <a:defRPr sz="20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"/>
                        <a:defRPr sz="18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/>
                        <a:buChar char=""/>
                        <a:defRPr sz="16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540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endParaRPr lang="zh-CN" altLang="en-US" sz="5400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"/>
                        <a:defRPr sz="280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"/>
                        <a:defRPr sz="24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"/>
                        <a:defRPr sz="20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"/>
                        <a:defRPr sz="18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/>
                        <a:buChar char=""/>
                        <a:defRPr sz="16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540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en-US" altLang="zh-CN" sz="6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600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3017837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"/>
                        <a:defRPr sz="280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"/>
                        <a:defRPr sz="24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"/>
                        <a:defRPr sz="20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"/>
                        <a:defRPr sz="18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/>
                        <a:buChar char=""/>
                        <a:defRPr sz="16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60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展</a:t>
                      </a:r>
                      <a:endParaRPr lang="zh-CN" altLang="en-US" sz="6000">
                        <a:solidFill>
                          <a:srgbClr val="7030A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60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示</a:t>
                      </a:r>
                      <a:endParaRPr lang="zh-CN" altLang="en-US" sz="6000">
                        <a:solidFill>
                          <a:srgbClr val="7030A0"/>
                        </a:solidFill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"/>
                        <a:defRPr sz="280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"/>
                        <a:defRPr sz="24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"/>
                        <a:defRPr sz="20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"/>
                        <a:defRPr sz="18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/>
                        <a:buChar char=""/>
                        <a:defRPr sz="16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6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滕霄</a:t>
                      </a:r>
                      <a:endParaRPr lang="zh-CN" altLang="en-US" sz="6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6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"/>
                        <a:defRPr sz="280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"/>
                        <a:defRPr sz="24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"/>
                        <a:defRPr sz="20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"/>
                        <a:defRPr sz="18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/>
                        <a:buChar char=""/>
                        <a:defRPr sz="16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6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李逸佳</a:t>
                      </a:r>
                      <a:endParaRPr lang="zh-CN" altLang="en-US" sz="6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6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"/>
                        <a:defRPr sz="280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"/>
                        <a:defRPr sz="24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"/>
                        <a:defRPr sz="20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"/>
                        <a:defRPr sz="18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/>
                        <a:buChar char=""/>
                        <a:defRPr sz="16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6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郑方方</a:t>
                      </a:r>
                      <a:endParaRPr lang="zh-CN" altLang="en-US" sz="6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6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242" name="内容占位符 10241"/>
          <p:cNvGraphicFramePr/>
          <p:nvPr>
            <p:ph sz="half" idx="1"/>
          </p:nvPr>
        </p:nvGraphicFramePr>
        <p:xfrm>
          <a:off x="323850" y="1125538"/>
          <a:ext cx="7921625" cy="4160837"/>
        </p:xfrm>
        <a:graphic>
          <a:graphicData uri="http://schemas.openxmlformats.org/drawingml/2006/table">
            <a:tbl>
              <a:tblPr/>
              <a:tblGrid>
                <a:gridCol w="2641600"/>
                <a:gridCol w="2638425"/>
                <a:gridCol w="2641600"/>
              </a:tblGrid>
              <a:tr h="205740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"/>
                        <a:defRPr sz="280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"/>
                        <a:defRPr sz="24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"/>
                        <a:defRPr sz="20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"/>
                        <a:defRPr sz="18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/>
                        <a:buChar char=""/>
                        <a:defRPr sz="16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60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问题</a:t>
                      </a:r>
                      <a:endParaRPr lang="zh-CN" altLang="en-US" sz="6000">
                        <a:solidFill>
                          <a:srgbClr val="7030A0"/>
                        </a:solidFill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"/>
                        <a:defRPr sz="280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"/>
                        <a:defRPr sz="24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"/>
                        <a:defRPr sz="20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"/>
                        <a:defRPr sz="18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/>
                        <a:buChar char=""/>
                        <a:defRPr sz="16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540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评价</a:t>
                      </a:r>
                      <a:endParaRPr lang="zh-CN" altLang="en-US" sz="540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600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"/>
                        <a:defRPr sz="280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"/>
                        <a:defRPr sz="24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"/>
                        <a:defRPr sz="20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"/>
                        <a:defRPr sz="18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/>
                        <a:buChar char=""/>
                        <a:defRPr sz="16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540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补充</a:t>
                      </a:r>
                      <a:endParaRPr lang="zh-CN" altLang="en-US" sz="5400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2103438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"/>
                        <a:defRPr sz="280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"/>
                        <a:defRPr sz="24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"/>
                        <a:defRPr sz="20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"/>
                        <a:defRPr sz="18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/>
                        <a:buChar char=""/>
                        <a:defRPr sz="16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54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6000">
                        <a:solidFill>
                          <a:srgbClr val="7030A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6000">
                        <a:solidFill>
                          <a:srgbClr val="7030A0"/>
                        </a:solidFill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"/>
                        <a:defRPr sz="280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"/>
                        <a:defRPr sz="24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"/>
                        <a:defRPr sz="20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"/>
                        <a:defRPr sz="18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/>
                        <a:buChar char=""/>
                        <a:defRPr sz="16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6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李超红</a:t>
                      </a:r>
                      <a:endParaRPr lang="zh-CN" altLang="en-US" sz="6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6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"/>
                        <a:defRPr sz="280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"/>
                        <a:defRPr sz="24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"/>
                        <a:defRPr sz="20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"/>
                        <a:defRPr sz="18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/>
                        <a:buChar char=""/>
                        <a:defRPr sz="16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6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翟雨秋</a:t>
                      </a:r>
                      <a:endParaRPr lang="zh-CN" altLang="en-US" sz="6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6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266" name="内容占位符 11265"/>
          <p:cNvGraphicFramePr/>
          <p:nvPr>
            <p:ph sz="half" idx="1"/>
          </p:nvPr>
        </p:nvGraphicFramePr>
        <p:xfrm>
          <a:off x="323850" y="1484313"/>
          <a:ext cx="8137525" cy="3681412"/>
        </p:xfrm>
        <a:graphic>
          <a:graphicData uri="http://schemas.openxmlformats.org/drawingml/2006/table">
            <a:tbl>
              <a:tblPr/>
              <a:tblGrid>
                <a:gridCol w="2713038"/>
                <a:gridCol w="2711450"/>
                <a:gridCol w="2713037"/>
              </a:tblGrid>
              <a:tr h="157797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"/>
                        <a:defRPr sz="280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"/>
                        <a:defRPr sz="24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"/>
                        <a:defRPr sz="20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"/>
                        <a:defRPr sz="18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/>
                        <a:buChar char=""/>
                        <a:defRPr sz="16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60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问题</a:t>
                      </a:r>
                      <a:endParaRPr lang="zh-CN" altLang="en-US" sz="6000">
                        <a:solidFill>
                          <a:srgbClr val="7030A0"/>
                        </a:solidFill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"/>
                        <a:defRPr sz="280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"/>
                        <a:defRPr sz="24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"/>
                        <a:defRPr sz="20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"/>
                        <a:defRPr sz="18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/>
                        <a:buChar char=""/>
                        <a:defRPr sz="16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540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评价</a:t>
                      </a:r>
                      <a:endParaRPr lang="zh-CN" altLang="en-US" sz="5400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"/>
                        <a:defRPr sz="280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"/>
                        <a:defRPr sz="24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"/>
                        <a:defRPr sz="20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"/>
                        <a:defRPr sz="18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/>
                        <a:buChar char=""/>
                        <a:defRPr sz="16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540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补充</a:t>
                      </a:r>
                      <a:endParaRPr lang="zh-CN" altLang="en-US" sz="5400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2103438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"/>
                        <a:defRPr sz="280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"/>
                        <a:defRPr sz="24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"/>
                        <a:defRPr sz="20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"/>
                        <a:defRPr sz="18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/>
                        <a:buChar char=""/>
                        <a:defRPr sz="16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54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5400">
                        <a:solidFill>
                          <a:srgbClr val="7030A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6000">
                        <a:solidFill>
                          <a:srgbClr val="7030A0"/>
                        </a:solidFill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"/>
                        <a:defRPr sz="280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"/>
                        <a:defRPr sz="24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"/>
                        <a:defRPr sz="20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"/>
                        <a:defRPr sz="18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/>
                        <a:buChar char=""/>
                        <a:defRPr sz="16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6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夏光军</a:t>
                      </a:r>
                      <a:endParaRPr lang="zh-CN" altLang="en-US" sz="6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6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"/>
                        <a:defRPr sz="280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"/>
                        <a:defRPr sz="24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"/>
                        <a:defRPr sz="20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"/>
                        <a:defRPr sz="18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/>
                        <a:buChar char=""/>
                        <a:defRPr sz="16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6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苏薇</a:t>
                      </a:r>
                      <a:endParaRPr lang="zh-CN" altLang="en-US" sz="6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6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0" name="内容占位符 12289"/>
          <p:cNvGraphicFramePr/>
          <p:nvPr>
            <p:ph sz="half" idx="1"/>
          </p:nvPr>
        </p:nvGraphicFramePr>
        <p:xfrm>
          <a:off x="250825" y="981075"/>
          <a:ext cx="8066088" cy="4160838"/>
        </p:xfrm>
        <a:graphic>
          <a:graphicData uri="http://schemas.openxmlformats.org/drawingml/2006/table">
            <a:tbl>
              <a:tblPr/>
              <a:tblGrid>
                <a:gridCol w="2400300"/>
                <a:gridCol w="2784475"/>
                <a:gridCol w="2881313"/>
              </a:tblGrid>
              <a:tr h="205740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"/>
                        <a:defRPr sz="280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"/>
                        <a:defRPr sz="24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"/>
                        <a:defRPr sz="20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"/>
                        <a:defRPr sz="18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/>
                        <a:buChar char=""/>
                        <a:defRPr sz="16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60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问题</a:t>
                      </a:r>
                      <a:endParaRPr lang="zh-CN" altLang="en-US" sz="6000">
                        <a:solidFill>
                          <a:srgbClr val="7030A0"/>
                        </a:solidFill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"/>
                        <a:defRPr sz="280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"/>
                        <a:defRPr sz="24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"/>
                        <a:defRPr sz="20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"/>
                        <a:defRPr sz="18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/>
                        <a:buChar char=""/>
                        <a:defRPr sz="16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540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评价</a:t>
                      </a:r>
                      <a:endParaRPr lang="zh-CN" altLang="en-US" sz="5400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"/>
                        <a:defRPr sz="280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"/>
                        <a:defRPr sz="24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"/>
                        <a:defRPr sz="20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"/>
                        <a:defRPr sz="18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/>
                        <a:buChar char=""/>
                        <a:defRPr sz="16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540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补充</a:t>
                      </a:r>
                      <a:endParaRPr lang="zh-CN" altLang="en-US" sz="540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600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2103438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"/>
                        <a:defRPr sz="280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"/>
                        <a:defRPr sz="24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"/>
                        <a:defRPr sz="20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"/>
                        <a:defRPr sz="18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/>
                        <a:buChar char=""/>
                        <a:defRPr sz="16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60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6000">
                        <a:solidFill>
                          <a:srgbClr val="7030A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6000">
                        <a:solidFill>
                          <a:srgbClr val="7030A0"/>
                        </a:solidFill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"/>
                        <a:defRPr sz="280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"/>
                        <a:defRPr sz="24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"/>
                        <a:defRPr sz="20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"/>
                        <a:defRPr sz="18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/>
                        <a:buChar char=""/>
                        <a:defRPr sz="16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6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毛恒博</a:t>
                      </a:r>
                      <a:endParaRPr lang="zh-CN" altLang="en-US" sz="6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6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"/>
                        <a:defRPr sz="280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"/>
                        <a:defRPr sz="24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"/>
                        <a:defRPr sz="20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/>
                        <a:buChar char=""/>
                        <a:defRPr sz="18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/>
                        <a:buChar char=""/>
                        <a:defRPr sz="1600" b="0" i="0" u="none" kern="1200" baseline="0">
                          <a:solidFill>
                            <a:schemeClr val="tx2"/>
                          </a:solidFill>
                          <a:latin typeface="Franklin Gothic Book"/>
                          <a:ea typeface="华文楷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6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陈倩男</a:t>
                      </a:r>
                      <a:endParaRPr lang="zh-CN" altLang="en-US" sz="6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endParaRPr lang="zh-CN" altLang="en-US" sz="6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 Box 2"/>
          <p:cNvSpPr txBox="1"/>
          <p:nvPr/>
        </p:nvSpPr>
        <p:spPr>
          <a:xfrm>
            <a:off x="900113" y="620713"/>
            <a:ext cx="8243887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1.收入分配公平的主要表现：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3315" name="AutoShape 3"/>
          <p:cNvSpPr/>
          <p:nvPr/>
        </p:nvSpPr>
        <p:spPr>
          <a:xfrm>
            <a:off x="215900" y="1771650"/>
            <a:ext cx="8675688" cy="2743200"/>
          </a:xfrm>
          <a:prstGeom prst="verticalScroll">
            <a:avLst>
              <a:gd name="adj" fmla="val 12500"/>
            </a:avLst>
          </a:prstGeom>
          <a:solidFill>
            <a:srgbClr val="CCFFFF">
              <a:alpha val="67000"/>
            </a:srgbClr>
          </a:solidFill>
          <a:ln w="2540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3333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公平在经济学中，主要是指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收入分配</a:t>
            </a:r>
            <a:r>
              <a:rPr lang="zh-CN" altLang="en-US" sz="3200" b="1" dirty="0">
                <a:solidFill>
                  <a:srgbClr val="3333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的公平，</a:t>
            </a:r>
            <a:endParaRPr lang="zh-CN" altLang="en-US" sz="3200" b="1" dirty="0">
              <a:solidFill>
                <a:srgbClr val="333333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  <a:ea typeface="楷体_GB2312" pitchFamily="1" charset="-122"/>
            </a:endParaRPr>
          </a:p>
          <a:p>
            <a:r>
              <a:rPr lang="zh-CN" altLang="en-US" sz="3200" b="1" dirty="0">
                <a:solidFill>
                  <a:srgbClr val="3333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它主要表现为分配的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相对</a:t>
            </a:r>
            <a:r>
              <a:rPr lang="zh-CN" altLang="en-US" sz="3200" b="1" dirty="0">
                <a:solidFill>
                  <a:srgbClr val="3333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楷体_GB2312" pitchFamily="1" charset="-122"/>
              </a:rPr>
              <a:t>平等。</a:t>
            </a:r>
            <a:endParaRPr lang="zh-CN" altLang="en-US" sz="3200" b="1" dirty="0">
              <a:solidFill>
                <a:srgbClr val="333333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  <a:ea typeface="楷体_GB2312" pitchFamily="1" charset="-122"/>
            </a:endParaRPr>
          </a:p>
        </p:txBody>
      </p:sp>
      <p:sp>
        <p:nvSpPr>
          <p:cNvPr id="13316" name="Text Box 4"/>
          <p:cNvSpPr txBox="1"/>
          <p:nvPr/>
        </p:nvSpPr>
        <p:spPr>
          <a:xfrm>
            <a:off x="396875" y="4651375"/>
            <a:ext cx="84963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即要求社会成员之间的差距不能过大，要保证人们的基本生活需要。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ldLvl="0" animBg="1"/>
      <p:bldP spid="133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/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 anchor="ctr"/>
          <a:p>
            <a:pPr eaLnBrk="1" hangingPunct="1"/>
            <a:r>
              <a:rPr lang="zh-CN" altLang="en-US" b="1" dirty="0">
                <a:solidFill>
                  <a:srgbClr val="FF0000"/>
                </a:solidFill>
              </a:rPr>
              <a:t>中国共产党十八届三中全会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/>
          <p:nvPr>
            <p:ph type="body"/>
          </p:nvPr>
        </p:nvSpPr>
        <p:spPr>
          <a:xfrm>
            <a:off x="107950" y="1414463"/>
            <a:ext cx="5329238" cy="1827212"/>
          </a:xfrm>
          <a:ln/>
        </p:spPr>
        <p:txBody>
          <a:bodyPr/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    全会提出，实现发展成果更多更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公平</a:t>
            </a:r>
            <a:r>
              <a:rPr lang="zh-CN" altLang="en-US" sz="2800" b="1" dirty="0">
                <a:latin typeface="宋体" panose="02010600030101010101" pitchFamily="2" charset="-122"/>
              </a:rPr>
              <a:t>惠及全体人民，必须加快社会事业改革，解决好人民最关心最直接最现实的利益问题，更好满足人民需求。——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习近平总书记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14340" name="Picture 4" descr="W0201311132846659570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3450" y="1270000"/>
            <a:ext cx="2952750" cy="244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5" descr="1521776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425" y="3717925"/>
            <a:ext cx="3167063" cy="2735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Text Box 6"/>
          <p:cNvSpPr txBox="1"/>
          <p:nvPr/>
        </p:nvSpPr>
        <p:spPr>
          <a:xfrm>
            <a:off x="255588" y="4260850"/>
            <a:ext cx="5324475" cy="1189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latin typeface="Arial" panose="020B0604020202020204" pitchFamily="34" charset="0"/>
              </a:rPr>
              <a:t>让全体人民共享改革开放成果。——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李克强总理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343" name="Text Box 7"/>
          <p:cNvSpPr txBox="1"/>
          <p:nvPr/>
        </p:nvSpPr>
        <p:spPr>
          <a:xfrm>
            <a:off x="295275" y="5737225"/>
            <a:ext cx="535622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探究一：党和政府为什么强调公平？怎样确保收入分配公平？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0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charRg st="0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charRg st="0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2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2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3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3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/>
    </p:bldLst>
  </p:timing>
</p:sld>
</file>

<file path=ppt/theme/theme1.xml><?xml version="1.0" encoding="utf-8"?>
<a:theme xmlns:a="http://schemas.openxmlformats.org/drawingml/2006/main" name="跋涉">
  <a:themeElements>
    <a:clrScheme name="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C"/>
      </a:accent5>
      <a:accent6>
        <a:srgbClr val="945945"/>
      </a:accent6>
      <a:hlink>
        <a:srgbClr val="AD1F1F"/>
      </a:hlink>
      <a:folHlink>
        <a:srgbClr val="FFC42F"/>
      </a:folHlink>
    </a:clrScheme>
    <a:fontScheme name="">
      <a:majorFont>
        <a:latin typeface="Franklin Gothic Medium"/>
        <a:ea typeface="隶书"/>
        <a:cs typeface=""/>
      </a:majorFont>
      <a:minorFont>
        <a:latin typeface="Franklin Gothic Book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C"/>
        </a:accent5>
        <a:accent6>
          <a:srgbClr val="945945"/>
        </a:accent6>
        <a:hlink>
          <a:srgbClr val="AD1F1F"/>
        </a:hlink>
        <a:folHlink>
          <a:srgbClr val="FFC4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跋涉">
  <a:themeElements>
    <a:clrScheme name="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C"/>
      </a:accent5>
      <a:accent6>
        <a:srgbClr val="945945"/>
      </a:accent6>
      <a:hlink>
        <a:srgbClr val="AD1F1F"/>
      </a:hlink>
      <a:folHlink>
        <a:srgbClr val="FFC42F"/>
      </a:folHlink>
    </a:clrScheme>
    <a:fontScheme name="">
      <a:majorFont>
        <a:latin typeface="Franklin Gothic Medium"/>
        <a:ea typeface="隶书"/>
        <a:cs typeface=""/>
      </a:majorFont>
      <a:minorFont>
        <a:latin typeface="Franklin Gothic Book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C"/>
        </a:accent5>
        <a:accent6>
          <a:srgbClr val="945945"/>
        </a:accent6>
        <a:hlink>
          <a:srgbClr val="AD1F1F"/>
        </a:hlink>
        <a:folHlink>
          <a:srgbClr val="FFC4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跋涉">
  <a:themeElements>
    <a:clrScheme name="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C"/>
      </a:accent5>
      <a:accent6>
        <a:srgbClr val="945945"/>
      </a:accent6>
      <a:hlink>
        <a:srgbClr val="AD1F1F"/>
      </a:hlink>
      <a:folHlink>
        <a:srgbClr val="FFC42F"/>
      </a:folHlink>
    </a:clrScheme>
    <a:fontScheme name="">
      <a:majorFont>
        <a:latin typeface="Franklin Gothic Medium"/>
        <a:ea typeface="隶书"/>
        <a:cs typeface=""/>
      </a:majorFont>
      <a:minorFont>
        <a:latin typeface="Franklin Gothic Book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C"/>
        </a:accent5>
        <a:accent6>
          <a:srgbClr val="945945"/>
        </a:accent6>
        <a:hlink>
          <a:srgbClr val="AD1F1F"/>
        </a:hlink>
        <a:folHlink>
          <a:srgbClr val="FFC4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跋涉">
  <a:themeElements>
    <a:clrScheme name="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C"/>
      </a:accent5>
      <a:accent6>
        <a:srgbClr val="945945"/>
      </a:accent6>
      <a:hlink>
        <a:srgbClr val="AD1F1F"/>
      </a:hlink>
      <a:folHlink>
        <a:srgbClr val="FFC42F"/>
      </a:folHlink>
    </a:clrScheme>
    <a:fontScheme name="">
      <a:majorFont>
        <a:latin typeface="Franklin Gothic Medium"/>
        <a:ea typeface="隶书"/>
        <a:cs typeface=""/>
      </a:majorFont>
      <a:minorFont>
        <a:latin typeface="Franklin Gothic Book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C"/>
        </a:accent5>
        <a:accent6>
          <a:srgbClr val="945945"/>
        </a:accent6>
        <a:hlink>
          <a:srgbClr val="AD1F1F"/>
        </a:hlink>
        <a:folHlink>
          <a:srgbClr val="FFC4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FFFFFF"/>
      </a:accent3>
      <a:accent4>
        <a:srgbClr val="000000"/>
      </a:accent4>
      <a:accent5>
        <a:srgbClr val="CEB2B1"/>
      </a:accent5>
      <a:accent6>
        <a:srgbClr val="9F8352"/>
      </a:accent6>
      <a:hlink>
        <a:srgbClr val="00A800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2171</Words>
  <Application>WPS 演示</Application>
  <PresentationFormat>全屏显示(4:3)</PresentationFormat>
  <Paragraphs>272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24</vt:i4>
      </vt:variant>
    </vt:vector>
  </HeadingPairs>
  <TitlesOfParts>
    <vt:vector size="51" baseType="lpstr">
      <vt:lpstr>Arial</vt:lpstr>
      <vt:lpstr>宋体</vt:lpstr>
      <vt:lpstr>Wingdings</vt:lpstr>
      <vt:lpstr>Franklin Gothic Medium</vt:lpstr>
      <vt:lpstr>隶书</vt:lpstr>
      <vt:lpstr>Franklin Gothic Book</vt:lpstr>
      <vt:lpstr>华文楷体</vt:lpstr>
      <vt:lpstr>Wingdings 2</vt:lpstr>
      <vt:lpstr>黑体</vt:lpstr>
      <vt:lpstr>华文新魏</vt:lpstr>
      <vt:lpstr>Calibri</vt:lpstr>
      <vt:lpstr>Times New Roman</vt:lpstr>
      <vt:lpstr>Segoe Print</vt:lpstr>
      <vt:lpstr>楷体_GB2312</vt:lpstr>
      <vt:lpstr>华文行楷</vt:lpstr>
      <vt:lpstr>新宋体</vt:lpstr>
      <vt:lpstr>Tahoma</vt:lpstr>
      <vt:lpstr>华文彩云</vt:lpstr>
      <vt:lpstr>华文隶书</vt:lpstr>
      <vt:lpstr>方正舒体</vt:lpstr>
      <vt:lpstr>微软雅黑</vt:lpstr>
      <vt:lpstr>Arial Unicode MS</vt:lpstr>
      <vt:lpstr>Wingdings</vt:lpstr>
      <vt:lpstr>跋涉</vt:lpstr>
      <vt:lpstr>2_跋涉</vt:lpstr>
      <vt:lpstr>5_跋涉</vt:lpstr>
      <vt:lpstr>9_跋涉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我是小马</cp:lastModifiedBy>
  <cp:revision>103</cp:revision>
  <dcterms:created xsi:type="dcterms:W3CDTF">2013-12-02T22:21:00Z</dcterms:created>
  <dcterms:modified xsi:type="dcterms:W3CDTF">2018-02-11T13:03:04Z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