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2" r:id="rId11"/>
    <p:sldId id="303" r:id="rId12"/>
    <p:sldId id="300" r:id="rId13"/>
    <p:sldId id="314" r:id="rId14"/>
    <p:sldId id="319" r:id="rId15"/>
    <p:sldId id="307" r:id="rId16"/>
    <p:sldId id="315" r:id="rId17"/>
    <p:sldId id="316" r:id="rId18"/>
    <p:sldId id="317" r:id="rId19"/>
    <p:sldId id="318" r:id="rId20"/>
    <p:sldId id="308" r:id="rId21"/>
    <p:sldId id="309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003366"/>
    <a:srgbClr val="FF9900"/>
    <a:srgbClr val="FF0000"/>
    <a:srgbClr val="663300"/>
    <a:srgbClr val="33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0"/>
    <p:restoredTop sz="92888"/>
  </p:normalViewPr>
  <p:slideViewPr>
    <p:cSldViewPr showGuides="1">
      <p:cViewPr varScale="1">
        <p:scale>
          <a:sx n="66" d="100"/>
          <a:sy n="66" d="100"/>
        </p:scale>
        <p:origin x="-151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1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microsoft.com/office/2007/relationships/media" Target="file:///C:\Documents%20and%20Settings\Administrator\&#26700;&#38754;\&#20065;&#24833;&#35838;&#20214;\&#21021;&#38634;.mp3" TargetMode="External"/><Relationship Id="rId1" Type="http://schemas.openxmlformats.org/officeDocument/2006/relationships/audio" Target="file:///C:\Documents%20and%20Settings\Administrator\&#26700;&#38754;\&#20065;&#24833;&#35838;&#20214;\&#21021;&#38634;.mp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media" Target="file:///C:\Documents%20and%20Settings\Administrator\&#26700;&#38754;\&#20065;&#24833;&#35838;&#20214;\&#19971;&#23376;&#20043;&#27468;.mp3" TargetMode="External"/><Relationship Id="rId3" Type="http://schemas.openxmlformats.org/officeDocument/2006/relationships/audio" Target="file:///C:\Documents%20and%20Settings\Administrator\&#26700;&#38754;\&#20065;&#24833;&#35838;&#20214;\&#19971;&#23376;&#20043;&#27468;.mp3" TargetMode="Externa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&#20065;&#24833;.f4v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3"/>
          <p:cNvSpPr/>
          <p:nvPr/>
        </p:nvSpPr>
        <p:spPr>
          <a:xfrm>
            <a:off x="5292725" y="10525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b="1" dirty="0">
              <a:solidFill>
                <a:srgbClr val="FF5050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4"/>
          <p:cNvSpPr/>
          <p:nvPr/>
        </p:nvSpPr>
        <p:spPr>
          <a:xfrm>
            <a:off x="250825" y="1989138"/>
            <a:ext cx="4294188" cy="4362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小时候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一枚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小小的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邮票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在这头</a:t>
            </a:r>
            <a:br>
              <a:rPr lang="zh-CN" altLang="en-US" sz="2800" b="1" u="sng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母亲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在那头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长大后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一张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窄窄的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船票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在这头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新娘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在那头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endParaRPr lang="zh-CN" altLang="en-US" sz="2800" b="1" dirty="0">
              <a:solidFill>
                <a:srgbClr val="CCFF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244" name="Rectangle 5"/>
          <p:cNvSpPr/>
          <p:nvPr/>
        </p:nvSpPr>
        <p:spPr>
          <a:xfrm>
            <a:off x="4572000" y="2060575"/>
            <a:ext cx="4294188" cy="39354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后来啊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一方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矮矮的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坟墓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在外头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母亲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在里头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而现在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</a:t>
            </a:r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一湾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浅浅的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海峡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在这头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大陆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在那头</a:t>
            </a:r>
            <a:endParaRPr lang="zh-CN" altLang="en-US" sz="2800" b="1" dirty="0">
              <a:solidFill>
                <a:srgbClr val="CCFF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245" name="Rectangle 7"/>
          <p:cNvSpPr/>
          <p:nvPr/>
        </p:nvSpPr>
        <p:spPr>
          <a:xfrm>
            <a:off x="611188" y="692150"/>
            <a:ext cx="8353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CC66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下面这些量词用的好不好？为什么？</a:t>
            </a:r>
            <a:endParaRPr lang="zh-CN" altLang="en-US" sz="3600" b="1" dirty="0">
              <a:solidFill>
                <a:srgbClr val="CC66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4"/>
          <p:cNvSpPr/>
          <p:nvPr/>
        </p:nvSpPr>
        <p:spPr>
          <a:xfrm>
            <a:off x="468313" y="620713"/>
            <a:ext cx="8108950" cy="6002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</a:rPr>
              <a:t>       </a:t>
            </a:r>
            <a:r>
              <a:rPr lang="en-US" altLang="zh-CN" sz="4800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4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一枚</a:t>
            </a:r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”“</a:t>
            </a:r>
            <a:r>
              <a:rPr lang="zh-CN" altLang="en-US" sz="4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一张</a:t>
            </a:r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”“</a:t>
            </a:r>
            <a:r>
              <a:rPr lang="zh-CN" altLang="en-US" sz="4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一方</a:t>
            </a:r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”“</a:t>
            </a:r>
            <a:r>
              <a:rPr lang="zh-CN" altLang="en-US" sz="4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一湾</a:t>
            </a:r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4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和</a:t>
            </a:r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4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小小的</a:t>
            </a:r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”“</a:t>
            </a:r>
            <a:r>
              <a:rPr lang="zh-CN" altLang="en-US" sz="4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窄窄的</a:t>
            </a:r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”“</a:t>
            </a:r>
            <a:r>
              <a:rPr lang="zh-CN" altLang="en-US" sz="4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矮矮的</a:t>
            </a:r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”“</a:t>
            </a:r>
            <a:r>
              <a:rPr lang="zh-CN" altLang="en-US" sz="4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浅浅的</a:t>
            </a:r>
            <a:r>
              <a:rPr lang="zh-CN" altLang="en-US" sz="4800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48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四个形容词都以一种看似轻描淡写的方式，</a:t>
            </a:r>
            <a:r>
              <a:rPr lang="zh-CN" altLang="en-US" sz="4800" u="sng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把乡愁浓缩于四个很小很轻的物象之上，恰恰反衬出诗人内心深处浓烈的思乡情感</a:t>
            </a:r>
            <a:endParaRPr lang="zh-CN" altLang="en-US" sz="4800" u="sng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2"/>
          <p:cNvSpPr/>
          <p:nvPr/>
        </p:nvSpPr>
        <p:spPr>
          <a:xfrm>
            <a:off x="3492500" y="260350"/>
            <a:ext cx="4608513" cy="5940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故乡的歌</a:t>
            </a:r>
            <a:endParaRPr lang="zh-CN" altLang="en-US" sz="3200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200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是一支清远的笛   </a:t>
            </a:r>
            <a:endParaRPr lang="zh-CN" altLang="en-US" sz="3200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200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总在</a:t>
            </a:r>
            <a:endParaRPr lang="zh-CN" altLang="en-US" sz="3200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200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有月亮的晚上响起          </a:t>
            </a:r>
            <a:endParaRPr lang="zh-CN" altLang="en-US" sz="3200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200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故乡的面貌</a:t>
            </a:r>
            <a:endParaRPr lang="zh-CN" altLang="en-US" sz="3200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200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却是一种模糊的怅惘      </a:t>
            </a:r>
            <a:endParaRPr lang="zh-CN" altLang="en-US" sz="3200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200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仿佛</a:t>
            </a:r>
            <a:endParaRPr lang="zh-CN" altLang="en-US" sz="3200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200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雾里的挥手别离</a:t>
            </a:r>
            <a:endParaRPr lang="zh-CN" altLang="en-US" sz="3200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200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别离后    </a:t>
            </a:r>
            <a:endParaRPr lang="zh-CN" altLang="en-US" sz="3200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200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乡愁是一棵</a:t>
            </a:r>
            <a:endParaRPr lang="zh-CN" altLang="en-US" sz="3200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200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没有年轮的树     </a:t>
            </a:r>
            <a:endParaRPr lang="zh-CN" altLang="en-US" sz="3200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200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永不老去</a:t>
            </a:r>
            <a:endParaRPr lang="zh-CN" altLang="en-US" sz="3200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291" name="Rectangle 3"/>
          <p:cNvSpPr/>
          <p:nvPr/>
        </p:nvSpPr>
        <p:spPr>
          <a:xfrm>
            <a:off x="395288" y="1052513"/>
            <a:ext cx="294005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5400" b="1" dirty="0">
                <a:solidFill>
                  <a:srgbClr val="CC66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《</a:t>
            </a:r>
            <a:r>
              <a:rPr lang="zh-CN" altLang="en-US" sz="5400" b="1" dirty="0">
                <a:solidFill>
                  <a:srgbClr val="CC66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乡愁</a:t>
            </a:r>
            <a:r>
              <a:rPr lang="en-US" altLang="zh-CN" sz="5400" b="1" dirty="0">
                <a:solidFill>
                  <a:srgbClr val="CC66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》</a:t>
            </a:r>
            <a:endParaRPr lang="en-US" altLang="zh-CN" sz="5400" b="1" dirty="0">
              <a:solidFill>
                <a:srgbClr val="CC66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2292" name="Rectangle 4"/>
          <p:cNvSpPr/>
          <p:nvPr/>
        </p:nvSpPr>
        <p:spPr>
          <a:xfrm>
            <a:off x="1042988" y="2565400"/>
            <a:ext cx="151288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FF7C8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席慕蓉</a:t>
            </a:r>
            <a:endParaRPr lang="zh-CN" altLang="en-US" sz="2800" b="1" dirty="0">
              <a:solidFill>
                <a:srgbClr val="FF7C8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3314" name="Rectangle 4"/>
          <p:cNvSpPr/>
          <p:nvPr/>
        </p:nvSpPr>
        <p:spPr>
          <a:xfrm>
            <a:off x="179388" y="333375"/>
            <a:ext cx="8964612" cy="564356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            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这两首诗有着相似的写作背景。余光中和席慕蓉的祖籍和出生地均在大陆，后来赴台湾。两位诗人都钟情于中国古典文化，承继传统文化中乡愁的永恒主题写出了新意。</a:t>
            </a:r>
            <a:b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   不同之处在于，席慕蓉的故乡在蒙古草原，她既不在那里出生，也不在那里长大，直到</a:t>
            </a:r>
            <a:r>
              <a:rPr lang="en-US" altLang="zh-CN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20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世纪</a:t>
            </a:r>
            <a:r>
              <a:rPr lang="en-US" altLang="zh-CN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80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年代才有机会踏上故乡的土地。她只有在梦里，在诗中，寄托无限乡愁。她的</a:t>
            </a:r>
            <a:r>
              <a:rPr lang="en-US" altLang="zh-CN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，缠绵悱恻，分别写故乡月夜的笛声、离别故乡时心中模糊的怅惘、别后对故乡的绵绵思念，意境深幽，比喻新异，也具有比较强的时代意义。但在思想深度的开掘上，这首</a:t>
            </a:r>
            <a:r>
              <a:rPr lang="en-US" altLang="zh-CN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不如余光中的</a:t>
            </a:r>
            <a:r>
              <a:rPr lang="en-US" altLang="zh-CN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那样深刻。</a:t>
            </a:r>
            <a:b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endParaRPr lang="zh-CN" altLang="en-US" sz="2800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6564" name="Rectangle 4"/>
          <p:cNvSpPr/>
          <p:nvPr/>
        </p:nvSpPr>
        <p:spPr>
          <a:xfrm>
            <a:off x="468313" y="422275"/>
            <a:ext cx="7627937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rgbClr val="CC66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余光中</a:t>
            </a:r>
            <a:r>
              <a:rPr lang="en-US" altLang="zh-CN" sz="4000" b="1" dirty="0">
                <a:solidFill>
                  <a:srgbClr val="CC66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《</a:t>
            </a:r>
            <a:r>
              <a:rPr lang="zh-CN" altLang="en-US" sz="4000" b="1" dirty="0">
                <a:solidFill>
                  <a:srgbClr val="CC66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乡愁</a:t>
            </a:r>
            <a:r>
              <a:rPr lang="en-US" altLang="zh-CN" sz="4000" b="1" dirty="0">
                <a:solidFill>
                  <a:srgbClr val="CC66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》</a:t>
            </a:r>
            <a:r>
              <a:rPr lang="zh-CN" altLang="en-US" sz="4000" b="1" dirty="0">
                <a:solidFill>
                  <a:srgbClr val="CC66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的美表现在哪里</a:t>
            </a:r>
            <a:r>
              <a:rPr lang="en-US" altLang="zh-CN" sz="4000" b="1" dirty="0">
                <a:solidFill>
                  <a:srgbClr val="CC66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?</a:t>
            </a:r>
            <a:endParaRPr lang="en-US" altLang="zh-CN" sz="4000" b="1" dirty="0">
              <a:solidFill>
                <a:srgbClr val="CC66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66565" name="Rectangle 5"/>
          <p:cNvSpPr/>
          <p:nvPr/>
        </p:nvSpPr>
        <p:spPr>
          <a:xfrm>
            <a:off x="287338" y="1484313"/>
            <a:ext cx="8856662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结构美：寓变化于统一。统一，就是段式、句式比    </a:t>
            </a:r>
            <a:endParaRPr lang="zh-CN" altLang="en-US" sz="2800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较整齐，段与段、句与句之间又比较和谐对称；变</a:t>
            </a:r>
            <a:endParaRPr lang="zh-CN" altLang="en-US" sz="2800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化，诗人注意了长句与短句的调节，使诗的外形整</a:t>
            </a:r>
            <a:endParaRPr lang="zh-CN" altLang="en-US" sz="2800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齐中有参差之美。</a:t>
            </a:r>
            <a:endParaRPr lang="zh-CN" altLang="en-US" sz="2800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66566" name="Rectangle 6"/>
          <p:cNvSpPr/>
          <p:nvPr/>
        </p:nvSpPr>
        <p:spPr>
          <a:xfrm>
            <a:off x="323850" y="3500438"/>
            <a:ext cx="8964613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音乐美：除了</a:t>
            </a: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头</a:t>
            </a: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字的有规律的重复外，尾韵并不</a:t>
            </a:r>
            <a:endParaRPr lang="zh-CN" altLang="en-US" sz="2800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严格，主要表现在回旋往复、一唱三叹的美的旋律。</a:t>
            </a:r>
            <a:endParaRPr lang="zh-CN" altLang="en-US" sz="2800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小小的</a:t>
            </a: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窄窄的</a:t>
            </a: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矮矮的</a:t>
            </a: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浅浅的</a:t>
            </a:r>
            <a:r>
              <a:rPr lang="zh-CN" altLang="en-US" sz="28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”</a:t>
            </a:r>
            <a:r>
              <a:rPr lang="zh-CN" altLang="en-US" sz="2800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在同一位置上的叠词运用，更显得低回掩抑，如怨如诉。</a:t>
            </a:r>
            <a:r>
              <a:rPr lang="zh-CN" altLang="en-US" sz="2800" b="1" dirty="0">
                <a:solidFill>
                  <a:schemeClr val="accent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zh-CN" altLang="en-US" sz="2800" b="1" dirty="0">
              <a:solidFill>
                <a:schemeClr val="accent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/>
      <p:bldP spid="665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2"/>
          <p:cNvSpPr/>
          <p:nvPr/>
        </p:nvSpPr>
        <p:spPr>
          <a:xfrm>
            <a:off x="250825" y="188913"/>
            <a:ext cx="8893175" cy="3503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solidFill>
                  <a:srgbClr val="CC6600"/>
                </a:solidFill>
                <a:latin typeface="Arial" panose="020B0604020202020204" pitchFamily="34" charset="0"/>
              </a:rPr>
              <a:t>　　</a:t>
            </a:r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我清楚地记得，自己小小的年纪便做了流亡的学生，逃到大后方去读书求学．学校的取信栏，我每天去看两次，排着长队，紧着心弦，寻找母亲那熟悉的字迹．要多少次失望后才能收到一封信．于是，我读了一遍又一遍，直到烂背于心．小小的邮票有一个圆圆的邮戳，小圆圈内的城市呀，那里有我的母亲，有我的家！</a:t>
            </a:r>
            <a:endParaRPr lang="zh-CN" altLang="en-US" sz="3200" dirty="0">
              <a:solidFill>
                <a:schemeClr val="accent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5363" name="Rectangle 3"/>
          <p:cNvSpPr/>
          <p:nvPr/>
        </p:nvSpPr>
        <p:spPr>
          <a:xfrm>
            <a:off x="2700338" y="4005263"/>
            <a:ext cx="4878387" cy="2528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小时候</a:t>
            </a:r>
            <a:b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是一枚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小小的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邮票</a:t>
            </a:r>
            <a:b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在这头</a:t>
            </a:r>
            <a:br>
              <a:rPr lang="zh-CN" altLang="en-US" sz="3200" b="1" u="sng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母亲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在那头</a:t>
            </a:r>
            <a:b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endParaRPr lang="zh-CN" altLang="en-US" sz="3200" b="1" dirty="0">
              <a:solidFill>
                <a:srgbClr val="FF99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76804" name="初雪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316913" y="61658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68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0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2"/>
          <p:cNvSpPr/>
          <p:nvPr/>
        </p:nvSpPr>
        <p:spPr>
          <a:xfrm>
            <a:off x="250825" y="188913"/>
            <a:ext cx="8353425" cy="3990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　　美国的冬夜如此凄冷，寒风无情的撞击窗棂．我紧纂着那张回程的船票，盼望着归期的来．我的家乡，我那朝思暮想的新娘，你睡了吗？你是否和我一样在回味我们两小无猜的童年时光？闭上眼，你的一举一动都在我的脑中浮现．临行前，你帮我整理行装，把每一件衣服都看了又看，生怕扣掉了，开了线！就让我把对你的思念留在这一张小小的船票上吧！</a:t>
            </a:r>
            <a:endParaRPr lang="zh-CN" altLang="en-US" sz="3200" dirty="0">
              <a:solidFill>
                <a:schemeClr val="accent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6387" name="Rectangle 3"/>
          <p:cNvSpPr/>
          <p:nvPr/>
        </p:nvSpPr>
        <p:spPr>
          <a:xfrm>
            <a:off x="2627313" y="4254500"/>
            <a:ext cx="4878387" cy="2528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长大后</a:t>
            </a:r>
            <a:b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是一张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窄窄的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船票</a:t>
            </a:r>
            <a:b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在这头</a:t>
            </a:r>
            <a:b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新娘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在那头</a:t>
            </a:r>
            <a:b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endParaRPr lang="zh-CN" altLang="en-US" sz="3200" b="1" dirty="0">
              <a:solidFill>
                <a:srgbClr val="FF99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2"/>
          <p:cNvSpPr/>
          <p:nvPr/>
        </p:nvSpPr>
        <p:spPr>
          <a:xfrm>
            <a:off x="539750" y="476250"/>
            <a:ext cx="8280400" cy="3990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</a:rPr>
              <a:t>　　　</a:t>
            </a:r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我急急地赶回来</a:t>
            </a:r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,</a:t>
            </a:r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却还是晚了 ，没见上母亲最后一面</a:t>
            </a:r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!</a:t>
            </a:r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母亲哪</a:t>
            </a:r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, </a:t>
            </a:r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是你，拉着我的小手逃过了南京大屠杀，躲过了重庆的大轰炸．而如今，一方小小的坟墓，阴阳的距离，薄薄的一层混泥土，内外相隔，那么遥远</a:t>
            </a:r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.</a:t>
            </a:r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母亲的慈魂呀，你是否踏上了回乡的路？回到了那个江南的小镇？</a:t>
            </a:r>
            <a:endParaRPr lang="zh-CN" altLang="en-US" sz="3200" dirty="0">
              <a:solidFill>
                <a:schemeClr val="accent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7411" name="Rectangle 3"/>
          <p:cNvSpPr/>
          <p:nvPr/>
        </p:nvSpPr>
        <p:spPr>
          <a:xfrm>
            <a:off x="3132138" y="3933825"/>
            <a:ext cx="4878387" cy="2528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后来啊</a:t>
            </a:r>
            <a:b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是一方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矮矮的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坟墓</a:t>
            </a:r>
            <a:b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在外头</a:t>
            </a:r>
            <a:b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母亲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在里头</a:t>
            </a:r>
            <a:b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endParaRPr lang="zh-CN" altLang="en-US" sz="3200" b="1" dirty="0">
              <a:solidFill>
                <a:srgbClr val="FF99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/>
          <p:nvPr/>
        </p:nvSpPr>
        <p:spPr>
          <a:xfrm>
            <a:off x="468313" y="333375"/>
            <a:ext cx="8207375" cy="3503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dirty="0">
                <a:solidFill>
                  <a:schemeClr val="accent1"/>
                </a:solidFill>
                <a:latin typeface="Arial" panose="020B0604020202020204" pitchFamily="34" charset="0"/>
              </a:rPr>
              <a:t>　　　　</a:t>
            </a:r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人过中年以后，落叶归根的愿望更加强烈．故国故乡故园便频频地入梦来，早晨醒来，梦去无痕，乡愁难谴．翻开中国地图，神游太湖，看看蒋山青，秦淮碧，想想昔年那里美丽的表妹</a:t>
            </a:r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……</a:t>
            </a:r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可这一湾海峡，二指宽罢了，浅浅的一层海水比纸还薄，可就是涉不过去，涉不过去呀！</a:t>
            </a:r>
            <a:endParaRPr lang="zh-CN" altLang="en-US" sz="3200" dirty="0">
              <a:solidFill>
                <a:schemeClr val="accent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8435" name="Rectangle 3"/>
          <p:cNvSpPr/>
          <p:nvPr/>
        </p:nvSpPr>
        <p:spPr>
          <a:xfrm>
            <a:off x="2987675" y="3822700"/>
            <a:ext cx="4878388" cy="2041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而现在</a:t>
            </a:r>
            <a:b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是一湾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浅浅的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海峡</a:t>
            </a:r>
            <a:b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在这头</a:t>
            </a:r>
            <a:b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大陆</a:t>
            </a:r>
            <a:r>
              <a:rPr lang="en-US" altLang="zh-CN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3200" b="1" dirty="0">
                <a:solidFill>
                  <a:srgbClr val="FF99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在那头</a:t>
            </a:r>
            <a:endParaRPr lang="zh-CN" altLang="en-US" sz="3200" b="1" dirty="0">
              <a:solidFill>
                <a:srgbClr val="FF99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4"/>
          <p:cNvSpPr/>
          <p:nvPr/>
        </p:nvSpPr>
        <p:spPr>
          <a:xfrm>
            <a:off x="179388" y="260350"/>
            <a:ext cx="323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一　课文仿写</a:t>
            </a:r>
            <a:endParaRPr lang="zh-CN" altLang="en-US" sz="4000" dirty="0">
              <a:solidFill>
                <a:srgbClr val="000066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9459" name="Rectangle 5"/>
          <p:cNvSpPr/>
          <p:nvPr/>
        </p:nvSpPr>
        <p:spPr>
          <a:xfrm>
            <a:off x="1116013" y="1196975"/>
            <a:ext cx="4572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乡愁是一枚小小的邮票</a:t>
            </a:r>
            <a:endParaRPr lang="zh-CN" altLang="en-US" sz="3200" dirty="0">
              <a:solidFill>
                <a:srgbClr val="000066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zh-CN" altLang="en-US" sz="3200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乡愁是一张窄窄的船票</a:t>
            </a:r>
            <a:endParaRPr lang="zh-CN" altLang="en-US" sz="3200" dirty="0">
              <a:solidFill>
                <a:srgbClr val="000066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19460" name="Rectangle 6"/>
          <p:cNvSpPr/>
          <p:nvPr/>
        </p:nvSpPr>
        <p:spPr>
          <a:xfrm>
            <a:off x="1042988" y="2565400"/>
            <a:ext cx="784066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b="1" dirty="0">
                <a:solidFill>
                  <a:srgbClr val="99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仿写： 乡愁是</a:t>
            </a:r>
            <a:r>
              <a:rPr lang="en-US" altLang="zh-CN" sz="4000" b="1" dirty="0">
                <a:solidFill>
                  <a:srgbClr val="99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_______________</a:t>
            </a:r>
            <a:r>
              <a:rPr lang="zh-CN" altLang="en-US" sz="4000" b="1" dirty="0">
                <a:solidFill>
                  <a:srgbClr val="99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endParaRPr lang="zh-CN" altLang="en-US" sz="4000" b="1" dirty="0">
              <a:solidFill>
                <a:srgbClr val="99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9461" name="Rectangle 7"/>
          <p:cNvSpPr/>
          <p:nvPr/>
        </p:nvSpPr>
        <p:spPr>
          <a:xfrm>
            <a:off x="250825" y="3767138"/>
            <a:ext cx="87693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4000" dirty="0">
                <a:solidFill>
                  <a:srgbClr val="00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二</a:t>
            </a:r>
            <a:r>
              <a:rPr lang="zh-CN" altLang="en-US" sz="3600" b="1" dirty="0">
                <a:latin typeface="Arial" panose="020B0604020202020204" pitchFamily="34" charset="0"/>
                <a:ea typeface="隶书" panose="02010509060101010101" pitchFamily="49" charset="-122"/>
              </a:rPr>
              <a:t>　</a:t>
            </a:r>
            <a:r>
              <a:rPr lang="zh-CN" altLang="en-US" sz="4000" b="1" dirty="0">
                <a:solidFill>
                  <a:srgbClr val="99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说一说有关乡愁的诗或句子</a:t>
            </a:r>
            <a:r>
              <a:rPr lang="en-US" altLang="zh-CN" sz="4000" b="1" dirty="0">
                <a:solidFill>
                  <a:srgbClr val="99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……</a:t>
            </a:r>
            <a:r>
              <a:rPr lang="zh-CN" altLang="en-US" sz="4000" b="1" dirty="0">
                <a:solidFill>
                  <a:srgbClr val="99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　</a:t>
            </a:r>
            <a:endParaRPr lang="zh-CN" altLang="en-US" sz="4000" b="1" dirty="0">
              <a:solidFill>
                <a:srgbClr val="99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Picture 4" descr="55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132138" cy="3325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5" descr="whwqy1215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175"/>
            <a:ext cx="3132138" cy="3933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419475" y="238125"/>
            <a:ext cx="5473700" cy="61928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   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余光中，台湾省当代著名诗人。祖籍福建永春，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1928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年生。抗日战争时期他随母亲流亡于华东和西南一带，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1949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年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5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月去香港，次年</a:t>
            </a: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5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月迁居台湾。余光中一生从事诗歌、散文、评论、翻译，自称为自己写作的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隶书" panose="02010509060101010101" pitchFamily="49" charset="-122"/>
                <a:cs typeface="+mn-cs"/>
              </a:rPr>
              <a:t>“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四度空间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隶书" panose="02010509060101010101" pitchFamily="49" charset="-122"/>
                <a:cs typeface="+mn-cs"/>
              </a:rPr>
              <a:t>”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其文学生涯悠远、辽阔、深沉，为当代诗坛健将、散文重镇、著名批评家、优秀翻译家。至今驰骋文坛已逾半个世纪，涉猎广泛，被誉为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隶书" panose="02010509060101010101" pitchFamily="49" charset="-122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艺术上的多产主义者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/>
                <a:ea typeface="隶书" panose="02010509060101010101" pitchFamily="49" charset="-122"/>
                <a:cs typeface="+mn-cs"/>
              </a:rPr>
              <a:t>”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。著名文集有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白玉苦瓜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灵河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、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《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石室之死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等。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2" descr="Autumn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1" name="Picture 3" descr="zy-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276600"/>
            <a:ext cx="2232025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Rectangle 5"/>
          <p:cNvSpPr/>
          <p:nvPr/>
        </p:nvSpPr>
        <p:spPr>
          <a:xfrm>
            <a:off x="2268538" y="1989138"/>
            <a:ext cx="6335712" cy="2378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5000" b="1" dirty="0">
                <a:solidFill>
                  <a:srgbClr val="990000"/>
                </a:solidFill>
                <a:latin typeface="Arial" panose="020B0604020202020204" pitchFamily="34" charset="0"/>
              </a:rPr>
              <a:t>谢 谢</a:t>
            </a:r>
            <a:endParaRPr lang="zh-CN" altLang="en-US" sz="15000" b="1" dirty="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pic>
        <p:nvPicPr>
          <p:cNvPr id="68614" name="七子之歌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2902" fill="hold"/>
                                        <p:tgtEl>
                                          <p:spTgt spid="686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86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4"/>
          <p:cNvSpPr/>
          <p:nvPr/>
        </p:nvSpPr>
        <p:spPr>
          <a:xfrm>
            <a:off x="539750" y="476250"/>
            <a:ext cx="4968875" cy="8239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4800" b="1" dirty="0">
                <a:solidFill>
                  <a:srgbClr val="CC66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《</a:t>
            </a:r>
            <a:r>
              <a:rPr lang="zh-CN" altLang="en-US" sz="4800" b="1" dirty="0">
                <a:solidFill>
                  <a:srgbClr val="CC66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乡愁</a:t>
            </a:r>
            <a:r>
              <a:rPr lang="en-US" altLang="zh-CN" sz="4800" b="1" dirty="0">
                <a:solidFill>
                  <a:srgbClr val="CC66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》</a:t>
            </a:r>
            <a:r>
              <a:rPr lang="zh-CN" altLang="en-US" sz="4800" b="1" dirty="0">
                <a:solidFill>
                  <a:srgbClr val="CC66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的创作</a:t>
            </a:r>
            <a:endParaRPr lang="zh-CN" altLang="en-US" sz="4800" b="1" dirty="0">
              <a:solidFill>
                <a:srgbClr val="CC66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3075" name="Rectangle 5"/>
          <p:cNvSpPr/>
          <p:nvPr/>
        </p:nvSpPr>
        <p:spPr>
          <a:xfrm>
            <a:off x="468313" y="1628775"/>
            <a:ext cx="8135937" cy="435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/>
            <a:r>
              <a:rPr lang="en-US" altLang="zh-CN" sz="4000" b="1" dirty="0">
                <a:latin typeface="隶书" panose="02010509060101010101" pitchFamily="49" charset="-122"/>
                <a:ea typeface="隶书" panose="02010509060101010101" pitchFamily="49" charset="-122"/>
              </a:rPr>
              <a:t>    </a:t>
            </a:r>
            <a:r>
              <a:rPr lang="en-US" altLang="zh-CN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70</a:t>
            </a:r>
            <a:r>
              <a:rPr lang="zh-CN" altLang="en-US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年代初创作</a:t>
            </a:r>
            <a:r>
              <a:rPr lang="en-US" altLang="zh-CN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时，余光中时而低首沉思，时而抬头远眺。他说：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“</a:t>
            </a:r>
            <a:r>
              <a:rPr lang="zh-CN" altLang="en-US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随着日子的流失愈多，我的怀乡之情便日重，在离开大陆整整</a:t>
            </a:r>
            <a:r>
              <a:rPr lang="en-US" altLang="zh-CN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20</a:t>
            </a:r>
            <a:r>
              <a:rPr lang="zh-CN" altLang="en-US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年的时候，我在台北厦门街的旧居内一挥而就，仅用了</a:t>
            </a:r>
            <a:r>
              <a:rPr lang="en-US" altLang="zh-CN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20</a:t>
            </a:r>
            <a:r>
              <a:rPr lang="zh-CN" altLang="en-US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分钟便写出了</a:t>
            </a:r>
            <a:r>
              <a:rPr lang="en-US" altLang="zh-CN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40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”</a:t>
            </a:r>
            <a:endParaRPr lang="zh-CN" altLang="en-US" sz="40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4"/>
          <p:cNvSpPr/>
          <p:nvPr/>
        </p:nvSpPr>
        <p:spPr>
          <a:xfrm>
            <a:off x="3059113" y="260350"/>
            <a:ext cx="31686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   愁</a:t>
            </a:r>
            <a:endParaRPr lang="zh-CN" altLang="en-US" sz="4000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099" name="Rectangle 5"/>
          <p:cNvSpPr/>
          <p:nvPr/>
        </p:nvSpPr>
        <p:spPr>
          <a:xfrm>
            <a:off x="4787900" y="1125538"/>
            <a:ext cx="129698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b="1" dirty="0">
                <a:solidFill>
                  <a:srgbClr val="FF33CC"/>
                </a:solidFill>
                <a:latin typeface="Arial" panose="020B0604020202020204" pitchFamily="34" charset="0"/>
              </a:rPr>
              <a:t>余光中</a:t>
            </a:r>
            <a:endParaRPr lang="zh-CN" altLang="en-US" b="1" dirty="0">
              <a:solidFill>
                <a:srgbClr val="FF33CC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Rectangle 6"/>
          <p:cNvSpPr/>
          <p:nvPr/>
        </p:nvSpPr>
        <p:spPr>
          <a:xfrm>
            <a:off x="250825" y="1484313"/>
            <a:ext cx="4294188" cy="4362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小时候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是一枚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小小的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邮票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在这头</a:t>
            </a:r>
            <a:br>
              <a:rPr lang="zh-CN" altLang="en-US" sz="2800" b="1" u="sng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母亲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在那头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长大后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是一张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窄窄的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船票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在这头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新娘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在那头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endParaRPr lang="zh-CN" altLang="en-US" sz="2800" b="1" dirty="0">
              <a:solidFill>
                <a:srgbClr val="CCFF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101" name="Rectangle 7"/>
          <p:cNvSpPr/>
          <p:nvPr/>
        </p:nvSpPr>
        <p:spPr>
          <a:xfrm>
            <a:off x="4643438" y="1484313"/>
            <a:ext cx="4294187" cy="39354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后来啊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是一方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矮矮的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坟墓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在外头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母亲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在里头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而现在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是一湾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浅浅的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海峡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在这头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大陆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在那头</a:t>
            </a:r>
            <a:endParaRPr lang="zh-CN" altLang="en-US" sz="2800" b="1" dirty="0">
              <a:solidFill>
                <a:srgbClr val="CCFF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1208" name="Rectangle 8"/>
          <p:cNvSpPr/>
          <p:nvPr/>
        </p:nvSpPr>
        <p:spPr>
          <a:xfrm>
            <a:off x="1116013" y="5805488"/>
            <a:ext cx="6696075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语调深沉；语速舒缓；感情真挚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4103" name="AutoShape 10">
            <a:hlinkClick r:id="rId1"/>
          </p:cNvPr>
          <p:cNvSpPr/>
          <p:nvPr/>
        </p:nvSpPr>
        <p:spPr>
          <a:xfrm>
            <a:off x="7524750" y="5373688"/>
            <a:ext cx="863600" cy="576262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2231" name="Rectangle 7"/>
          <p:cNvSpPr/>
          <p:nvPr/>
        </p:nvSpPr>
        <p:spPr>
          <a:xfrm>
            <a:off x="395288" y="692150"/>
            <a:ext cx="8064500" cy="1190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>
            <a:spAutoFit/>
          </a:bodyPr>
          <a:p>
            <a:r>
              <a:rPr lang="zh-CN" altLang="en-US" sz="3600" dirty="0">
                <a:solidFill>
                  <a:srgbClr val="CC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思考一</a:t>
            </a:r>
            <a:r>
              <a:rPr lang="en-US" altLang="zh-CN" sz="3600" dirty="0">
                <a:solidFill>
                  <a:srgbClr val="CC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r>
              <a:rPr lang="zh-CN" altLang="en-US" sz="36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诗人借助时空的变化层层推进诗情，请把表示时间变化的词找出来。</a:t>
            </a:r>
            <a:r>
              <a:rPr lang="zh-CN" altLang="en-US" dirty="0">
                <a:solidFill>
                  <a:srgbClr val="9999FF"/>
                </a:solidFill>
                <a:latin typeface="Arial" panose="020B0604020202020204" pitchFamily="34" charset="0"/>
              </a:rPr>
              <a:t>  </a:t>
            </a:r>
            <a:endParaRPr lang="zh-CN" altLang="en-US" dirty="0">
              <a:solidFill>
                <a:srgbClr val="9999FF"/>
              </a:solidFill>
              <a:latin typeface="Arial" panose="020B0604020202020204" pitchFamily="34" charset="0"/>
            </a:endParaRPr>
          </a:p>
        </p:txBody>
      </p:sp>
      <p:sp>
        <p:nvSpPr>
          <p:cNvPr id="52232" name="Rectangle 8"/>
          <p:cNvSpPr/>
          <p:nvPr/>
        </p:nvSpPr>
        <p:spPr>
          <a:xfrm>
            <a:off x="539750" y="2276475"/>
            <a:ext cx="7993063" cy="3478213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4400" b="1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明确：这四个词分别是：小时候， 长大后， 后来， 现在。 四个时间序词，代表了人生的四个阶段。而这四个阶段，恰恰是诗人的整个一生。</a:t>
            </a:r>
            <a:endParaRPr lang="zh-CN" altLang="en-US" sz="44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nimBg="1"/>
      <p:bldP spid="522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3252" name="Rectangle 4"/>
          <p:cNvSpPr/>
          <p:nvPr/>
        </p:nvSpPr>
        <p:spPr>
          <a:xfrm>
            <a:off x="250825" y="541338"/>
            <a:ext cx="8569325" cy="15700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dirty="0">
                <a:solidFill>
                  <a:srgbClr val="CC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思考二</a:t>
            </a:r>
            <a:r>
              <a:rPr lang="en-US" altLang="zh-CN" sz="3200" dirty="0">
                <a:solidFill>
                  <a:srgbClr val="CC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r>
              <a:rPr lang="zh-CN" altLang="en-US" sz="32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乡愁本是一种非常抽象的情感，诗人却用具体可感的事物把乡愁形象化，请同学们找一找，这首诗用了哪些具体事物表现乡愁？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3253" name="Rectangle 5"/>
          <p:cNvSpPr/>
          <p:nvPr/>
        </p:nvSpPr>
        <p:spPr>
          <a:xfrm>
            <a:off x="179388" y="2636838"/>
            <a:ext cx="8424862" cy="28384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6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明确：作者用比喻手法，把浓浓的乡愁浓缩在四个具体的事物上：</a:t>
            </a:r>
            <a:r>
              <a:rPr lang="zh-CN" altLang="en-US" sz="36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邮票</a:t>
            </a:r>
            <a:r>
              <a:rPr lang="zh-CN" altLang="en-US" sz="3600" dirty="0">
                <a:solidFill>
                  <a:srgbClr val="FFCC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en-US" sz="36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船票</a:t>
            </a:r>
            <a:r>
              <a:rPr lang="zh-CN" altLang="en-US" sz="3600" dirty="0">
                <a:solidFill>
                  <a:srgbClr val="FFCC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en-US" sz="36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坟墓</a:t>
            </a:r>
            <a:r>
              <a:rPr lang="zh-CN" altLang="en-US" sz="3600" dirty="0">
                <a:solidFill>
                  <a:srgbClr val="FFCC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en-US" sz="3600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海峡</a:t>
            </a:r>
            <a:r>
              <a:rPr lang="zh-CN" altLang="en-US" sz="36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。采用了诗歌创作中常用的一种技巧：借物抒情。 </a:t>
            </a:r>
            <a:endParaRPr lang="zh-CN" altLang="en-US" sz="36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600" dirty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zh-CN" altLang="en-US" sz="3600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300" name="Rectangle 4"/>
          <p:cNvSpPr/>
          <p:nvPr/>
        </p:nvSpPr>
        <p:spPr>
          <a:xfrm>
            <a:off x="179388" y="404813"/>
            <a:ext cx="9145587" cy="57943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r>
              <a:rPr lang="zh-CN" altLang="en-US" sz="3200" b="1" dirty="0">
                <a:solidFill>
                  <a:srgbClr val="CC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思考三</a:t>
            </a:r>
            <a:r>
              <a:rPr lang="en-US" altLang="zh-CN" sz="3200" b="1" dirty="0">
                <a:solidFill>
                  <a:srgbClr val="CC66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:</a:t>
            </a:r>
            <a:r>
              <a:rPr lang="zh-CN" altLang="en-US" sz="3200" b="1" dirty="0">
                <a:solidFill>
                  <a:srgbClr val="FF33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这些形象表现了作者怎样的思想感情？</a:t>
            </a:r>
            <a:endParaRPr lang="zh-CN" altLang="en-US" sz="3200" b="1" dirty="0">
              <a:solidFill>
                <a:srgbClr val="FF33C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23850" y="1557338"/>
            <a:ext cx="17081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邮票：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50825" y="2565400"/>
            <a:ext cx="17081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船票：</a:t>
            </a:r>
            <a:endParaRPr kumimoji="1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250825" y="3716338"/>
            <a:ext cx="17081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坟墓：</a:t>
            </a:r>
            <a:endParaRPr kumimoji="1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50825" y="4724400"/>
            <a:ext cx="17081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海峡：</a:t>
            </a:r>
            <a:endParaRPr kumimoji="1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2176463" y="1557338"/>
            <a:ext cx="67881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离家求学的少年，想念母亲。</a:t>
            </a:r>
            <a:endParaRPr kumimoji="1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2105025" y="2565400"/>
            <a:ext cx="62801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奔波在外的青年思念爱妻。</a:t>
            </a:r>
            <a:endParaRPr kumimoji="1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124075" y="3716338"/>
            <a:ext cx="4389438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 </a:t>
            </a:r>
            <a:r>
              <a:rPr kumimoji="1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失去母亲的痛楚。</a:t>
            </a:r>
            <a:endParaRPr kumimoji="1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105025" y="4797425"/>
            <a:ext cx="6280150" cy="161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国家的分裂，亲人分离，那</a:t>
            </a:r>
            <a:endParaRPr kumimoji="1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rPr>
              <a:t>是更痛的乡愁。</a:t>
            </a:r>
            <a:endParaRPr kumimoji="1" lang="zh-CN" altLang="en-US" sz="4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隶书" panose="020105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 animBg="1"/>
      <p:bldP spid="55302" grpId="0" animBg="1"/>
      <p:bldP spid="55303" grpId="0" animBg="1"/>
      <p:bldP spid="55304" grpId="0" animBg="1"/>
      <p:bldP spid="55305" grpId="0" animBg="1"/>
      <p:bldP spid="55306" grpId="0" animBg="1"/>
      <p:bldP spid="55307" grpId="0" animBg="1"/>
      <p:bldP spid="553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4"/>
          <p:cNvSpPr/>
          <p:nvPr/>
        </p:nvSpPr>
        <p:spPr>
          <a:xfrm>
            <a:off x="3419475" y="765175"/>
            <a:ext cx="32718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33CC"/>
                </a:solidFill>
                <a:latin typeface="Arial" panose="020B0604020202020204" pitchFamily="34" charset="0"/>
              </a:rPr>
              <a:t>乡   愁</a:t>
            </a:r>
            <a:endParaRPr lang="zh-CN" altLang="en-US" sz="4000" b="1" dirty="0">
              <a:solidFill>
                <a:srgbClr val="FF33CC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Rectangle 5"/>
          <p:cNvSpPr/>
          <p:nvPr/>
        </p:nvSpPr>
        <p:spPr>
          <a:xfrm>
            <a:off x="4427538" y="1341438"/>
            <a:ext cx="25336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400" b="1" dirty="0">
                <a:solidFill>
                  <a:srgbClr val="996633"/>
                </a:solidFill>
                <a:latin typeface="Arial" panose="020B0604020202020204" pitchFamily="34" charset="0"/>
              </a:rPr>
              <a:t>余光中</a:t>
            </a:r>
            <a:endParaRPr lang="zh-CN" altLang="en-US" sz="2400" b="1" dirty="0">
              <a:solidFill>
                <a:srgbClr val="996633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Rectangle 6"/>
          <p:cNvSpPr/>
          <p:nvPr/>
        </p:nvSpPr>
        <p:spPr>
          <a:xfrm>
            <a:off x="250825" y="2276475"/>
            <a:ext cx="3273425" cy="3970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9933"/>
                </a:solidFill>
                <a:latin typeface="Arial" panose="020B0604020202020204" pitchFamily="34" charset="0"/>
              </a:rPr>
              <a:t>小时候</a:t>
            </a:r>
            <a:br>
              <a:rPr lang="zh-CN" altLang="en-US" sz="3600" b="1" dirty="0">
                <a:solidFill>
                  <a:srgbClr val="FF9933"/>
                </a:solidFill>
                <a:latin typeface="Arial" panose="020B0604020202020204" pitchFamily="34" charset="0"/>
              </a:rPr>
            </a:br>
            <a:br>
              <a:rPr lang="zh-CN" altLang="en-US" sz="3600" b="1" dirty="0">
                <a:solidFill>
                  <a:srgbClr val="FF9933"/>
                </a:solidFill>
                <a:latin typeface="Arial" panose="020B0604020202020204" pitchFamily="34" charset="0"/>
              </a:rPr>
            </a:br>
            <a:r>
              <a:rPr lang="zh-CN" altLang="en-US" sz="3600" b="1" dirty="0">
                <a:solidFill>
                  <a:srgbClr val="FF9933"/>
                </a:solidFill>
                <a:latin typeface="Arial" panose="020B0604020202020204" pitchFamily="34" charset="0"/>
              </a:rPr>
              <a:t>长大后</a:t>
            </a:r>
            <a:br>
              <a:rPr lang="zh-CN" altLang="en-US" sz="3600" b="1" dirty="0">
                <a:solidFill>
                  <a:srgbClr val="FF9933"/>
                </a:solidFill>
                <a:latin typeface="Arial" panose="020B0604020202020204" pitchFamily="34" charset="0"/>
              </a:rPr>
            </a:br>
            <a:br>
              <a:rPr lang="zh-CN" altLang="en-US" sz="3600" b="1" dirty="0">
                <a:solidFill>
                  <a:srgbClr val="FF9933"/>
                </a:solidFill>
                <a:latin typeface="Arial" panose="020B0604020202020204" pitchFamily="34" charset="0"/>
              </a:rPr>
            </a:br>
            <a:r>
              <a:rPr lang="zh-CN" altLang="en-US" sz="3600" b="1" dirty="0">
                <a:solidFill>
                  <a:srgbClr val="FF9933"/>
                </a:solidFill>
                <a:latin typeface="Arial" panose="020B0604020202020204" pitchFamily="34" charset="0"/>
              </a:rPr>
              <a:t>后来</a:t>
            </a:r>
            <a:br>
              <a:rPr lang="zh-CN" altLang="en-US" sz="3600" b="1" dirty="0">
                <a:solidFill>
                  <a:srgbClr val="FF9933"/>
                </a:solidFill>
                <a:latin typeface="Arial" panose="020B0604020202020204" pitchFamily="34" charset="0"/>
              </a:rPr>
            </a:br>
            <a:br>
              <a:rPr lang="zh-CN" altLang="en-US" sz="3600" b="1" dirty="0">
                <a:solidFill>
                  <a:srgbClr val="FF9933"/>
                </a:solidFill>
                <a:latin typeface="Arial" panose="020B0604020202020204" pitchFamily="34" charset="0"/>
              </a:rPr>
            </a:br>
            <a:r>
              <a:rPr lang="zh-CN" altLang="en-US" sz="3600" b="1" dirty="0">
                <a:solidFill>
                  <a:srgbClr val="FF9933"/>
                </a:solidFill>
                <a:latin typeface="Arial" panose="020B0604020202020204" pitchFamily="34" charset="0"/>
              </a:rPr>
              <a:t>现在</a:t>
            </a:r>
            <a:endParaRPr lang="zh-CN" altLang="en-US" sz="3600" b="1" dirty="0">
              <a:solidFill>
                <a:srgbClr val="FF9933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Rectangle 7"/>
          <p:cNvSpPr/>
          <p:nvPr/>
        </p:nvSpPr>
        <p:spPr>
          <a:xfrm>
            <a:off x="1763713" y="2276475"/>
            <a:ext cx="1898650" cy="3970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7C80"/>
                </a:solidFill>
                <a:latin typeface="Arial" panose="020B0604020202020204" pitchFamily="34" charset="0"/>
              </a:rPr>
              <a:t>邮票</a:t>
            </a:r>
            <a:br>
              <a:rPr lang="zh-CN" altLang="en-US" sz="3600" b="1" dirty="0">
                <a:solidFill>
                  <a:srgbClr val="FF7C80"/>
                </a:solidFill>
                <a:latin typeface="Arial" panose="020B0604020202020204" pitchFamily="34" charset="0"/>
              </a:rPr>
            </a:br>
            <a:br>
              <a:rPr lang="zh-CN" altLang="en-US" sz="3600" b="1" dirty="0">
                <a:solidFill>
                  <a:srgbClr val="FF7C80"/>
                </a:solidFill>
                <a:latin typeface="Arial" panose="020B0604020202020204" pitchFamily="34" charset="0"/>
              </a:rPr>
            </a:br>
            <a:r>
              <a:rPr lang="zh-CN" altLang="en-US" sz="3600" b="1" dirty="0">
                <a:solidFill>
                  <a:srgbClr val="FF7C80"/>
                </a:solidFill>
                <a:latin typeface="Arial" panose="020B0604020202020204" pitchFamily="34" charset="0"/>
              </a:rPr>
              <a:t>船票</a:t>
            </a:r>
            <a:br>
              <a:rPr lang="zh-CN" altLang="en-US" sz="3600" b="1" dirty="0">
                <a:solidFill>
                  <a:srgbClr val="FF7C80"/>
                </a:solidFill>
                <a:latin typeface="Arial" panose="020B0604020202020204" pitchFamily="34" charset="0"/>
              </a:rPr>
            </a:br>
            <a:br>
              <a:rPr lang="zh-CN" altLang="en-US" sz="3600" b="1" dirty="0">
                <a:solidFill>
                  <a:srgbClr val="FF7C80"/>
                </a:solidFill>
                <a:latin typeface="Arial" panose="020B0604020202020204" pitchFamily="34" charset="0"/>
              </a:rPr>
            </a:br>
            <a:r>
              <a:rPr lang="zh-CN" altLang="en-US" sz="3600" b="1" dirty="0">
                <a:solidFill>
                  <a:srgbClr val="FF7C80"/>
                </a:solidFill>
                <a:latin typeface="Arial" panose="020B0604020202020204" pitchFamily="34" charset="0"/>
              </a:rPr>
              <a:t>坟墓</a:t>
            </a:r>
            <a:br>
              <a:rPr lang="zh-CN" altLang="en-US" sz="3600" b="1" dirty="0">
                <a:solidFill>
                  <a:srgbClr val="FF7C80"/>
                </a:solidFill>
                <a:latin typeface="Arial" panose="020B0604020202020204" pitchFamily="34" charset="0"/>
              </a:rPr>
            </a:br>
            <a:br>
              <a:rPr lang="zh-CN" altLang="en-US" sz="3600" b="1" dirty="0">
                <a:solidFill>
                  <a:srgbClr val="FF7C80"/>
                </a:solidFill>
                <a:latin typeface="Arial" panose="020B0604020202020204" pitchFamily="34" charset="0"/>
              </a:rPr>
            </a:br>
            <a:r>
              <a:rPr lang="zh-CN" altLang="en-US" sz="3600" b="1" dirty="0">
                <a:solidFill>
                  <a:srgbClr val="FF7C80"/>
                </a:solidFill>
                <a:latin typeface="Arial" panose="020B0604020202020204" pitchFamily="34" charset="0"/>
              </a:rPr>
              <a:t>海峡</a:t>
            </a:r>
            <a:endParaRPr lang="zh-CN" altLang="en-US" sz="3600" b="1" dirty="0">
              <a:solidFill>
                <a:srgbClr val="FF7C80"/>
              </a:solidFill>
              <a:latin typeface="Arial" panose="020B0604020202020204" pitchFamily="34" charset="0"/>
            </a:endParaRPr>
          </a:p>
        </p:txBody>
      </p:sp>
      <p:sp>
        <p:nvSpPr>
          <p:cNvPr id="8198" name="Rectangle 8"/>
          <p:cNvSpPr/>
          <p:nvPr/>
        </p:nvSpPr>
        <p:spPr>
          <a:xfrm>
            <a:off x="2916238" y="3068638"/>
            <a:ext cx="232251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00CC99"/>
                </a:solidFill>
                <a:latin typeface="Arial" panose="020B0604020202020204" pitchFamily="34" charset="0"/>
              </a:rPr>
              <a:t>借物</a:t>
            </a:r>
            <a:endParaRPr lang="zh-CN" altLang="en-US" sz="3600" b="1" dirty="0">
              <a:solidFill>
                <a:srgbClr val="00CC99"/>
              </a:solidFill>
              <a:latin typeface="Arial" panose="020B0604020202020204" pitchFamily="34" charset="0"/>
            </a:endParaRPr>
          </a:p>
          <a:p>
            <a:r>
              <a:rPr lang="zh-CN" altLang="en-US" sz="3600" b="1" dirty="0">
                <a:solidFill>
                  <a:srgbClr val="00CC99"/>
                </a:solidFill>
                <a:latin typeface="Arial" panose="020B0604020202020204" pitchFamily="34" charset="0"/>
              </a:rPr>
              <a:t>抒情</a:t>
            </a:r>
            <a:endParaRPr lang="zh-CN" altLang="en-US" sz="3600" b="1" dirty="0">
              <a:solidFill>
                <a:srgbClr val="00CC99"/>
              </a:solidFill>
              <a:latin typeface="Arial" panose="020B0604020202020204" pitchFamily="34" charset="0"/>
            </a:endParaRPr>
          </a:p>
        </p:txBody>
      </p:sp>
      <p:sp>
        <p:nvSpPr>
          <p:cNvPr id="8199" name="Line 9"/>
          <p:cNvSpPr/>
          <p:nvPr/>
        </p:nvSpPr>
        <p:spPr>
          <a:xfrm>
            <a:off x="2771775" y="3573463"/>
            <a:ext cx="242887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00" name="Rectangle 10"/>
          <p:cNvSpPr/>
          <p:nvPr/>
        </p:nvSpPr>
        <p:spPr>
          <a:xfrm>
            <a:off x="4643438" y="2276475"/>
            <a:ext cx="15843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6666FF"/>
                </a:solidFill>
                <a:latin typeface="Arial" panose="020B0604020202020204" pitchFamily="34" charset="0"/>
              </a:rPr>
              <a:t>恋母</a:t>
            </a:r>
            <a:endParaRPr lang="zh-CN" altLang="en-US" sz="3600" b="1" dirty="0">
              <a:solidFill>
                <a:srgbClr val="6666FF"/>
              </a:solidFill>
              <a:latin typeface="Arial" panose="020B0604020202020204" pitchFamily="34" charset="0"/>
            </a:endParaRPr>
          </a:p>
        </p:txBody>
      </p:sp>
      <p:sp>
        <p:nvSpPr>
          <p:cNvPr id="8201" name="Rectangle 11"/>
          <p:cNvSpPr/>
          <p:nvPr/>
        </p:nvSpPr>
        <p:spPr>
          <a:xfrm>
            <a:off x="4643438" y="3141663"/>
            <a:ext cx="16891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6666FF"/>
                </a:solidFill>
                <a:latin typeface="Arial" panose="020B0604020202020204" pitchFamily="34" charset="0"/>
              </a:rPr>
              <a:t>思妻</a:t>
            </a:r>
            <a:endParaRPr lang="zh-CN" altLang="en-US" sz="3600" b="1" dirty="0">
              <a:solidFill>
                <a:srgbClr val="6666FF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Rectangle 12"/>
          <p:cNvSpPr/>
          <p:nvPr/>
        </p:nvSpPr>
        <p:spPr>
          <a:xfrm>
            <a:off x="4643438" y="3933825"/>
            <a:ext cx="17938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6666FF"/>
                </a:solidFill>
                <a:latin typeface="Arial" panose="020B0604020202020204" pitchFamily="34" charset="0"/>
              </a:rPr>
              <a:t>哀亡</a:t>
            </a:r>
            <a:endParaRPr lang="zh-CN" altLang="en-US" sz="3600" b="1" dirty="0">
              <a:solidFill>
                <a:srgbClr val="6666FF"/>
              </a:solidFill>
              <a:latin typeface="Arial" panose="020B0604020202020204" pitchFamily="34" charset="0"/>
            </a:endParaRPr>
          </a:p>
        </p:txBody>
      </p:sp>
      <p:sp>
        <p:nvSpPr>
          <p:cNvPr id="8203" name="Rectangle 13"/>
          <p:cNvSpPr/>
          <p:nvPr/>
        </p:nvSpPr>
        <p:spPr>
          <a:xfrm>
            <a:off x="4643438" y="4724400"/>
            <a:ext cx="19018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6666FF"/>
                </a:solidFill>
                <a:latin typeface="Arial" panose="020B0604020202020204" pitchFamily="34" charset="0"/>
              </a:rPr>
              <a:t>盼聚</a:t>
            </a:r>
            <a:endParaRPr lang="zh-CN" altLang="en-US" sz="3600" b="1" dirty="0">
              <a:solidFill>
                <a:srgbClr val="6666FF"/>
              </a:solidFill>
              <a:latin typeface="Arial" panose="020B0604020202020204" pitchFamily="34" charset="0"/>
            </a:endParaRPr>
          </a:p>
        </p:txBody>
      </p:sp>
      <p:sp>
        <p:nvSpPr>
          <p:cNvPr id="8204" name="AutoShape 15"/>
          <p:cNvSpPr/>
          <p:nvPr/>
        </p:nvSpPr>
        <p:spPr>
          <a:xfrm>
            <a:off x="5651500" y="2420938"/>
            <a:ext cx="223838" cy="1728787"/>
          </a:xfrm>
          <a:prstGeom prst="rightBrace">
            <a:avLst>
              <a:gd name="adj1" fmla="val 94361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2400" dirty="0">
              <a:latin typeface="Arial" panose="020B0604020202020204" pitchFamily="34" charset="0"/>
            </a:endParaRPr>
          </a:p>
        </p:txBody>
      </p:sp>
      <p:sp>
        <p:nvSpPr>
          <p:cNvPr id="8205" name="Rectangle 16"/>
          <p:cNvSpPr/>
          <p:nvPr/>
        </p:nvSpPr>
        <p:spPr>
          <a:xfrm>
            <a:off x="6011863" y="2781300"/>
            <a:ext cx="25336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CC00"/>
                </a:solidFill>
                <a:latin typeface="Arial" panose="020B0604020202020204" pitchFamily="34" charset="0"/>
              </a:rPr>
              <a:t>亲情</a:t>
            </a:r>
            <a:endParaRPr lang="zh-CN" altLang="en-US" sz="3600" b="1" dirty="0">
              <a:solidFill>
                <a:srgbClr val="FFCC00"/>
              </a:solidFill>
              <a:latin typeface="Arial" panose="020B0604020202020204" pitchFamily="34" charset="0"/>
            </a:endParaRPr>
          </a:p>
          <a:p>
            <a:r>
              <a:rPr lang="zh-CN" altLang="en-US" sz="3600" b="1" dirty="0">
                <a:solidFill>
                  <a:srgbClr val="FFCC00"/>
                </a:solidFill>
                <a:latin typeface="Arial" panose="020B0604020202020204" pitchFamily="34" charset="0"/>
              </a:rPr>
              <a:t>爱情</a:t>
            </a:r>
            <a:endParaRPr lang="zh-CN" altLang="en-US" sz="36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8206" name="Rectangle 17"/>
          <p:cNvSpPr/>
          <p:nvPr/>
        </p:nvSpPr>
        <p:spPr>
          <a:xfrm>
            <a:off x="6011863" y="4652963"/>
            <a:ext cx="25336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CC00"/>
                </a:solidFill>
                <a:latin typeface="Arial" panose="020B0604020202020204" pitchFamily="34" charset="0"/>
              </a:rPr>
              <a:t>忧国爱</a:t>
            </a:r>
            <a:endParaRPr lang="zh-CN" altLang="en-US" sz="3600" b="1" dirty="0">
              <a:solidFill>
                <a:srgbClr val="FFCC00"/>
              </a:solidFill>
              <a:latin typeface="Arial" panose="020B0604020202020204" pitchFamily="34" charset="0"/>
            </a:endParaRPr>
          </a:p>
          <a:p>
            <a:r>
              <a:rPr lang="zh-CN" altLang="en-US" sz="3600" b="1" dirty="0">
                <a:solidFill>
                  <a:srgbClr val="FFCC00"/>
                </a:solidFill>
                <a:latin typeface="Arial" panose="020B0604020202020204" pitchFamily="34" charset="0"/>
              </a:rPr>
              <a:t>国之情</a:t>
            </a:r>
            <a:endParaRPr lang="zh-CN" altLang="en-US" sz="36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8207" name="Line 18"/>
          <p:cNvSpPr/>
          <p:nvPr/>
        </p:nvSpPr>
        <p:spPr>
          <a:xfrm>
            <a:off x="6516688" y="3860800"/>
            <a:ext cx="0" cy="7175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208" name="Rectangle 19"/>
          <p:cNvSpPr/>
          <p:nvPr/>
        </p:nvSpPr>
        <p:spPr>
          <a:xfrm>
            <a:off x="7596188" y="2997200"/>
            <a:ext cx="949325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</a:rPr>
              <a:t>逐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</a:rPr>
              <a:t>层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</a:rPr>
              <a:t>推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</a:rPr>
              <a:t>进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8209" name="Rectangle 20"/>
          <p:cNvSpPr/>
          <p:nvPr/>
        </p:nvSpPr>
        <p:spPr>
          <a:xfrm>
            <a:off x="900113" y="241300"/>
            <a:ext cx="3165475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4400" b="1" dirty="0">
                <a:solidFill>
                  <a:srgbClr val="CC6600"/>
                </a:solidFill>
                <a:latin typeface="Arial" panose="020B0604020202020204" pitchFamily="34" charset="0"/>
              </a:rPr>
              <a:t>板书</a:t>
            </a:r>
            <a:endParaRPr lang="zh-CN" altLang="en-US" sz="4400" b="1" dirty="0">
              <a:solidFill>
                <a:srgbClr val="CC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4"/>
          <p:cNvSpPr/>
          <p:nvPr/>
        </p:nvSpPr>
        <p:spPr>
          <a:xfrm>
            <a:off x="323850" y="1773238"/>
            <a:ext cx="4294188" cy="4362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小时候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是一枚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小小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邮票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在这头</a:t>
            </a:r>
            <a:br>
              <a:rPr lang="zh-CN" altLang="en-US" sz="2800" b="1" u="sng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母亲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在那头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长大后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是一张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窄窄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船票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在这头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新娘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在那头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endParaRPr lang="zh-CN" altLang="en-US" sz="2800" b="1" dirty="0">
              <a:solidFill>
                <a:srgbClr val="CCFF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219" name="Rectangle 5"/>
          <p:cNvSpPr/>
          <p:nvPr/>
        </p:nvSpPr>
        <p:spPr>
          <a:xfrm>
            <a:off x="4643438" y="1700213"/>
            <a:ext cx="4294187" cy="39354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后来啊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是一方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矮矮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坟墓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在外头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母亲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在里头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而现在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乡愁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是一湾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浅浅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的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海峡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我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在这头</a:t>
            </a:r>
            <a:b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</a:b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大陆</a:t>
            </a:r>
            <a:r>
              <a:rPr lang="en-US" altLang="zh-CN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/</a:t>
            </a:r>
            <a:r>
              <a:rPr lang="zh-CN" altLang="en-US" sz="2800" b="1" dirty="0">
                <a:solidFill>
                  <a:srgbClr val="CCFF99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在那头</a:t>
            </a:r>
            <a:endParaRPr lang="zh-CN" altLang="en-US" sz="2800" b="1" dirty="0">
              <a:solidFill>
                <a:srgbClr val="CCFF99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9220" name="Rectangle 7"/>
          <p:cNvSpPr/>
          <p:nvPr/>
        </p:nvSpPr>
        <p:spPr>
          <a:xfrm>
            <a:off x="684213" y="549275"/>
            <a:ext cx="81359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 dirty="0">
                <a:solidFill>
                  <a:srgbClr val="CC66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下面这些叠词用的好不好？为什么？</a:t>
            </a:r>
            <a:endParaRPr lang="zh-CN" altLang="en-US" sz="3600" b="1" dirty="0">
              <a:solidFill>
                <a:srgbClr val="CC66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2523</Words>
  <Application>WPS 演示</Application>
  <PresentationFormat>全屏显示(4:3)</PresentationFormat>
  <Paragraphs>148</Paragraphs>
  <Slides>20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隶书</vt:lpstr>
      <vt:lpstr>黑体</vt:lpstr>
      <vt:lpstr>Arial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jmf</dc:creator>
  <cp:lastModifiedBy>我的电脑</cp:lastModifiedBy>
  <cp:revision>74</cp:revision>
  <dcterms:created xsi:type="dcterms:W3CDTF">2004-11-12T23:59:15Z</dcterms:created>
  <dcterms:modified xsi:type="dcterms:W3CDTF">2018-02-19T05:02:10Z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