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23.wmf"/><Relationship Id="rId8" Type="http://schemas.openxmlformats.org/officeDocument/2006/relationships/image" Target="../media/image22.wmf"/><Relationship Id="rId7" Type="http://schemas.openxmlformats.org/officeDocument/2006/relationships/image" Target="../media/image21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1" Type="http://schemas.openxmlformats.org/officeDocument/2006/relationships/image" Target="../media/image25.wmf"/><Relationship Id="rId10" Type="http://schemas.openxmlformats.org/officeDocument/2006/relationships/image" Target="../media/image24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0" Type="http://schemas.openxmlformats.org/officeDocument/2006/relationships/vmlDrawing" Target="../drawings/vmlDrawing1.vml"/><Relationship Id="rId2" Type="http://schemas.openxmlformats.org/officeDocument/2006/relationships/image" Target="../media/image1.wmf"/><Relationship Id="rId19" Type="http://schemas.openxmlformats.org/officeDocument/2006/relationships/slideLayout" Target="../slideLayouts/slideLayout1.xml"/><Relationship Id="rId18" Type="http://schemas.openxmlformats.org/officeDocument/2006/relationships/image" Target="../media/image10.png"/><Relationship Id="rId17" Type="http://schemas.openxmlformats.org/officeDocument/2006/relationships/image" Target="../media/image9.png"/><Relationship Id="rId16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4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12.wmf"/><Relationship Id="rId1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.wmf"/><Relationship Id="rId8" Type="http://schemas.openxmlformats.org/officeDocument/2006/relationships/oleObject" Target="../embeddings/oleObject14.bin"/><Relationship Id="rId7" Type="http://schemas.openxmlformats.org/officeDocument/2006/relationships/image" Target="../media/image17.wmf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Relationship Id="rId3" Type="http://schemas.openxmlformats.org/officeDocument/2006/relationships/image" Target="../media/image15.wmf"/><Relationship Id="rId25" Type="http://schemas.openxmlformats.org/officeDocument/2006/relationships/vmlDrawing" Target="../drawings/vmlDrawing3.vml"/><Relationship Id="rId24" Type="http://schemas.openxmlformats.org/officeDocument/2006/relationships/slideLayout" Target="../slideLayouts/slideLayout2.xml"/><Relationship Id="rId23" Type="http://schemas.openxmlformats.org/officeDocument/2006/relationships/image" Target="../media/image25.wmf"/><Relationship Id="rId22" Type="http://schemas.openxmlformats.org/officeDocument/2006/relationships/oleObject" Target="../embeddings/oleObject21.bin"/><Relationship Id="rId21" Type="http://schemas.openxmlformats.org/officeDocument/2006/relationships/image" Target="../media/image24.wmf"/><Relationship Id="rId20" Type="http://schemas.openxmlformats.org/officeDocument/2006/relationships/oleObject" Target="../embeddings/oleObject20.bin"/><Relationship Id="rId2" Type="http://schemas.openxmlformats.org/officeDocument/2006/relationships/oleObject" Target="../embeddings/oleObject11.bin"/><Relationship Id="rId19" Type="http://schemas.openxmlformats.org/officeDocument/2006/relationships/image" Target="../media/image23.wmf"/><Relationship Id="rId18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16" Type="http://schemas.openxmlformats.org/officeDocument/2006/relationships/oleObject" Target="../embeddings/oleObject18.bin"/><Relationship Id="rId15" Type="http://schemas.openxmlformats.org/officeDocument/2006/relationships/image" Target="../media/image21.wmf"/><Relationship Id="rId14" Type="http://schemas.openxmlformats.org/officeDocument/2006/relationships/oleObject" Target="../embeddings/oleObject17.bin"/><Relationship Id="rId13" Type="http://schemas.openxmlformats.org/officeDocument/2006/relationships/image" Target="../media/image20.wmf"/><Relationship Id="rId12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10" Type="http://schemas.openxmlformats.org/officeDocument/2006/relationships/oleObject" Target="../embeddings/oleObject15.bin"/><Relationship Id="rId1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7651" name="组合 27650"/>
          <p:cNvGrpSpPr/>
          <p:nvPr/>
        </p:nvGrpSpPr>
        <p:grpSpPr>
          <a:xfrm>
            <a:off x="483235" y="458470"/>
            <a:ext cx="6477000" cy="579438"/>
            <a:chOff x="528" y="816"/>
            <a:chExt cx="4080" cy="365"/>
          </a:xfrm>
        </p:grpSpPr>
        <p:sp>
          <p:nvSpPr>
            <p:cNvPr id="27652" name="文本框 27651"/>
            <p:cNvSpPr txBox="1"/>
            <p:nvPr/>
          </p:nvSpPr>
          <p:spPr>
            <a:xfrm>
              <a:off x="528" y="816"/>
              <a:ext cx="3456" cy="365"/>
            </a:xfrm>
            <a:prstGeom prst="rect">
              <a:avLst/>
            </a:prstGeom>
            <a:solidFill>
              <a:schemeClr val="hlink"/>
            </a:soli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3200" dirty="0">
                  <a:latin typeface="Times New Roman" panose="02020603050405020304" pitchFamily="18" charset="0"/>
                </a:rPr>
                <a:t>（</a:t>
              </a:r>
              <a:r>
                <a:rPr lang="en-US" altLang="zh-CN" sz="3200" dirty="0">
                  <a:latin typeface="Times New Roman" panose="02020603050405020304" pitchFamily="18" charset="0"/>
                </a:rPr>
                <a:t>1</a:t>
              </a:r>
              <a:r>
                <a:rPr lang="zh-CN" altLang="en-US" sz="3200" dirty="0">
                  <a:latin typeface="Times New Roman" panose="02020603050405020304" pitchFamily="18" charset="0"/>
                </a:rPr>
                <a:t>）被开方数</a:t>
              </a:r>
              <a:r>
                <a:rPr lang="en-US" altLang="zh-CN" sz="3200" i="1">
                  <a:latin typeface="Times New Roman" panose="02020603050405020304" pitchFamily="18" charset="0"/>
                </a:rPr>
                <a:t>a</a:t>
              </a:r>
              <a:r>
                <a:rPr lang="zh-CN" altLang="en-US" sz="3200" dirty="0">
                  <a:latin typeface="Times New Roman" panose="02020603050405020304" pitchFamily="18" charset="0"/>
                </a:rPr>
                <a:t>是非负数，即</a:t>
              </a:r>
              <a:endParaRPr lang="zh-CN" altLang="en-US" sz="32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7653" name="对象 27652"/>
            <p:cNvGraphicFramePr/>
            <p:nvPr/>
          </p:nvGraphicFramePr>
          <p:xfrm>
            <a:off x="3936" y="816"/>
            <a:ext cx="672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" r:id="rId1" imgW="354965" imgH="177800" progId="Equation.3">
                    <p:embed/>
                  </p:oleObj>
                </mc:Choice>
                <mc:Fallback>
                  <p:oleObj name="" r:id="rId1" imgW="354965" imgH="177800" progId="Equation.3">
                    <p:embed/>
                    <p:pic>
                      <p:nvPicPr>
                        <p:cNvPr id="0" name="图片 3110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936" y="816"/>
                          <a:ext cx="672" cy="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654" name="组合 27653"/>
          <p:cNvGrpSpPr/>
          <p:nvPr/>
        </p:nvGrpSpPr>
        <p:grpSpPr>
          <a:xfrm>
            <a:off x="482918" y="1138873"/>
            <a:ext cx="5302250" cy="609600"/>
            <a:chOff x="528" y="1200"/>
            <a:chExt cx="3340" cy="384"/>
          </a:xfrm>
        </p:grpSpPr>
        <p:sp>
          <p:nvSpPr>
            <p:cNvPr id="27655" name="矩形 27654"/>
            <p:cNvSpPr/>
            <p:nvPr/>
          </p:nvSpPr>
          <p:spPr>
            <a:xfrm>
              <a:off x="528" y="1200"/>
              <a:ext cx="2976" cy="365"/>
            </a:xfrm>
            <a:prstGeom prst="rect">
              <a:avLst/>
            </a:prstGeom>
            <a:solidFill>
              <a:schemeClr val="hlink"/>
            </a:solidFill>
            <a:ln w="9525">
              <a:noFill/>
            </a:ln>
          </p:spPr>
          <p:txBody>
            <a:bodyPr>
              <a:spAutoFit/>
            </a:bodyPr>
            <a:p>
              <a:pPr>
                <a:buClr>
                  <a:schemeClr val="bg1"/>
                </a:buClr>
              </a:pPr>
              <a:r>
                <a:rPr lang="zh-CN" altLang="en-US" sz="3200" dirty="0">
                  <a:latin typeface="Times New Roman" panose="02020603050405020304" pitchFamily="18" charset="0"/>
                </a:rPr>
                <a:t>（</a:t>
              </a:r>
              <a:r>
                <a:rPr lang="en-US" altLang="zh-CN" sz="3200" dirty="0">
                  <a:latin typeface="Times New Roman" panose="02020603050405020304" pitchFamily="18" charset="0"/>
                </a:rPr>
                <a:t>2</a:t>
              </a:r>
              <a:r>
                <a:rPr lang="zh-CN" altLang="en-US" sz="3200" dirty="0">
                  <a:latin typeface="Times New Roman" panose="02020603050405020304" pitchFamily="18" charset="0"/>
                </a:rPr>
                <a:t>）     是非负数，即</a:t>
              </a:r>
              <a:endParaRPr lang="zh-CN" altLang="en-US" sz="32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7656" name="对象 27655"/>
            <p:cNvGraphicFramePr/>
            <p:nvPr/>
          </p:nvGraphicFramePr>
          <p:xfrm>
            <a:off x="1104" y="1219"/>
            <a:ext cx="384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name="" r:id="rId3" imgW="241300" imgH="228600" progId="Equation.3">
                    <p:embed/>
                  </p:oleObj>
                </mc:Choice>
                <mc:Fallback>
                  <p:oleObj name="" r:id="rId3" imgW="241300" imgH="228600" progId="Equation.3">
                    <p:embed/>
                    <p:pic>
                      <p:nvPicPr>
                        <p:cNvPr id="0" name="图片 311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04" y="1219"/>
                          <a:ext cx="384" cy="365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7" name="对象 27656"/>
            <p:cNvGraphicFramePr/>
            <p:nvPr/>
          </p:nvGraphicFramePr>
          <p:xfrm>
            <a:off x="3120" y="1200"/>
            <a:ext cx="748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" r:id="rId5" imgW="469900" imgH="228600" progId="Equation.3">
                    <p:embed/>
                  </p:oleObj>
                </mc:Choice>
                <mc:Fallback>
                  <p:oleObj name="" r:id="rId5" imgW="469900" imgH="228600" progId="Equation.3">
                    <p:embed/>
                    <p:pic>
                      <p:nvPicPr>
                        <p:cNvPr id="0" name="图片 311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120" y="1200"/>
                          <a:ext cx="748" cy="365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771" name="矩形 32770"/>
          <p:cNvSpPr/>
          <p:nvPr/>
        </p:nvSpPr>
        <p:spPr>
          <a:xfrm>
            <a:off x="482918" y="2011045"/>
            <a:ext cx="8713787" cy="3538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>
                <a:latin typeface="Arial" panose="020B0604020202020204" pitchFamily="34" charset="0"/>
              </a:rPr>
              <a:t>1.(2015·</a:t>
            </a:r>
            <a:r>
              <a:rPr lang="zh-CN" altLang="en-US" sz="2800" dirty="0">
                <a:latin typeface="Arial" panose="020B0604020202020204" pitchFamily="34" charset="0"/>
              </a:rPr>
              <a:t>大庆</a:t>
            </a:r>
            <a:r>
              <a:rPr lang="en-US" altLang="zh-CN" sz="2800">
                <a:latin typeface="Arial" panose="020B0604020202020204" pitchFamily="34" charset="0"/>
              </a:rPr>
              <a:t>)a</a:t>
            </a:r>
            <a:r>
              <a:rPr lang="en-US" altLang="zh-CN" sz="2800" baseline="30000">
                <a:latin typeface="Arial" panose="020B0604020202020204" pitchFamily="34" charset="0"/>
              </a:rPr>
              <a:t>2</a:t>
            </a:r>
            <a:r>
              <a:rPr lang="zh-CN" altLang="en-US" sz="2800" dirty="0">
                <a:latin typeface="Arial" panose="020B0604020202020204" pitchFamily="34" charset="0"/>
              </a:rPr>
              <a:t>的算术平方根一定是</a:t>
            </a:r>
            <a:r>
              <a:rPr lang="en-US" altLang="zh-CN" sz="2800">
                <a:latin typeface="Arial" panose="020B0604020202020204" pitchFamily="34" charset="0"/>
              </a:rPr>
              <a:t>(      )</a:t>
            </a:r>
            <a:endParaRPr lang="en-US" altLang="zh-CN" sz="2800">
              <a:latin typeface="Arial" panose="020B0604020202020204" pitchFamily="34" charset="0"/>
            </a:endParaRPr>
          </a:p>
          <a:p>
            <a:r>
              <a:rPr lang="en-US" altLang="zh-CN" sz="2800" err="1">
                <a:latin typeface="Arial" panose="020B0604020202020204" pitchFamily="34" charset="0"/>
              </a:rPr>
              <a:t>A.a        B.|a</a:t>
            </a:r>
            <a:r>
              <a:rPr lang="en-US" altLang="zh-CN" sz="2800" dirty="0">
                <a:latin typeface="Arial" panose="020B0604020202020204" pitchFamily="34" charset="0"/>
              </a:rPr>
              <a:t>|       C.             D.</a:t>
            </a:r>
            <a:r>
              <a:rPr lang="zh-CN" altLang="en-US" sz="2800" dirty="0">
                <a:latin typeface="Arial" panose="020B0604020202020204" pitchFamily="34" charset="0"/>
              </a:rPr>
              <a:t>－</a:t>
            </a:r>
            <a:r>
              <a:rPr lang="en-US" altLang="zh-CN" sz="2800">
                <a:latin typeface="Arial" panose="020B0604020202020204" pitchFamily="34" charset="0"/>
              </a:rPr>
              <a:t>a</a:t>
            </a:r>
            <a:endParaRPr lang="en-US" altLang="zh-CN" sz="280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2.</a:t>
            </a:r>
            <a:r>
              <a:rPr lang="zh-CN" altLang="en-US" sz="2800" dirty="0">
                <a:latin typeface="Arial" panose="020B0604020202020204" pitchFamily="34" charset="0"/>
              </a:rPr>
              <a:t>若</a:t>
            </a:r>
            <a:r>
              <a:rPr lang="en-US" altLang="zh-CN" sz="2800" dirty="0">
                <a:latin typeface="Arial" panose="020B0604020202020204" pitchFamily="34" charset="0"/>
              </a:rPr>
              <a:t>(m</a:t>
            </a:r>
            <a:r>
              <a:rPr lang="zh-CN" altLang="en-US" sz="2800" dirty="0">
                <a:latin typeface="Arial" panose="020B0604020202020204" pitchFamily="34" charset="0"/>
              </a:rPr>
              <a:t>－</a:t>
            </a:r>
            <a:r>
              <a:rPr lang="en-US" altLang="zh-CN" sz="2800">
                <a:latin typeface="Arial" panose="020B0604020202020204" pitchFamily="34" charset="0"/>
              </a:rPr>
              <a:t>1)</a:t>
            </a:r>
            <a:r>
              <a:rPr lang="en-US" altLang="zh-CN" sz="2800" baseline="30000">
                <a:latin typeface="Arial" panose="020B0604020202020204" pitchFamily="34" charset="0"/>
              </a:rPr>
              <a:t>2</a:t>
            </a:r>
            <a:r>
              <a:rPr lang="en-US" altLang="zh-CN" sz="2800" dirty="0">
                <a:latin typeface="Arial" panose="020B0604020202020204" pitchFamily="34" charset="0"/>
              </a:rPr>
              <a:t>+         =0,</a:t>
            </a:r>
            <a:r>
              <a:rPr lang="zh-CN" altLang="en-US" sz="2800" dirty="0">
                <a:latin typeface="Arial" panose="020B0604020202020204" pitchFamily="34" charset="0"/>
              </a:rPr>
              <a:t>则</a:t>
            </a:r>
            <a:r>
              <a:rPr lang="en-US" altLang="zh-CN" sz="2800" err="1">
                <a:latin typeface="Arial" panose="020B0604020202020204" pitchFamily="34" charset="0"/>
              </a:rPr>
              <a:t>m+n</a:t>
            </a:r>
            <a:r>
              <a:rPr lang="zh-CN" altLang="en-US" sz="2800" dirty="0">
                <a:latin typeface="Arial" panose="020B0604020202020204" pitchFamily="34" charset="0"/>
              </a:rPr>
              <a:t>的值是</a:t>
            </a:r>
            <a:r>
              <a:rPr lang="en-US" altLang="zh-CN" sz="2800">
                <a:latin typeface="Arial" panose="020B0604020202020204" pitchFamily="34" charset="0"/>
              </a:rPr>
              <a:t>(      )</a:t>
            </a:r>
            <a:endParaRPr lang="en-US" altLang="zh-CN" sz="280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A.</a:t>
            </a:r>
            <a:r>
              <a:rPr lang="zh-CN" altLang="en-US" sz="2800" dirty="0">
                <a:latin typeface="Arial" panose="020B0604020202020204" pitchFamily="34" charset="0"/>
              </a:rPr>
              <a:t>－</a:t>
            </a:r>
            <a:r>
              <a:rPr lang="en-US" altLang="zh-CN" sz="2800">
                <a:latin typeface="Arial" panose="020B0604020202020204" pitchFamily="34" charset="0"/>
              </a:rPr>
              <a:t>1        B.0        C.1           D.2</a:t>
            </a:r>
            <a:endParaRPr lang="en-US" altLang="zh-CN" sz="280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3.</a:t>
            </a:r>
            <a:r>
              <a:rPr lang="zh-CN" altLang="en-US" sz="2800" dirty="0">
                <a:latin typeface="Arial" panose="020B0604020202020204" pitchFamily="34" charset="0"/>
              </a:rPr>
              <a:t>若</a:t>
            </a:r>
            <a:r>
              <a:rPr lang="en-US" altLang="zh-CN" sz="2800" dirty="0">
                <a:latin typeface="Arial" panose="020B0604020202020204" pitchFamily="34" charset="0"/>
              </a:rPr>
              <a:t>a</a:t>
            </a:r>
            <a:r>
              <a:rPr lang="zh-CN" altLang="en-US" sz="2800" dirty="0">
                <a:latin typeface="Arial" panose="020B0604020202020204" pitchFamily="34" charset="0"/>
              </a:rPr>
              <a:t>、</a:t>
            </a:r>
            <a:r>
              <a:rPr lang="en-US" altLang="zh-CN" sz="2800" dirty="0">
                <a:latin typeface="Arial" panose="020B0604020202020204" pitchFamily="34" charset="0"/>
              </a:rPr>
              <a:t>b</a:t>
            </a:r>
            <a:r>
              <a:rPr lang="zh-CN" altLang="en-US" sz="2800" dirty="0">
                <a:latin typeface="Arial" panose="020B0604020202020204" pitchFamily="34" charset="0"/>
              </a:rPr>
              <a:t>满足                               ，求</a:t>
            </a:r>
            <a:r>
              <a:rPr lang="en-US" altLang="zh-CN" sz="2800" err="1">
                <a:latin typeface="Arial" panose="020B0604020202020204" pitchFamily="34" charset="0"/>
              </a:rPr>
              <a:t>ab</a:t>
            </a:r>
            <a:r>
              <a:rPr lang="zh-CN" altLang="en-US" sz="2800" dirty="0">
                <a:latin typeface="Arial" panose="020B0604020202020204" pitchFamily="34" charset="0"/>
              </a:rPr>
              <a:t>的算术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平方根</a:t>
            </a:r>
            <a:r>
              <a:rPr lang="en-US" altLang="zh-CN" sz="2800">
                <a:latin typeface="Arial" panose="020B0604020202020204" pitchFamily="34" charset="0"/>
              </a:rPr>
              <a:t>.</a:t>
            </a:r>
            <a:endParaRPr lang="en-US" altLang="zh-CN" sz="2800">
              <a:latin typeface="Arial" panose="020B0604020202020204" pitchFamily="34" charset="0"/>
            </a:endParaRPr>
          </a:p>
        </p:txBody>
      </p:sp>
      <p:graphicFrame>
        <p:nvGraphicFramePr>
          <p:cNvPr id="32806" name="对象 32805"/>
          <p:cNvGraphicFramePr/>
          <p:nvPr/>
        </p:nvGraphicFramePr>
        <p:xfrm>
          <a:off x="2705418" y="4618355"/>
          <a:ext cx="31877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" r:id="rId7" imgW="1473200" imgH="228600" progId="Equation.3">
                  <p:embed/>
                </p:oleObj>
              </mc:Choice>
              <mc:Fallback>
                <p:oleObj name="" r:id="rId7" imgW="1473200" imgH="228600" progId="Equation.3">
                  <p:embed/>
                  <p:pic>
                    <p:nvPicPr>
                      <p:cNvPr id="0" name="图片 312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05418" y="4618355"/>
                        <a:ext cx="3187700" cy="4937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5" name="对象 32804"/>
          <p:cNvGraphicFramePr/>
          <p:nvPr/>
        </p:nvGraphicFramePr>
        <p:xfrm>
          <a:off x="2621915" y="3278823"/>
          <a:ext cx="9906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" r:id="rId9" imgW="456565" imgH="215900" progId="Equation.3">
                  <p:embed/>
                </p:oleObj>
              </mc:Choice>
              <mc:Fallback>
                <p:oleObj name="" r:id="rId9" imgW="456565" imgH="215900" progId="Equation.3">
                  <p:embed/>
                  <p:pic>
                    <p:nvPicPr>
                      <p:cNvPr id="0" name="图片 312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21915" y="3278823"/>
                        <a:ext cx="990600" cy="466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8" name="对象 32777"/>
          <p:cNvGraphicFramePr/>
          <p:nvPr/>
        </p:nvGraphicFramePr>
        <p:xfrm>
          <a:off x="3926205" y="2428240"/>
          <a:ext cx="52228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" r:id="rId11" imgW="241300" imgH="228600" progId="Equation.3">
                  <p:embed/>
                </p:oleObj>
              </mc:Choice>
              <mc:Fallback>
                <p:oleObj name="" r:id="rId11" imgW="241300" imgH="228600" progId="Equation.3">
                  <p:embed/>
                  <p:pic>
                    <p:nvPicPr>
                      <p:cNvPr id="0" name="图片 312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26205" y="2428240"/>
                        <a:ext cx="522288" cy="4937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533765" y="615950"/>
          <a:ext cx="2777490" cy="1002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3" imgW="774065" imgH="279400" progId="Equation.KSEE3">
                  <p:embed/>
                </p:oleObj>
              </mc:Choice>
              <mc:Fallback>
                <p:oleObj name="" r:id="rId13" imgW="774065" imgH="2794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533765" y="615950"/>
                        <a:ext cx="2777490" cy="1002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973820" y="2011045"/>
          <a:ext cx="2609215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15" imgW="634365" imgH="787400" progId="Equation.KSEE3">
                  <p:embed/>
                </p:oleObj>
              </mc:Choice>
              <mc:Fallback>
                <p:oleObj name="" r:id="rId15" imgW="634365" imgH="7874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973820" y="2011045"/>
                        <a:ext cx="2609215" cy="323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-238125" y="5607685"/>
            <a:ext cx="5080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/>
            <a:r>
              <a:rPr lang="en-US" altLang="zh-CN" sz="32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lang="zh-CN" altLang="en-US" sz="32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</a:t>
            </a:r>
            <a:r>
              <a:rPr lang="en-US" altLang="zh-CN" sz="3200" b="0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32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3200" b="0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en-US" sz="32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都是实数，且</a:t>
            </a:r>
            <a:r>
              <a:rPr lang="en-US" altLang="zh-CN" sz="3200" b="0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en-US" altLang="zh-CN" sz="32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endParaRPr lang="zh-CN" altLang="en-US" sz="3200"/>
          </a:p>
        </p:txBody>
      </p:sp>
      <p:pic>
        <p:nvPicPr>
          <p:cNvPr id="6" name="图片 5"/>
          <p:cNvPicPr/>
          <p:nvPr/>
        </p:nvPicPr>
        <p:blipFill>
          <a:blip r:embed="rId17"/>
          <a:stretch>
            <a:fillRect/>
          </a:stretch>
        </p:blipFill>
        <p:spPr>
          <a:xfrm>
            <a:off x="4463415" y="5722620"/>
            <a:ext cx="753110" cy="3441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/>
        </p:nvSpPr>
        <p:spPr>
          <a:xfrm>
            <a:off x="4841875" y="566928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/>
            <a:r>
              <a:rPr lang="en-US" alt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endParaRPr lang="en-US" altLang="zh-CN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7" name="图片 6"/>
          <p:cNvPicPr/>
          <p:nvPr/>
        </p:nvPicPr>
        <p:blipFill>
          <a:blip r:embed="rId18"/>
          <a:stretch>
            <a:fillRect/>
          </a:stretch>
        </p:blipFill>
        <p:spPr>
          <a:xfrm>
            <a:off x="5357495" y="5665470"/>
            <a:ext cx="819150" cy="3441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" name="文本框 101"/>
          <p:cNvSpPr txBox="1"/>
          <p:nvPr/>
        </p:nvSpPr>
        <p:spPr>
          <a:xfrm>
            <a:off x="5785485" y="566420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/>
            <a:r>
              <a:rPr lang="en-US" alt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+8</a:t>
            </a:r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，求</a:t>
            </a:r>
            <a:r>
              <a:rPr lang="en-US" altLang="zh-CN" sz="2400" b="0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en-US" alt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+3</a:t>
            </a:r>
            <a:r>
              <a:rPr lang="en-US" altLang="zh-CN" sz="2400" b="0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的立方根</a:t>
            </a:r>
            <a:r>
              <a:rPr lang="en-US" alt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7673" name="图片 27672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0360" y="16510"/>
            <a:ext cx="7110413" cy="5499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03910" y="517525"/>
          <a:ext cx="603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228600" imgH="228600" progId="Equation.KSEE3">
                  <p:embed/>
                </p:oleObj>
              </mc:Choice>
              <mc:Fallback>
                <p:oleObj name="" r:id="rId1" imgW="2286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03910" y="517525"/>
                        <a:ext cx="603250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323975" y="517525"/>
            <a:ext cx="1062736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的整数部分为</a:t>
            </a:r>
            <a:r>
              <a:rPr lang="en-US" altLang="zh-CN" sz="2800"/>
              <a:t>a</a:t>
            </a:r>
            <a:r>
              <a:rPr lang="zh-CN" altLang="en-US" sz="2800"/>
              <a:t>，小数部分为</a:t>
            </a:r>
            <a:r>
              <a:rPr lang="en-US" altLang="zh-CN" sz="2800"/>
              <a:t>b</a:t>
            </a:r>
            <a:r>
              <a:rPr lang="zh-CN" altLang="en-US" sz="2800"/>
              <a:t>，求   </a:t>
            </a:r>
            <a:endParaRPr lang="zh-CN" altLang="en-US" sz="2800"/>
          </a:p>
          <a:p>
            <a:r>
              <a:rPr lang="zh-CN" altLang="en-US" sz="2800"/>
              <a:t> （</a:t>
            </a:r>
            <a:r>
              <a:rPr lang="en-US" altLang="zh-CN" sz="2800"/>
              <a:t>1</a:t>
            </a:r>
            <a:r>
              <a:rPr lang="zh-CN" altLang="en-US" sz="2800"/>
              <a:t>）       </a:t>
            </a:r>
            <a:r>
              <a:rPr lang="en-US" altLang="zh-CN" sz="2800"/>
              <a:t>a-b</a:t>
            </a:r>
            <a:r>
              <a:rPr lang="zh-CN" altLang="en-US" sz="2800"/>
              <a:t> </a:t>
            </a:r>
            <a:endParaRPr lang="zh-CN" altLang="en-US" sz="2800"/>
          </a:p>
          <a:p>
            <a:r>
              <a:rPr lang="en-US" altLang="zh-CN" sz="2800"/>
              <a:t>   (2)</a:t>
            </a:r>
            <a:endParaRPr lang="en-US" altLang="zh-CN" sz="2800"/>
          </a:p>
          <a:p>
            <a:endParaRPr lang="zh-CN" altLang="en-US" sz="2800"/>
          </a:p>
        </p:txBody>
      </p:sp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61845" y="1373505"/>
          <a:ext cx="2183765" cy="560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3" imgW="939800" imgH="241300" progId="Equation.KSEE3">
                  <p:embed/>
                </p:oleObj>
              </mc:Choice>
              <mc:Fallback>
                <p:oleObj name="" r:id="rId3" imgW="939800" imgH="2413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1845" y="1373505"/>
                        <a:ext cx="2183765" cy="560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0181" name="图片 50180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6580" y="340360"/>
            <a:ext cx="8088313" cy="24479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0182" name="对象 50181"/>
          <p:cNvGraphicFramePr/>
          <p:nvPr/>
        </p:nvGraphicFramePr>
        <p:xfrm>
          <a:off x="1000125" y="4667250"/>
          <a:ext cx="23050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2" imgW="875665" imgH="241300" progId="Equation.3">
                  <p:embed/>
                </p:oleObj>
              </mc:Choice>
              <mc:Fallback>
                <p:oleObj name="" r:id="rId2" imgW="875665" imgH="241300" progId="Equation.3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00125" y="4667250"/>
                        <a:ext cx="2305050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对象 50182"/>
          <p:cNvGraphicFramePr/>
          <p:nvPr/>
        </p:nvGraphicFramePr>
        <p:xfrm>
          <a:off x="4957763" y="4654550"/>
          <a:ext cx="26384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4" imgW="1002665" imgH="241300" progId="Equation.3">
                  <p:embed/>
                </p:oleObj>
              </mc:Choice>
              <mc:Fallback>
                <p:oleObj name="" r:id="rId4" imgW="1002665" imgH="241300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57763" y="4654550"/>
                        <a:ext cx="2638425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5" name="文本框 50184"/>
          <p:cNvSpPr txBox="1"/>
          <p:nvPr/>
        </p:nvSpPr>
        <p:spPr>
          <a:xfrm>
            <a:off x="596900" y="331311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解：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50186" name="对象 50185"/>
          <p:cNvGraphicFramePr/>
          <p:nvPr/>
        </p:nvGraphicFramePr>
        <p:xfrm>
          <a:off x="1187450" y="3346133"/>
          <a:ext cx="29146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6" imgW="1371600" imgH="228600" progId="Equation.3">
                  <p:embed/>
                </p:oleObj>
              </mc:Choice>
              <mc:Fallback>
                <p:oleObj name="" r:id="rId6" imgW="1371600" imgH="228600" progId="Equation.3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87450" y="3346133"/>
                        <a:ext cx="2914650" cy="485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7" name="对象 50186"/>
          <p:cNvGraphicFramePr/>
          <p:nvPr/>
        </p:nvGraphicFramePr>
        <p:xfrm>
          <a:off x="1423988" y="3746500"/>
          <a:ext cx="28606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8" imgW="1344930" imgH="254000" progId="Equation.3">
                  <p:embed/>
                </p:oleObj>
              </mc:Choice>
              <mc:Fallback>
                <p:oleObj name="" r:id="rId8" imgW="1344930" imgH="254000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23988" y="3746500"/>
                        <a:ext cx="2860675" cy="539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8" name="对象 50187"/>
          <p:cNvGraphicFramePr/>
          <p:nvPr/>
        </p:nvGraphicFramePr>
        <p:xfrm>
          <a:off x="1187450" y="4240213"/>
          <a:ext cx="16192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10" imgW="761365" imgH="228600" progId="Equation.3">
                  <p:embed/>
                </p:oleObj>
              </mc:Choice>
              <mc:Fallback>
                <p:oleObj name="" r:id="rId10" imgW="761365" imgH="228600" progId="Equation.3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87450" y="4240213"/>
                        <a:ext cx="1619250" cy="485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0" name="对象 50189"/>
          <p:cNvGraphicFramePr/>
          <p:nvPr/>
        </p:nvGraphicFramePr>
        <p:xfrm>
          <a:off x="5435600" y="3371850"/>
          <a:ext cx="13684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12" imgW="582930" imgH="177800" progId="Equation.3">
                  <p:embed/>
                </p:oleObj>
              </mc:Choice>
              <mc:Fallback>
                <p:oleObj name="" r:id="rId12" imgW="582930" imgH="177800" progId="Equation.3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35600" y="3371850"/>
                        <a:ext cx="1368425" cy="415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1" name="对象 50190"/>
          <p:cNvGraphicFramePr/>
          <p:nvPr/>
        </p:nvGraphicFramePr>
        <p:xfrm>
          <a:off x="5435600" y="3802063"/>
          <a:ext cx="19034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14" imgW="812165" imgH="228600" progId="Equation.3">
                  <p:embed/>
                </p:oleObj>
              </mc:Choice>
              <mc:Fallback>
                <p:oleObj name="" r:id="rId14" imgW="812165" imgH="228600" progId="Equation.3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35600" y="3802063"/>
                        <a:ext cx="1903413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2" name="文本框 50191"/>
          <p:cNvSpPr txBox="1"/>
          <p:nvPr/>
        </p:nvSpPr>
        <p:spPr>
          <a:xfrm>
            <a:off x="554038" y="516255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解：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50193" name="对象 50192"/>
          <p:cNvGraphicFramePr/>
          <p:nvPr/>
        </p:nvGraphicFramePr>
        <p:xfrm>
          <a:off x="1258888" y="5229225"/>
          <a:ext cx="16192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6" imgW="760730" imgH="215900" progId="Equation.3">
                  <p:embed/>
                </p:oleObj>
              </mc:Choice>
              <mc:Fallback>
                <p:oleObj name="" r:id="rId16" imgW="760730" imgH="215900" progId="Equation.3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58888" y="5229225"/>
                        <a:ext cx="1619250" cy="4587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4" name="对象 50193"/>
          <p:cNvGraphicFramePr/>
          <p:nvPr/>
        </p:nvGraphicFramePr>
        <p:xfrm>
          <a:off x="1314450" y="5792788"/>
          <a:ext cx="16732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18" imgW="787400" imgH="228600" progId="Equation.3">
                  <p:embed/>
                </p:oleObj>
              </mc:Choice>
              <mc:Fallback>
                <p:oleObj name="" r:id="rId18" imgW="787400" imgH="228600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14450" y="5792788"/>
                        <a:ext cx="1673225" cy="485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5" name="文本框 50194"/>
          <p:cNvSpPr txBox="1"/>
          <p:nvPr/>
        </p:nvSpPr>
        <p:spPr>
          <a:xfrm>
            <a:off x="4911725" y="5235575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解：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50196" name="对象 50195"/>
          <p:cNvGraphicFramePr/>
          <p:nvPr/>
        </p:nvGraphicFramePr>
        <p:xfrm>
          <a:off x="5580063" y="5289550"/>
          <a:ext cx="15113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20" imgW="711200" imgH="228600" progId="Equation.3">
                  <p:embed/>
                </p:oleObj>
              </mc:Choice>
              <mc:Fallback>
                <p:oleObj name="" r:id="rId20" imgW="711200" imgH="228600" progId="Equation.3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580063" y="5289550"/>
                        <a:ext cx="1511300" cy="485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7" name="对象 50196"/>
          <p:cNvGraphicFramePr/>
          <p:nvPr/>
        </p:nvGraphicFramePr>
        <p:xfrm>
          <a:off x="5580063" y="5805488"/>
          <a:ext cx="19161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22" imgW="901065" imgH="228600" progId="Equation.3">
                  <p:embed/>
                </p:oleObj>
              </mc:Choice>
              <mc:Fallback>
                <p:oleObj name="" r:id="rId22" imgW="901065" imgH="228600" progId="Equation.3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580063" y="5805488"/>
                        <a:ext cx="1916112" cy="485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5" grpId="0"/>
      <p:bldP spid="50192" grpId="0"/>
      <p:bldP spid="501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WPS 演示</Application>
  <PresentationFormat>宽屏</PresentationFormat>
  <Paragraphs>30</Paragraphs>
  <Slides>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21</vt:i4>
      </vt:variant>
      <vt:variant>
        <vt:lpstr>幻灯片标题</vt:lpstr>
      </vt:variant>
      <vt:variant>
        <vt:i4>5</vt:i4>
      </vt:variant>
    </vt:vector>
  </HeadingPairs>
  <TitlesOfParts>
    <vt:vector size="35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Calibri Light</vt:lpstr>
      <vt:lpstr>Office 主题</vt:lpstr>
      <vt:lpstr>Equation.3</vt:lpstr>
      <vt:lpstr>Equation.KSEE3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Equation.KSEE3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jingxi！！！ </cp:lastModifiedBy>
  <cp:revision>2</cp:revision>
  <dcterms:created xsi:type="dcterms:W3CDTF">2018-02-06T03:41:00Z</dcterms:created>
  <dcterms:modified xsi:type="dcterms:W3CDTF">2018-02-10T02:37:35Z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