
<file path=[Content_Types].xml><?xml version="1.0" encoding="utf-8"?>
<Types xmlns="http://schemas.openxmlformats.org/package/2006/content-types">
  <Default Extension="jpeg" ContentType="image/jpeg"/>
  <Default Extension="vml" ContentType="application/vnd.openxmlformats-officedocument.vmlDrawing"/>
  <Default Extension="wav" ContentType="audio/x-wav"/>
  <Default Extension="wmf" ContentType="image/x-wmf"/>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0" r:id="rId3"/>
    <p:sldId id="313" r:id="rId4"/>
    <p:sldId id="298" r:id="rId5"/>
    <p:sldId id="299" r:id="rId6"/>
    <p:sldId id="300" r:id="rId7"/>
    <p:sldId id="312" r:id="rId8"/>
    <p:sldId id="301" r:id="rId9"/>
    <p:sldId id="302" r:id="rId10"/>
    <p:sldId id="303" r:id="rId11"/>
    <p:sldId id="308" r:id="rId12"/>
    <p:sldId id="304" r:id="rId13"/>
    <p:sldId id="305" r:id="rId14"/>
    <p:sldId id="306" r:id="rId15"/>
    <p:sldId id="261" r:id="rId16"/>
    <p:sldId id="262" r:id="rId17"/>
    <p:sldId id="309" r:id="rId18"/>
    <p:sldId id="295" r:id="rId19"/>
    <p:sldId id="310" r:id="rId20"/>
    <p:sldId id="291" r:id="rId21"/>
    <p:sldId id="292" r:id="rId22"/>
    <p:sldId id="293" r:id="rId2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omic Sans MS" panose="030F0702030302020204" pitchFamily="66"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omic Sans MS" panose="030F0702030302020204" pitchFamily="66"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omic Sans MS" panose="030F0702030302020204" pitchFamily="66"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omic Sans MS" panose="030F0702030302020204" pitchFamily="66"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omic Sans MS" panose="030F0702030302020204" pitchFamily="66" charset="0"/>
        <a:ea typeface="宋体" panose="02010600030101010101" pitchFamily="2" charset="-122"/>
        <a:cs typeface="+mn-cs"/>
      </a:defRPr>
    </a:lvl5pPr>
    <a:lvl6pPr marL="2286000" algn="l" defTabSz="914400" rtl="0" eaLnBrk="1" latinLnBrk="0" hangingPunct="1">
      <a:defRPr kern="1200">
        <a:solidFill>
          <a:schemeClr val="tx1"/>
        </a:solidFill>
        <a:latin typeface="Comic Sans MS" panose="030F0702030302020204" pitchFamily="66" charset="0"/>
        <a:ea typeface="宋体" panose="02010600030101010101" pitchFamily="2" charset="-122"/>
        <a:cs typeface="+mn-cs"/>
      </a:defRPr>
    </a:lvl6pPr>
    <a:lvl7pPr marL="2743200" algn="l" defTabSz="914400" rtl="0" eaLnBrk="1" latinLnBrk="0" hangingPunct="1">
      <a:defRPr kern="1200">
        <a:solidFill>
          <a:schemeClr val="tx1"/>
        </a:solidFill>
        <a:latin typeface="Comic Sans MS" panose="030F0702030302020204" pitchFamily="66" charset="0"/>
        <a:ea typeface="宋体" panose="02010600030101010101" pitchFamily="2" charset="-122"/>
        <a:cs typeface="+mn-cs"/>
      </a:defRPr>
    </a:lvl7pPr>
    <a:lvl8pPr marL="3200400" algn="l" defTabSz="914400" rtl="0" eaLnBrk="1" latinLnBrk="0" hangingPunct="1">
      <a:defRPr kern="1200">
        <a:solidFill>
          <a:schemeClr val="tx1"/>
        </a:solidFill>
        <a:latin typeface="Comic Sans MS" panose="030F0702030302020204" pitchFamily="66" charset="0"/>
        <a:ea typeface="宋体" panose="02010600030101010101" pitchFamily="2" charset="-122"/>
        <a:cs typeface="+mn-cs"/>
      </a:defRPr>
    </a:lvl8pPr>
    <a:lvl9pPr marL="3657600" algn="l" defTabSz="914400" rtl="0" eaLnBrk="1" latinLnBrk="0" hangingPunct="1">
      <a:defRPr kern="1200">
        <a:solidFill>
          <a:schemeClr val="tx1"/>
        </a:solidFill>
        <a:latin typeface="Comic Sans MS" panose="030F0702030302020204" pitchFamily="66"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a:srgbClr val="FFFF00"/>
    <a:srgbClr val="FF99CC"/>
    <a:srgbClr val="99FF33"/>
    <a:srgbClr val="009900"/>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000" autoAdjust="0"/>
    <p:restoredTop sz="94660"/>
  </p:normalViewPr>
  <p:slideViewPr>
    <p:cSldViewPr>
      <p:cViewPr>
        <p:scale>
          <a:sx n="75" d="100"/>
          <a:sy n="75" d="100"/>
        </p:scale>
        <p:origin x="-1704" y="-2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6BF52A52-394A-11D3-B153-00C04F79FAA6}"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981200"/>
            <a:ext cx="7772400" cy="1876428"/>
          </a:xfrm>
        </p:spPr>
        <p:txBody>
          <a:bodyPr anchor="b">
            <a:sp3d contourW="8890">
              <a:contourClr>
                <a:schemeClr val="accent3">
                  <a:shade val="55000"/>
                </a:schemeClr>
              </a:contourClr>
            </a:sp3d>
          </a:bodyPr>
          <a:lstStyle>
            <a:lvl1pPr algn="ctr">
              <a:defRPr sz="4400"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857628"/>
            <a:ext cx="6400800" cy="1753200"/>
          </a:xfr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7602105C-263C-4EE8-A0CC-400BA0860AB8}" type="slidenum">
              <a:rPr lang="en-US" altLang="zh-CN" smtClean="0"/>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24116D0C-BB8B-4482-BE2C-F7440AEE6AF5}" type="slidenum">
              <a:rPr lang="en-US" altLang="zh-CN" smtClean="0"/>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86644" y="274640"/>
            <a:ext cx="1400156" cy="5851525"/>
          </a:xfrm>
        </p:spPr>
        <p:txBody>
          <a:bodyPr vert="eaVert"/>
          <a:lstStyle>
            <a:lvl1pPr>
              <a:defRPr lang="zh-CN" altLang="en-US"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0"/>
            <a:ext cx="6829444"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63516B44-1F86-4D60-998F-A6486E89BA1C}" type="slidenum">
              <a:rPr lang="en-US" altLang="zh-CN" smtClean="0"/>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382505EC-879C-4045-B162-60E0B8839CEE}" type="slidenum">
              <a:rPr lang="en-US" altLang="zh-CN" smtClean="0"/>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3854150"/>
            <a:ext cx="7772400" cy="1860850"/>
          </a:xfrm>
        </p:spPr>
        <p:txBody>
          <a:bodyPr anchor="t"/>
          <a:lstStyle>
            <a:lvl1pPr algn="l">
              <a:defRPr sz="44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2356428"/>
            <a:ext cx="7772400" cy="1501200"/>
          </a:xfrm>
        </p:spPr>
        <p:txBody>
          <a:bodyPr anchor="b"/>
          <a:lstStyle>
            <a:lvl1pPr marL="0" indent="0" algn="l">
              <a:buNone/>
              <a:defRPr sz="2000">
                <a:solidFill>
                  <a:schemeClr val="tx2"/>
                </a:solidFill>
              </a:defRPr>
            </a:lvl1pPr>
            <a:lvl2pPr marL="457200" indent="0" algn="l">
              <a:buNone/>
              <a:defRPr sz="1800">
                <a:solidFill>
                  <a:schemeClr val="tx2"/>
                </a:solidFill>
              </a:defRPr>
            </a:lvl2pPr>
            <a:lvl3pPr marL="914400" indent="0" algn="l">
              <a:buNone/>
              <a:defRPr sz="1600">
                <a:solidFill>
                  <a:schemeClr val="tx2"/>
                </a:solidFill>
              </a:defRPr>
            </a:lvl3pPr>
            <a:lvl4pPr marL="1371600" indent="0" algn="l">
              <a:buNone/>
              <a:defRPr sz="1400">
                <a:solidFill>
                  <a:schemeClr val="tx2"/>
                </a:solidFill>
              </a:defRPr>
            </a:lvl4pPr>
            <a:lvl5pPr marL="1828800" indent="0" algn="l">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FCDAC78D-1CAF-4F3C-B557-77F47ECA8365}" type="slidenum">
              <a:rPr lang="en-US" altLang="zh-CN" smtClean="0"/>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p:txBody>
          <a:bodyPr/>
          <a:lstStyle/>
          <a:p>
            <a:fld id="{2D166B14-66A4-469D-AEC8-15DD0659E03A}" type="slidenum">
              <a:rPr lang="en-US" altLang="zh-CN" smtClean="0"/>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endParaRPr lang="en-US" altLang="zh-CN"/>
          </a:p>
        </p:txBody>
      </p:sp>
      <p:sp>
        <p:nvSpPr>
          <p:cNvPr id="8" name="页脚占位符 7"/>
          <p:cNvSpPr>
            <a:spLocks noGrp="1"/>
          </p:cNvSpPr>
          <p:nvPr>
            <p:ph type="ftr" sz="quarter" idx="11"/>
          </p:nvPr>
        </p:nvSpPr>
        <p:spPr/>
        <p:txBody>
          <a:bodyPr/>
          <a:lstStyle/>
          <a:p>
            <a:endParaRPr lang="en-US" altLang="zh-CN"/>
          </a:p>
        </p:txBody>
      </p:sp>
      <p:sp>
        <p:nvSpPr>
          <p:cNvPr id="9" name="灯片编号占位符 8"/>
          <p:cNvSpPr>
            <a:spLocks noGrp="1"/>
          </p:cNvSpPr>
          <p:nvPr>
            <p:ph type="sldNum" sz="quarter" idx="12"/>
          </p:nvPr>
        </p:nvSpPr>
        <p:spPr/>
        <p:txBody>
          <a:bodyPr/>
          <a:lstStyle/>
          <a:p>
            <a:fld id="{BEF22785-3630-4AE1-A0FA-45AE32F4C7BA}" type="slidenum">
              <a:rPr lang="en-US" altLang="zh-CN" smtClean="0"/>
            </a:fld>
            <a:endParaRPr lang="en-US" altLang="zh-CN"/>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endParaRPr lang="en-US" altLang="zh-CN"/>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p:txBody>
          <a:bodyPr/>
          <a:lstStyle/>
          <a:p>
            <a:fld id="{73CF1E1A-F450-443A-A441-8A03CC913EAA}" type="slidenum">
              <a:rPr lang="en-US" altLang="zh-CN" smtClean="0"/>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altLang="zh-CN"/>
          </a:p>
        </p:txBody>
      </p:sp>
      <p:sp>
        <p:nvSpPr>
          <p:cNvPr id="3" name="页脚占位符 2"/>
          <p:cNvSpPr>
            <a:spLocks noGrp="1"/>
          </p:cNvSpPr>
          <p:nvPr>
            <p:ph type="ftr" sz="quarter" idx="11"/>
          </p:nvPr>
        </p:nvSpPr>
        <p:spPr/>
        <p:txBody>
          <a:bodyPr/>
          <a:lstStyle/>
          <a:p>
            <a:endParaRPr lang="en-US" altLang="zh-CN"/>
          </a:p>
        </p:txBody>
      </p:sp>
      <p:sp>
        <p:nvSpPr>
          <p:cNvPr id="4" name="灯片编号占位符 3"/>
          <p:cNvSpPr>
            <a:spLocks noGrp="1"/>
          </p:cNvSpPr>
          <p:nvPr>
            <p:ph type="sldNum" sz="quarter" idx="12"/>
          </p:nvPr>
        </p:nvSpPr>
        <p:spPr/>
        <p:txBody>
          <a:bodyPr/>
          <a:lstStyle/>
          <a:p>
            <a:fld id="{62A25823-52C8-4390-A8A2-79B5CBB50CF3}" type="slidenum">
              <a:rPr lang="en-US" altLang="zh-CN" smtClean="0"/>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26258" y="381000"/>
            <a:ext cx="2667000" cy="1833554"/>
          </a:xfrm>
        </p:spPr>
        <p:txBody>
          <a:bodyPr anchor="ctr">
            <a:scene3d>
              <a:camera prst="orthographicFront"/>
              <a:lightRig rig="soft" dir="tl">
                <a:rot lat="0" lon="0" rev="0"/>
              </a:lightRig>
            </a:scene3d>
            <a:sp3d contourW="8890">
              <a:contourClr>
                <a:schemeClr val="accent3">
                  <a:shade val="55000"/>
                </a:schemeClr>
              </a:contourClr>
            </a:sp3d>
          </a:bodyPr>
          <a:lstStyle>
            <a:lvl1pPr algn="l">
              <a:defRPr sz="3200" b="1" kern="1200" cap="all" spc="50">
                <a:ln w="15875">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352800" y="380999"/>
            <a:ext cx="5410200" cy="57451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326258" y="2214554"/>
            <a:ext cx="2667000" cy="3912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p:txBody>
          <a:bodyPr/>
          <a:lstStyle/>
          <a:p>
            <a:fld id="{C2B597BA-4F7A-41D0-AA39-761EE783F078}" type="slidenum">
              <a:rPr lang="en-US" altLang="zh-CN" smtClean="0"/>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组合 7"/>
          <p:cNvGrpSpPr/>
          <p:nvPr/>
        </p:nvGrpSpPr>
        <p:grpSpPr>
          <a:xfrm>
            <a:off x="1580474" y="553734"/>
            <a:ext cx="7349244" cy="4741531"/>
            <a:chOff x="428596" y="553734"/>
            <a:chExt cx="7349244" cy="4741531"/>
          </a:xfrm>
        </p:grpSpPr>
        <p:sp>
          <p:nvSpPr>
            <p:cNvPr id="16" name="矩形 15"/>
            <p:cNvSpPr/>
            <p:nvPr userDrawn="1"/>
          </p:nvSpPr>
          <p:spPr>
            <a:xfrm rot="21480000">
              <a:off x="428596" y="580356"/>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7" name="矩形 16"/>
            <p:cNvSpPr/>
            <p:nvPr userDrawn="1"/>
          </p:nvSpPr>
          <p:spPr>
            <a:xfrm rot="21540000">
              <a:off x="437473" y="571479"/>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8" name="矩形 17"/>
            <p:cNvSpPr/>
            <p:nvPr userDrawn="1"/>
          </p:nvSpPr>
          <p:spPr>
            <a:xfrm>
              <a:off x="437481" y="553734"/>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grpSp>
      <p:sp>
        <p:nvSpPr>
          <p:cNvPr id="3" name="图片占位符 2"/>
          <p:cNvSpPr>
            <a:spLocks noGrp="1"/>
          </p:cNvSpPr>
          <p:nvPr>
            <p:ph type="pic" idx="1"/>
          </p:nvPr>
        </p:nvSpPr>
        <p:spPr>
          <a:xfrm>
            <a:off x="1651912" y="612776"/>
            <a:ext cx="7215238" cy="4602175"/>
          </a:xfrm>
          <a:solidFill>
            <a:schemeClr val="bg2">
              <a:tint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useBgFill="1">
        <p:nvSpPr>
          <p:cNvPr id="2" name="标题 1"/>
          <p:cNvSpPr>
            <a:spLocks noGrp="1"/>
          </p:cNvSpPr>
          <p:nvPr>
            <p:ph type="title"/>
          </p:nvPr>
        </p:nvSpPr>
        <p:spPr>
          <a:xfrm>
            <a:off x="0" y="595295"/>
            <a:ext cx="1357290" cy="5691227"/>
          </a:xfrm>
          <a:noFill/>
        </p:spPr>
        <p:txBody>
          <a:bodyPr vert="eaVert" anchor="ctr">
            <a:noAutofit/>
          </a:bodyPr>
          <a:lstStyle>
            <a:lvl1pPr algn="l">
              <a:defRPr lang="zh-CN" altLang="en-US" sz="320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1714480" y="5481658"/>
            <a:ext cx="7215238"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p:txBody>
          <a:bodyPr/>
          <a:lstStyle/>
          <a:p>
            <a:fld id="{AAA31D74-0214-46B2-AA25-490151037A31}" type="slidenum">
              <a:rPr lang="en-US" altLang="zh-CN" smtClean="0"/>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rtlCol="0" anchor="ctr">
            <a:noAutofit/>
            <a:scene3d>
              <a:camera prst="orthographicFront"/>
              <a:lightRig rig="soft" dir="tl">
                <a:rot lat="0" lon="0" rev="0"/>
              </a:lightRig>
            </a:scene3d>
            <a:sp3d contourW="8890">
              <a:contourClr>
                <a:schemeClr val="accent3">
                  <a:shade val="55000"/>
                </a:schemeClr>
              </a:contourClr>
            </a:sp3d>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724400"/>
          </a:xfrm>
          <a:prstGeom prst="rect">
            <a:avLst/>
          </a:prstGeom>
        </p:spPr>
        <p:txBody>
          <a:bodyPr vert="horz"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8878" y="6483997"/>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endParaRPr lang="en-US" altLang="zh-CN"/>
          </a:p>
        </p:txBody>
      </p:sp>
      <p:sp>
        <p:nvSpPr>
          <p:cNvPr id="5" name="页脚占位符 4"/>
          <p:cNvSpPr>
            <a:spLocks noGrp="1"/>
          </p:cNvSpPr>
          <p:nvPr>
            <p:ph type="ftr" sz="quarter" idx="3"/>
          </p:nvPr>
        </p:nvSpPr>
        <p:spPr>
          <a:xfrm>
            <a:off x="3124200" y="6483997"/>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en-US" altLang="zh-CN"/>
          </a:p>
        </p:txBody>
      </p:sp>
      <p:sp>
        <p:nvSpPr>
          <p:cNvPr id="6" name="灯片编号占位符 5"/>
          <p:cNvSpPr>
            <a:spLocks noGrp="1"/>
          </p:cNvSpPr>
          <p:nvPr>
            <p:ph type="sldNum" sz="quarter" idx="4"/>
          </p:nvPr>
        </p:nvSpPr>
        <p:spPr>
          <a:xfrm>
            <a:off x="6992644" y="6483997"/>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923D58D1-1CBB-4FE3-9415-0A038890B3C6}"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000" b="1" kern="1200" cap="all" spc="5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90000"/>
        <a:buFont typeface="Cambria" panose="02040503050406030204"/>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100000"/>
        <a:buFont typeface="Cambria" panose="02040503050406030204"/>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Ï"/>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90000"/>
        <a:buFont typeface="Calibri" panose="020F0502020204030204"/>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100000"/>
        <a:buFont typeface="Cambria" panose="02040503050406030204"/>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17.wmf"/><Relationship Id="rId2" Type="http://schemas.openxmlformats.org/officeDocument/2006/relationships/control" Target="../activeX/activeX1.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1125538"/>
            <a:ext cx="5905500" cy="4116387"/>
          </a:xfrm>
          <a:prstGeom prst="rect">
            <a:avLst/>
          </a:prstGeom>
          <a:noFill/>
          <a:ln w="9525">
            <a:noFill/>
            <a:miter lim="800000"/>
          </a:ln>
          <a:effectLst/>
        </p:spPr>
        <p:txBody>
          <a:bodyPr>
            <a:spAutoFit/>
          </a:bodyPr>
          <a:lstStyle/>
          <a:p>
            <a:pPr algn="ctr"/>
            <a:r>
              <a:rPr lang="en-US" altLang="zh-CN" sz="3600" b="1">
                <a:solidFill>
                  <a:srgbClr val="0000FF"/>
                </a:solidFill>
              </a:rPr>
              <a:t>Unit 3  </a:t>
            </a:r>
            <a:endParaRPr lang="en-US" altLang="zh-CN" sz="3600" b="1">
              <a:solidFill>
                <a:srgbClr val="0000FF"/>
              </a:solidFill>
            </a:endParaRPr>
          </a:p>
          <a:p>
            <a:pPr algn="ctr"/>
            <a:r>
              <a:rPr lang="en-US" altLang="zh-CN" sz="3600" b="1">
                <a:solidFill>
                  <a:srgbClr val="0000FF"/>
                </a:solidFill>
              </a:rPr>
              <a:t>English Around the World</a:t>
            </a:r>
            <a:endParaRPr lang="en-US" altLang="zh-CN" sz="3600" b="1">
              <a:solidFill>
                <a:srgbClr val="0000FF"/>
              </a:solidFill>
            </a:endParaRPr>
          </a:p>
          <a:p>
            <a:pPr algn="ctr"/>
            <a:endParaRPr lang="en-US" altLang="zh-CN" sz="3600" b="1">
              <a:solidFill>
                <a:srgbClr val="FFFF00"/>
              </a:solidFill>
            </a:endParaRPr>
          </a:p>
          <a:p>
            <a:pPr algn="ctr"/>
            <a:r>
              <a:rPr lang="en-US" altLang="zh-CN" sz="2400" b="1">
                <a:solidFill>
                  <a:srgbClr val="FF3300"/>
                </a:solidFill>
              </a:rPr>
              <a:t>Topic 2</a:t>
            </a:r>
            <a:endParaRPr lang="en-US" altLang="zh-CN" sz="2400" b="1">
              <a:solidFill>
                <a:srgbClr val="FF3300"/>
              </a:solidFill>
            </a:endParaRPr>
          </a:p>
          <a:p>
            <a:pPr algn="ctr"/>
            <a:r>
              <a:rPr lang="en-US" altLang="zh-CN" sz="2800" b="1">
                <a:solidFill>
                  <a:srgbClr val="FF3300"/>
                </a:solidFill>
              </a:rPr>
              <a:t>Some things usually have different meanings in different cultures.</a:t>
            </a:r>
            <a:endParaRPr lang="en-US" altLang="zh-CN" sz="2800" b="1">
              <a:solidFill>
                <a:srgbClr val="FF3300"/>
              </a:solidFill>
            </a:endParaRPr>
          </a:p>
          <a:p>
            <a:pPr algn="ctr"/>
            <a:endParaRPr lang="en-US" altLang="zh-CN" sz="2400" b="1">
              <a:solidFill>
                <a:srgbClr val="FFFF00"/>
              </a:solidFill>
            </a:endParaRPr>
          </a:p>
          <a:p>
            <a:pPr algn="ctr"/>
            <a:r>
              <a:rPr lang="en-US" altLang="zh-CN" sz="2400" b="1">
                <a:solidFill>
                  <a:srgbClr val="FFFF00"/>
                </a:solidFill>
              </a:rPr>
              <a:t>Section C</a:t>
            </a:r>
            <a:endParaRPr lang="en-US" altLang="zh-CN" sz="2400" b="1">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100000">
              <a:srgbClr val="FFFF99"/>
            </a:gs>
          </a:gsLst>
          <a:path path="rect">
            <a:fillToRect r="100000" b="100000"/>
          </a:path>
        </a:gradFill>
        <a:effectLst/>
      </p:bgPr>
    </p:bg>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609600" y="995363"/>
            <a:ext cx="8458200" cy="457200"/>
          </a:xfrm>
          <a:prstGeom prst="rect">
            <a:avLst/>
          </a:prstGeom>
          <a:noFill/>
          <a:ln w="9525">
            <a:noFill/>
            <a:miter lim="800000"/>
          </a:ln>
          <a:effectLst/>
        </p:spPr>
        <p:txBody>
          <a:bodyPr>
            <a:spAutoFit/>
          </a:bodyPr>
          <a:lstStyle/>
          <a:p>
            <a:r>
              <a:rPr lang="en-US" altLang="zh-CN" sz="2400" b="1">
                <a:solidFill>
                  <a:srgbClr val="0000FF"/>
                </a:solidFill>
                <a:ea typeface="Batang" panose="02030600000101010101" pitchFamily="18" charset="-127"/>
              </a:rPr>
              <a:t>The ancient emperors </a:t>
            </a:r>
            <a:r>
              <a:rPr lang="en-US" altLang="zh-CN" sz="2400" b="1">
                <a:solidFill>
                  <a:srgbClr val="FF0000"/>
                </a:solidFill>
                <a:ea typeface="Batang" panose="02030600000101010101" pitchFamily="18" charset="-127"/>
              </a:rPr>
              <a:t>compared </a:t>
            </a:r>
            <a:r>
              <a:rPr lang="en-US" altLang="zh-CN" sz="2400" b="1">
                <a:solidFill>
                  <a:srgbClr val="0000FF"/>
                </a:solidFill>
                <a:ea typeface="Batang" panose="02030600000101010101" pitchFamily="18" charset="-127"/>
              </a:rPr>
              <a:t>themselves </a:t>
            </a:r>
            <a:r>
              <a:rPr lang="en-US" altLang="zh-CN" sz="2400" b="1">
                <a:solidFill>
                  <a:srgbClr val="FF0000"/>
                </a:solidFill>
                <a:ea typeface="Batang" panose="02030600000101010101" pitchFamily="18" charset="-127"/>
              </a:rPr>
              <a:t>to</a:t>
            </a:r>
            <a:r>
              <a:rPr lang="en-US" altLang="zh-CN" sz="2400" b="1">
                <a:solidFill>
                  <a:srgbClr val="0000FF"/>
                </a:solidFill>
                <a:ea typeface="Batang" panose="02030600000101010101" pitchFamily="18" charset="-127"/>
              </a:rPr>
              <a:t> dragons.</a:t>
            </a:r>
            <a:endParaRPr lang="en-US" altLang="zh-CN" sz="2400" b="1">
              <a:solidFill>
                <a:srgbClr val="0000FF"/>
              </a:solidFill>
              <a:ea typeface="Batang" panose="02030600000101010101" pitchFamily="18" charset="-127"/>
            </a:endParaRPr>
          </a:p>
        </p:txBody>
      </p:sp>
      <p:sp>
        <p:nvSpPr>
          <p:cNvPr id="60421" name="Text Box 5"/>
          <p:cNvSpPr txBox="1">
            <a:spLocks noChangeArrowheads="1"/>
          </p:cNvSpPr>
          <p:nvPr/>
        </p:nvSpPr>
        <p:spPr bwMode="auto">
          <a:xfrm>
            <a:off x="762000" y="1981200"/>
            <a:ext cx="2209800" cy="457200"/>
          </a:xfrm>
          <a:prstGeom prst="rect">
            <a:avLst/>
          </a:prstGeom>
          <a:noFill/>
          <a:ln w="9525">
            <a:noFill/>
            <a:miter lim="800000"/>
          </a:ln>
          <a:effectLst/>
        </p:spPr>
        <p:txBody>
          <a:bodyPr>
            <a:spAutoFit/>
          </a:bodyPr>
          <a:lstStyle/>
          <a:p>
            <a:pPr>
              <a:spcBef>
                <a:spcPct val="50000"/>
              </a:spcBef>
            </a:pPr>
            <a:r>
              <a:rPr lang="en-US" altLang="zh-CN" sz="2400" b="1">
                <a:solidFill>
                  <a:srgbClr val="FF0000"/>
                </a:solidFill>
              </a:rPr>
              <a:t>compare…to…</a:t>
            </a:r>
            <a:endParaRPr lang="en-US" altLang="zh-CN" sz="2400" b="1">
              <a:solidFill>
                <a:srgbClr val="FF0000"/>
              </a:solidFill>
            </a:endParaRPr>
          </a:p>
        </p:txBody>
      </p:sp>
      <p:sp>
        <p:nvSpPr>
          <p:cNvPr id="60422" name="Rectangle 6"/>
          <p:cNvSpPr>
            <a:spLocks noChangeArrowheads="1"/>
          </p:cNvSpPr>
          <p:nvPr/>
        </p:nvSpPr>
        <p:spPr bwMode="auto">
          <a:xfrm>
            <a:off x="762000" y="2514600"/>
            <a:ext cx="2413000" cy="1004888"/>
          </a:xfrm>
          <a:prstGeom prst="rect">
            <a:avLst/>
          </a:prstGeom>
          <a:noFill/>
          <a:ln w="9525">
            <a:noFill/>
            <a:miter lim="800000"/>
          </a:ln>
          <a:effectLst/>
        </p:spPr>
        <p:txBody>
          <a:bodyPr wrap="none">
            <a:spAutoFit/>
          </a:bodyPr>
          <a:lstStyle/>
          <a:p>
            <a:pPr>
              <a:spcBef>
                <a:spcPct val="50000"/>
              </a:spcBef>
            </a:pPr>
            <a:r>
              <a:rPr lang="en-US" altLang="zh-CN" sz="2400" b="1">
                <a:solidFill>
                  <a:srgbClr val="FF0000"/>
                </a:solidFill>
              </a:rPr>
              <a:t>compare…with…</a:t>
            </a:r>
            <a:endParaRPr lang="en-US" altLang="zh-CN" sz="2400" b="1">
              <a:solidFill>
                <a:srgbClr val="FF0000"/>
              </a:solidFill>
            </a:endParaRPr>
          </a:p>
          <a:p>
            <a:pPr>
              <a:spcBef>
                <a:spcPct val="50000"/>
              </a:spcBef>
            </a:pPr>
            <a:r>
              <a:rPr lang="en-US" altLang="zh-CN" sz="2400" b="1"/>
              <a:t>e.g.</a:t>
            </a:r>
            <a:endParaRPr lang="en-US" altLang="zh-CN" sz="2400" b="1"/>
          </a:p>
        </p:txBody>
      </p:sp>
      <p:sp>
        <p:nvSpPr>
          <p:cNvPr id="60423" name="Text Box 7"/>
          <p:cNvSpPr txBox="1">
            <a:spLocks noChangeArrowheads="1"/>
          </p:cNvSpPr>
          <p:nvPr/>
        </p:nvSpPr>
        <p:spPr bwMode="auto">
          <a:xfrm>
            <a:off x="3581400" y="2595563"/>
            <a:ext cx="3429000" cy="457200"/>
          </a:xfrm>
          <a:prstGeom prst="rect">
            <a:avLst/>
          </a:prstGeom>
          <a:noFill/>
          <a:ln w="9525">
            <a:noFill/>
            <a:miter lim="800000"/>
          </a:ln>
          <a:effectLst/>
        </p:spPr>
        <p:txBody>
          <a:bodyPr>
            <a:spAutoFit/>
          </a:bodyPr>
          <a:lstStyle/>
          <a:p>
            <a:pPr>
              <a:spcBef>
                <a:spcPct val="50000"/>
              </a:spcBef>
            </a:pPr>
            <a:r>
              <a:rPr lang="zh-CN" altLang="en-US" sz="2400" b="1"/>
              <a:t>把</a:t>
            </a:r>
            <a:r>
              <a:rPr lang="en-US" altLang="zh-CN" sz="2400" b="1"/>
              <a:t>……</a:t>
            </a:r>
            <a:r>
              <a:rPr lang="zh-CN" altLang="en-US" sz="2400" b="1"/>
              <a:t>和</a:t>
            </a:r>
            <a:r>
              <a:rPr lang="en-US" altLang="zh-CN" sz="2400" b="1"/>
              <a:t>…… </a:t>
            </a:r>
            <a:r>
              <a:rPr lang="zh-CN" altLang="en-US" sz="2400" b="1"/>
              <a:t>作比较</a:t>
            </a:r>
            <a:endParaRPr lang="zh-CN" altLang="en-US" sz="2400" b="1"/>
          </a:p>
        </p:txBody>
      </p:sp>
      <p:sp>
        <p:nvSpPr>
          <p:cNvPr id="60424" name="Text Box 8"/>
          <p:cNvSpPr txBox="1">
            <a:spLocks noChangeArrowheads="1"/>
          </p:cNvSpPr>
          <p:nvPr/>
        </p:nvSpPr>
        <p:spPr bwMode="auto">
          <a:xfrm>
            <a:off x="3505200" y="1985963"/>
            <a:ext cx="3429000" cy="457200"/>
          </a:xfrm>
          <a:prstGeom prst="rect">
            <a:avLst/>
          </a:prstGeom>
          <a:noFill/>
          <a:ln w="9525">
            <a:noFill/>
            <a:miter lim="800000"/>
          </a:ln>
          <a:effectLst/>
        </p:spPr>
        <p:txBody>
          <a:bodyPr>
            <a:spAutoFit/>
          </a:bodyPr>
          <a:lstStyle/>
          <a:p>
            <a:pPr>
              <a:spcBef>
                <a:spcPct val="50000"/>
              </a:spcBef>
            </a:pPr>
            <a:r>
              <a:rPr lang="en-US" altLang="zh-CN" sz="2400" b="1"/>
              <a:t> </a:t>
            </a:r>
            <a:r>
              <a:rPr lang="zh-CN" altLang="en-US" sz="2400" b="1"/>
              <a:t>把</a:t>
            </a:r>
            <a:r>
              <a:rPr lang="en-US" altLang="zh-CN" sz="2400" b="1"/>
              <a:t>……</a:t>
            </a:r>
            <a:r>
              <a:rPr lang="zh-CN" altLang="en-US" sz="2400" b="1"/>
              <a:t>比作</a:t>
            </a:r>
            <a:r>
              <a:rPr lang="en-US" altLang="zh-CN" sz="2400" b="1"/>
              <a:t>……</a:t>
            </a:r>
            <a:endParaRPr lang="en-US" altLang="zh-CN" sz="2400" b="1"/>
          </a:p>
        </p:txBody>
      </p:sp>
      <p:sp>
        <p:nvSpPr>
          <p:cNvPr id="60425" name="Text Box 9"/>
          <p:cNvSpPr txBox="1">
            <a:spLocks noChangeArrowheads="1"/>
          </p:cNvSpPr>
          <p:nvPr/>
        </p:nvSpPr>
        <p:spPr bwMode="auto">
          <a:xfrm>
            <a:off x="0" y="3429000"/>
            <a:ext cx="9144000" cy="3195638"/>
          </a:xfrm>
          <a:prstGeom prst="rect">
            <a:avLst/>
          </a:prstGeom>
          <a:noFill/>
          <a:ln w="9525">
            <a:noFill/>
            <a:miter lim="800000"/>
          </a:ln>
          <a:effectLst/>
        </p:spPr>
        <p:txBody>
          <a:bodyPr>
            <a:spAutoFit/>
          </a:bodyPr>
          <a:lstStyle/>
          <a:p>
            <a:pPr>
              <a:spcBef>
                <a:spcPct val="50000"/>
              </a:spcBef>
            </a:pPr>
            <a:r>
              <a:rPr lang="en-US" altLang="zh-CN" sz="2400" b="1"/>
              <a:t>      (1)</a:t>
            </a:r>
            <a:r>
              <a:rPr lang="zh-CN" altLang="en-US" sz="2400" b="1"/>
              <a:t>他在诗中把那姑娘比喻成月亮。</a:t>
            </a:r>
            <a:endParaRPr lang="zh-CN" altLang="en-US" sz="2400" b="1"/>
          </a:p>
          <a:p>
            <a:pPr>
              <a:spcBef>
                <a:spcPct val="50000"/>
              </a:spcBef>
            </a:pPr>
            <a:r>
              <a:rPr lang="zh-CN" altLang="en-US" sz="2400" b="1"/>
              <a:t>       </a:t>
            </a:r>
            <a:r>
              <a:rPr lang="en-US" altLang="zh-CN" sz="2400" b="1"/>
              <a:t>He ________ the girl ____ the moon in the poem.</a:t>
            </a:r>
            <a:endParaRPr lang="en-US" altLang="zh-CN" sz="2400" b="1"/>
          </a:p>
          <a:p>
            <a:pPr>
              <a:spcBef>
                <a:spcPct val="50000"/>
              </a:spcBef>
            </a:pPr>
            <a:endParaRPr lang="en-US" altLang="zh-CN" sz="2400" b="1"/>
          </a:p>
          <a:p>
            <a:pPr>
              <a:spcBef>
                <a:spcPct val="50000"/>
              </a:spcBef>
            </a:pPr>
            <a:r>
              <a:rPr lang="en-US" altLang="zh-CN" sz="2400" b="1"/>
              <a:t>      (2)</a:t>
            </a:r>
            <a:r>
              <a:rPr lang="zh-CN" altLang="en-US" sz="2400" b="1"/>
              <a:t>如果把他俩的工作作比较，你就会发现她的好很多。</a:t>
            </a:r>
            <a:endParaRPr lang="zh-CN" altLang="en-US" sz="2400" b="1"/>
          </a:p>
          <a:p>
            <a:pPr>
              <a:spcBef>
                <a:spcPct val="50000"/>
              </a:spcBef>
            </a:pPr>
            <a:r>
              <a:rPr lang="zh-CN" altLang="en-US" sz="2400" b="1"/>
              <a:t>      </a:t>
            </a:r>
            <a:r>
              <a:rPr lang="en-US" altLang="zh-CN" sz="2400" b="1"/>
              <a:t>If you ______________________, you’ll find hers </a:t>
            </a:r>
            <a:endParaRPr lang="en-US" altLang="zh-CN" sz="2400" b="1"/>
          </a:p>
          <a:p>
            <a:pPr>
              <a:spcBef>
                <a:spcPct val="50000"/>
              </a:spcBef>
            </a:pPr>
            <a:r>
              <a:rPr lang="en-US" altLang="zh-CN" sz="2400" b="1"/>
              <a:t>      is much better.</a:t>
            </a:r>
            <a:endParaRPr lang="en-US" altLang="zh-CN" sz="2400" b="1"/>
          </a:p>
        </p:txBody>
      </p:sp>
      <p:sp>
        <p:nvSpPr>
          <p:cNvPr id="60426" name="Text Box 10"/>
          <p:cNvSpPr txBox="1">
            <a:spLocks noChangeArrowheads="1"/>
          </p:cNvSpPr>
          <p:nvPr/>
        </p:nvSpPr>
        <p:spPr bwMode="auto">
          <a:xfrm>
            <a:off x="609600" y="1528763"/>
            <a:ext cx="6324600" cy="457200"/>
          </a:xfrm>
          <a:prstGeom prst="rect">
            <a:avLst/>
          </a:prstGeom>
          <a:noFill/>
          <a:ln w="9525">
            <a:noFill/>
            <a:miter lim="800000"/>
          </a:ln>
          <a:effectLst/>
        </p:spPr>
        <p:txBody>
          <a:bodyPr>
            <a:spAutoFit/>
          </a:bodyPr>
          <a:lstStyle/>
          <a:p>
            <a:pPr>
              <a:spcBef>
                <a:spcPct val="50000"/>
              </a:spcBef>
            </a:pPr>
            <a:r>
              <a:rPr lang="zh-CN" altLang="en-US" sz="2400" b="1"/>
              <a:t>古代的皇帝把自己比作龙。</a:t>
            </a:r>
            <a:endParaRPr lang="zh-CN" altLang="en-US" sz="2400" b="1"/>
          </a:p>
        </p:txBody>
      </p:sp>
      <p:pic>
        <p:nvPicPr>
          <p:cNvPr id="60427" name="Picture 11" descr="c49348a3233aa771[1]"/>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7543800" y="1833563"/>
            <a:ext cx="1295400" cy="973137"/>
          </a:xfrm>
          <a:prstGeom prst="rect">
            <a:avLst/>
          </a:prstGeom>
          <a:noFill/>
        </p:spPr>
      </p:pic>
      <p:sp>
        <p:nvSpPr>
          <p:cNvPr id="60428" name="Text Box 12"/>
          <p:cNvSpPr txBox="1">
            <a:spLocks noChangeArrowheads="1"/>
          </p:cNvSpPr>
          <p:nvPr/>
        </p:nvSpPr>
        <p:spPr bwMode="auto">
          <a:xfrm>
            <a:off x="1447800" y="3962400"/>
            <a:ext cx="1752600" cy="457200"/>
          </a:xfrm>
          <a:prstGeom prst="rect">
            <a:avLst/>
          </a:prstGeom>
          <a:noFill/>
          <a:ln w="9525">
            <a:noFill/>
            <a:miter lim="800000"/>
          </a:ln>
          <a:effectLst/>
        </p:spPr>
        <p:txBody>
          <a:bodyPr>
            <a:spAutoFit/>
          </a:bodyPr>
          <a:lstStyle/>
          <a:p>
            <a:pPr>
              <a:spcBef>
                <a:spcPct val="50000"/>
              </a:spcBef>
            </a:pPr>
            <a:r>
              <a:rPr lang="en-US" altLang="zh-CN" sz="2400" b="1">
                <a:solidFill>
                  <a:srgbClr val="FF3300"/>
                </a:solidFill>
              </a:rPr>
              <a:t>compared </a:t>
            </a:r>
            <a:endParaRPr lang="en-US" altLang="zh-CN" sz="2400" b="1">
              <a:solidFill>
                <a:srgbClr val="FF3300"/>
              </a:solidFill>
            </a:endParaRPr>
          </a:p>
        </p:txBody>
      </p:sp>
      <p:sp>
        <p:nvSpPr>
          <p:cNvPr id="60429" name="Text Box 13"/>
          <p:cNvSpPr txBox="1">
            <a:spLocks noChangeArrowheads="1"/>
          </p:cNvSpPr>
          <p:nvPr/>
        </p:nvSpPr>
        <p:spPr bwMode="auto">
          <a:xfrm>
            <a:off x="4495800" y="3962400"/>
            <a:ext cx="1752600" cy="457200"/>
          </a:xfrm>
          <a:prstGeom prst="rect">
            <a:avLst/>
          </a:prstGeom>
          <a:noFill/>
          <a:ln w="9525">
            <a:noFill/>
            <a:miter lim="800000"/>
          </a:ln>
          <a:effectLst/>
        </p:spPr>
        <p:txBody>
          <a:bodyPr>
            <a:spAutoFit/>
          </a:bodyPr>
          <a:lstStyle/>
          <a:p>
            <a:pPr>
              <a:spcBef>
                <a:spcPct val="50000"/>
              </a:spcBef>
            </a:pPr>
            <a:r>
              <a:rPr lang="en-US" altLang="zh-CN" sz="2400" b="1">
                <a:solidFill>
                  <a:srgbClr val="FF3300"/>
                </a:solidFill>
              </a:rPr>
              <a:t>to</a:t>
            </a:r>
            <a:endParaRPr lang="en-US" altLang="zh-CN" sz="2400" b="1">
              <a:solidFill>
                <a:srgbClr val="FF3300"/>
              </a:solidFill>
            </a:endParaRPr>
          </a:p>
        </p:txBody>
      </p:sp>
      <p:sp>
        <p:nvSpPr>
          <p:cNvPr id="60430" name="Text Box 14"/>
          <p:cNvSpPr txBox="1">
            <a:spLocks noChangeArrowheads="1"/>
          </p:cNvSpPr>
          <p:nvPr/>
        </p:nvSpPr>
        <p:spPr bwMode="auto">
          <a:xfrm>
            <a:off x="1905000" y="5567363"/>
            <a:ext cx="4495800" cy="457200"/>
          </a:xfrm>
          <a:prstGeom prst="rect">
            <a:avLst/>
          </a:prstGeom>
          <a:noFill/>
          <a:ln w="9525">
            <a:noFill/>
            <a:miter lim="800000"/>
          </a:ln>
          <a:effectLst/>
        </p:spPr>
        <p:txBody>
          <a:bodyPr>
            <a:spAutoFit/>
          </a:bodyPr>
          <a:lstStyle/>
          <a:p>
            <a:pPr>
              <a:spcBef>
                <a:spcPct val="50000"/>
              </a:spcBef>
            </a:pPr>
            <a:r>
              <a:rPr lang="en-US" altLang="zh-CN" sz="2400" b="1">
                <a:solidFill>
                  <a:srgbClr val="FF3300"/>
                </a:solidFill>
              </a:rPr>
              <a:t>compare her work with his</a:t>
            </a:r>
            <a:endParaRPr lang="en-US" altLang="zh-CN" sz="2400" b="1">
              <a:solidFill>
                <a:srgbClr val="FF3300"/>
              </a:solidFill>
            </a:endParaRPr>
          </a:p>
        </p:txBody>
      </p:sp>
      <p:sp>
        <p:nvSpPr>
          <p:cNvPr id="60431" name="Text Box 15"/>
          <p:cNvSpPr txBox="1">
            <a:spLocks noChangeArrowheads="1"/>
          </p:cNvSpPr>
          <p:nvPr/>
        </p:nvSpPr>
        <p:spPr bwMode="auto">
          <a:xfrm>
            <a:off x="304800" y="304800"/>
            <a:ext cx="3429000" cy="519113"/>
          </a:xfrm>
          <a:prstGeom prst="rect">
            <a:avLst/>
          </a:prstGeom>
          <a:noFill/>
          <a:ln w="9525">
            <a:noFill/>
            <a:miter lim="800000"/>
          </a:ln>
          <a:effectLst/>
        </p:spPr>
        <p:txBody>
          <a:bodyPr>
            <a:spAutoFit/>
          </a:bodyPr>
          <a:lstStyle/>
          <a:p>
            <a:pPr>
              <a:spcBef>
                <a:spcPct val="50000"/>
              </a:spcBef>
            </a:pPr>
            <a:r>
              <a:rPr lang="en-US" altLang="zh-CN" sz="2800" b="1" dirty="0">
                <a:latin typeface="Arial" panose="020B0604020202020204" pitchFamily="34" charset="0"/>
              </a:rPr>
              <a:t>Language point</a:t>
            </a:r>
            <a:endParaRPr lang="en-US" altLang="zh-CN" sz="2800" b="1" dirty="0">
              <a:latin typeface="Arial" panose="020B0604020202020204" pitchFamily="34" charset="0"/>
            </a:endParaRPr>
          </a:p>
        </p:txBody>
      </p:sp>
      <p:pic>
        <p:nvPicPr>
          <p:cNvPr id="60432" name="Picture 16" descr="2014-01-21_16-17-44"/>
          <p:cNvPicPr>
            <a:picLocks noChangeAspect="1" noChangeArrowheads="1"/>
          </p:cNvPicPr>
          <p:nvPr/>
        </p:nvPicPr>
        <p:blipFill>
          <a:blip r:embed="rId2"/>
          <a:srcRect/>
          <a:stretch>
            <a:fillRect/>
          </a:stretch>
        </p:blipFill>
        <p:spPr bwMode="auto">
          <a:xfrm>
            <a:off x="3962400" y="609600"/>
            <a:ext cx="1609725" cy="419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blinds(horizontal)">
                                      <p:cBhvr>
                                        <p:cTn id="7" dur="500"/>
                                        <p:tgtEl>
                                          <p:spTgt spid="604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32"/>
                                        </p:tgtEl>
                                        <p:attrNameLst>
                                          <p:attrName>style.visibility</p:attrName>
                                        </p:attrNameLst>
                                      </p:cBhvr>
                                      <p:to>
                                        <p:strVal val="visible"/>
                                      </p:to>
                                    </p:set>
                                    <p:animEffect transition="in" filter="blinds(horizontal)">
                                      <p:cBhvr>
                                        <p:cTn id="12" dur="500"/>
                                        <p:tgtEl>
                                          <p:spTgt spid="60432"/>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60426"/>
                                        </p:tgtEl>
                                        <p:attrNameLst>
                                          <p:attrName>style.visibility</p:attrName>
                                        </p:attrNameLst>
                                      </p:cBhvr>
                                      <p:to>
                                        <p:strVal val="visible"/>
                                      </p:to>
                                    </p:set>
                                    <p:anim calcmode="lin" valueType="num">
                                      <p:cBhvr>
                                        <p:cTn id="17" dur="1000" fill="hold"/>
                                        <p:tgtEl>
                                          <p:spTgt spid="60426"/>
                                        </p:tgtEl>
                                        <p:attrNameLst>
                                          <p:attrName>ppt_x</p:attrName>
                                        </p:attrNameLst>
                                      </p:cBhvr>
                                      <p:tavLst>
                                        <p:tav tm="0">
                                          <p:val>
                                            <p:strVal val="#ppt_x-.2"/>
                                          </p:val>
                                        </p:tav>
                                        <p:tav tm="100000">
                                          <p:val>
                                            <p:strVal val="#ppt_x"/>
                                          </p:val>
                                        </p:tav>
                                      </p:tavLst>
                                    </p:anim>
                                    <p:anim calcmode="lin" valueType="num">
                                      <p:cBhvr>
                                        <p:cTn id="18" dur="1000" fill="hold"/>
                                        <p:tgtEl>
                                          <p:spTgt spid="6042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0426"/>
                                        </p:tgtEl>
                                      </p:cBhvr>
                                    </p:animEffect>
                                  </p:childTnLst>
                                </p:cTn>
                              </p:par>
                              <p:par>
                                <p:cTn id="20" presetID="29" presetClass="entr" presetSubtype="0" fill="hold" nodeType="withEffect">
                                  <p:stCondLst>
                                    <p:cond delay="0"/>
                                  </p:stCondLst>
                                  <p:childTnLst>
                                    <p:set>
                                      <p:cBhvr>
                                        <p:cTn id="21" dur="1" fill="hold">
                                          <p:stCondLst>
                                            <p:cond delay="0"/>
                                          </p:stCondLst>
                                        </p:cTn>
                                        <p:tgtEl>
                                          <p:spTgt spid="60427"/>
                                        </p:tgtEl>
                                        <p:attrNameLst>
                                          <p:attrName>style.visibility</p:attrName>
                                        </p:attrNameLst>
                                      </p:cBhvr>
                                      <p:to>
                                        <p:strVal val="visible"/>
                                      </p:to>
                                    </p:set>
                                    <p:anim calcmode="lin" valueType="num">
                                      <p:cBhvr>
                                        <p:cTn id="22" dur="1000" fill="hold"/>
                                        <p:tgtEl>
                                          <p:spTgt spid="60427"/>
                                        </p:tgtEl>
                                        <p:attrNameLst>
                                          <p:attrName>ppt_x</p:attrName>
                                        </p:attrNameLst>
                                      </p:cBhvr>
                                      <p:tavLst>
                                        <p:tav tm="0">
                                          <p:val>
                                            <p:strVal val="#ppt_x-.2"/>
                                          </p:val>
                                        </p:tav>
                                        <p:tav tm="100000">
                                          <p:val>
                                            <p:strVal val="#ppt_x"/>
                                          </p:val>
                                        </p:tav>
                                      </p:tavLst>
                                    </p:anim>
                                    <p:anim calcmode="lin" valueType="num">
                                      <p:cBhvr>
                                        <p:cTn id="23" dur="1000" fill="hold"/>
                                        <p:tgtEl>
                                          <p:spTgt spid="6042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042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0421"/>
                                        </p:tgtEl>
                                        <p:attrNameLst>
                                          <p:attrName>style.visibility</p:attrName>
                                        </p:attrNameLst>
                                      </p:cBhvr>
                                      <p:to>
                                        <p:strVal val="visible"/>
                                      </p:to>
                                    </p:set>
                                    <p:animEffect transition="in" filter="blinds(horizontal)">
                                      <p:cBhvr>
                                        <p:cTn id="29" dur="500"/>
                                        <p:tgtEl>
                                          <p:spTgt spid="6042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0424"/>
                                        </p:tgtEl>
                                        <p:attrNameLst>
                                          <p:attrName>style.visibility</p:attrName>
                                        </p:attrNameLst>
                                      </p:cBhvr>
                                      <p:to>
                                        <p:strVal val="visible"/>
                                      </p:to>
                                    </p:set>
                                    <p:animEffect transition="in" filter="blinds(horizontal)">
                                      <p:cBhvr>
                                        <p:cTn id="34" dur="500"/>
                                        <p:tgtEl>
                                          <p:spTgt spid="604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0422"/>
                                        </p:tgtEl>
                                        <p:attrNameLst>
                                          <p:attrName>style.visibility</p:attrName>
                                        </p:attrNameLst>
                                      </p:cBhvr>
                                      <p:to>
                                        <p:strVal val="visible"/>
                                      </p:to>
                                    </p:set>
                                    <p:animEffect transition="in" filter="blinds(horizontal)">
                                      <p:cBhvr>
                                        <p:cTn id="39" dur="500"/>
                                        <p:tgtEl>
                                          <p:spTgt spid="6042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0423"/>
                                        </p:tgtEl>
                                        <p:attrNameLst>
                                          <p:attrName>style.visibility</p:attrName>
                                        </p:attrNameLst>
                                      </p:cBhvr>
                                      <p:to>
                                        <p:strVal val="visible"/>
                                      </p:to>
                                    </p:set>
                                    <p:animEffect transition="in" filter="blinds(horizontal)">
                                      <p:cBhvr>
                                        <p:cTn id="44" dur="500"/>
                                        <p:tgtEl>
                                          <p:spTgt spid="60423"/>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60425">
                                            <p:txEl>
                                              <p:pRg st="0" end="0"/>
                                            </p:txEl>
                                          </p:spTgt>
                                        </p:tgtEl>
                                        <p:attrNameLst>
                                          <p:attrName>style.visibility</p:attrName>
                                        </p:attrNameLst>
                                      </p:cBhvr>
                                      <p:to>
                                        <p:strVal val="visible"/>
                                      </p:to>
                                    </p:set>
                                    <p:animEffect transition="in" filter="wedge">
                                      <p:cBhvr>
                                        <p:cTn id="49" dur="2000"/>
                                        <p:tgtEl>
                                          <p:spTgt spid="60425">
                                            <p:txEl>
                                              <p:pRg st="0" end="0"/>
                                            </p:txEl>
                                          </p:spTgt>
                                        </p:tgtEl>
                                      </p:cBhvr>
                                    </p:animEffect>
                                  </p:childTnLst>
                                </p:cTn>
                              </p:par>
                              <p:par>
                                <p:cTn id="50" presetID="20" presetClass="entr" presetSubtype="0" fill="hold" nodeType="withEffect">
                                  <p:stCondLst>
                                    <p:cond delay="0"/>
                                  </p:stCondLst>
                                  <p:childTnLst>
                                    <p:set>
                                      <p:cBhvr>
                                        <p:cTn id="51" dur="1" fill="hold">
                                          <p:stCondLst>
                                            <p:cond delay="0"/>
                                          </p:stCondLst>
                                        </p:cTn>
                                        <p:tgtEl>
                                          <p:spTgt spid="60425">
                                            <p:txEl>
                                              <p:pRg st="1" end="1"/>
                                            </p:txEl>
                                          </p:spTgt>
                                        </p:tgtEl>
                                        <p:attrNameLst>
                                          <p:attrName>style.visibility</p:attrName>
                                        </p:attrNameLst>
                                      </p:cBhvr>
                                      <p:to>
                                        <p:strVal val="visible"/>
                                      </p:to>
                                    </p:set>
                                    <p:animEffect transition="in" filter="wedge">
                                      <p:cBhvr>
                                        <p:cTn id="52" dur="2000"/>
                                        <p:tgtEl>
                                          <p:spTgt spid="6042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60428"/>
                                        </p:tgtEl>
                                        <p:attrNameLst>
                                          <p:attrName>style.visibility</p:attrName>
                                        </p:attrNameLst>
                                      </p:cBhvr>
                                      <p:to>
                                        <p:strVal val="visible"/>
                                      </p:to>
                                    </p:set>
                                    <p:anim to="" calcmode="lin" valueType="num">
                                      <p:cBhvr>
                                        <p:cTn id="57" dur="1" fill="hold"/>
                                        <p:tgtEl>
                                          <p:spTgt spid="60428"/>
                                        </p:tgtEl>
                                      </p:cBhvr>
                                    </p:anim>
                                  </p:childTnLst>
                                </p:cTn>
                              </p:par>
                              <p:par>
                                <p:cTn id="58" presetID="24" presetClass="entr" presetSubtype="0" fill="hold" grpId="0" nodeType="withEffect">
                                  <p:stCondLst>
                                    <p:cond delay="0"/>
                                  </p:stCondLst>
                                  <p:childTnLst>
                                    <p:set>
                                      <p:cBhvr>
                                        <p:cTn id="59" dur="1" fill="hold">
                                          <p:stCondLst>
                                            <p:cond delay="0"/>
                                          </p:stCondLst>
                                        </p:cTn>
                                        <p:tgtEl>
                                          <p:spTgt spid="60429"/>
                                        </p:tgtEl>
                                        <p:attrNameLst>
                                          <p:attrName>style.visibility</p:attrName>
                                        </p:attrNameLst>
                                      </p:cBhvr>
                                      <p:to>
                                        <p:strVal val="visible"/>
                                      </p:to>
                                    </p:set>
                                    <p:anim to="" calcmode="lin" valueType="num">
                                      <p:cBhvr>
                                        <p:cTn id="60" dur="1" fill="hold"/>
                                        <p:tgtEl>
                                          <p:spTgt spid="60429"/>
                                        </p:tgtEl>
                                      </p:cBhvr>
                                    </p:anim>
                                  </p:childTnLst>
                                </p:cTn>
                              </p:par>
                            </p:childTnLst>
                          </p:cTn>
                        </p:par>
                      </p:childTnLst>
                    </p:cTn>
                  </p:par>
                  <p:par>
                    <p:cTn id="61" fill="hold">
                      <p:stCondLst>
                        <p:cond delay="indefinite"/>
                      </p:stCondLst>
                      <p:childTnLst>
                        <p:par>
                          <p:cTn id="62" fill="hold">
                            <p:stCondLst>
                              <p:cond delay="0"/>
                            </p:stCondLst>
                            <p:childTnLst>
                              <p:par>
                                <p:cTn id="63" presetID="20" presetClass="entr" presetSubtype="0" fill="hold" nodeType="clickEffect">
                                  <p:stCondLst>
                                    <p:cond delay="0"/>
                                  </p:stCondLst>
                                  <p:childTnLst>
                                    <p:set>
                                      <p:cBhvr>
                                        <p:cTn id="64" dur="1" fill="hold">
                                          <p:stCondLst>
                                            <p:cond delay="0"/>
                                          </p:stCondLst>
                                        </p:cTn>
                                        <p:tgtEl>
                                          <p:spTgt spid="60425">
                                            <p:txEl>
                                              <p:pRg st="3" end="3"/>
                                            </p:txEl>
                                          </p:spTgt>
                                        </p:tgtEl>
                                        <p:attrNameLst>
                                          <p:attrName>style.visibility</p:attrName>
                                        </p:attrNameLst>
                                      </p:cBhvr>
                                      <p:to>
                                        <p:strVal val="visible"/>
                                      </p:to>
                                    </p:set>
                                    <p:animEffect transition="in" filter="wedge">
                                      <p:cBhvr>
                                        <p:cTn id="65" dur="2000"/>
                                        <p:tgtEl>
                                          <p:spTgt spid="60425">
                                            <p:txEl>
                                              <p:pRg st="3" end="3"/>
                                            </p:txEl>
                                          </p:spTgt>
                                        </p:tgtEl>
                                      </p:cBhvr>
                                    </p:animEffect>
                                  </p:childTnLst>
                                </p:cTn>
                              </p:par>
                              <p:par>
                                <p:cTn id="66" presetID="20" presetClass="entr" presetSubtype="0" fill="hold" nodeType="withEffect">
                                  <p:stCondLst>
                                    <p:cond delay="0"/>
                                  </p:stCondLst>
                                  <p:childTnLst>
                                    <p:set>
                                      <p:cBhvr>
                                        <p:cTn id="67" dur="1" fill="hold">
                                          <p:stCondLst>
                                            <p:cond delay="0"/>
                                          </p:stCondLst>
                                        </p:cTn>
                                        <p:tgtEl>
                                          <p:spTgt spid="60425">
                                            <p:txEl>
                                              <p:pRg st="4" end="4"/>
                                            </p:txEl>
                                          </p:spTgt>
                                        </p:tgtEl>
                                        <p:attrNameLst>
                                          <p:attrName>style.visibility</p:attrName>
                                        </p:attrNameLst>
                                      </p:cBhvr>
                                      <p:to>
                                        <p:strVal val="visible"/>
                                      </p:to>
                                    </p:set>
                                    <p:animEffect transition="in" filter="wedge">
                                      <p:cBhvr>
                                        <p:cTn id="68" dur="2000"/>
                                        <p:tgtEl>
                                          <p:spTgt spid="60425">
                                            <p:txEl>
                                              <p:pRg st="4" end="4"/>
                                            </p:txEl>
                                          </p:spTgt>
                                        </p:tgtEl>
                                      </p:cBhvr>
                                    </p:animEffect>
                                  </p:childTnLst>
                                </p:cTn>
                              </p:par>
                              <p:par>
                                <p:cTn id="69" presetID="20" presetClass="entr" presetSubtype="0" fill="hold" nodeType="withEffect">
                                  <p:stCondLst>
                                    <p:cond delay="0"/>
                                  </p:stCondLst>
                                  <p:childTnLst>
                                    <p:set>
                                      <p:cBhvr>
                                        <p:cTn id="70" dur="1" fill="hold">
                                          <p:stCondLst>
                                            <p:cond delay="0"/>
                                          </p:stCondLst>
                                        </p:cTn>
                                        <p:tgtEl>
                                          <p:spTgt spid="60425">
                                            <p:txEl>
                                              <p:pRg st="5" end="5"/>
                                            </p:txEl>
                                          </p:spTgt>
                                        </p:tgtEl>
                                        <p:attrNameLst>
                                          <p:attrName>style.visibility</p:attrName>
                                        </p:attrNameLst>
                                      </p:cBhvr>
                                      <p:to>
                                        <p:strVal val="visible"/>
                                      </p:to>
                                    </p:set>
                                    <p:animEffect transition="in" filter="wedge">
                                      <p:cBhvr>
                                        <p:cTn id="71" dur="2000"/>
                                        <p:tgtEl>
                                          <p:spTgt spid="60425">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4" presetClass="entr" presetSubtype="0" fill="hold" grpId="0" nodeType="clickEffect">
                                  <p:stCondLst>
                                    <p:cond delay="0"/>
                                  </p:stCondLst>
                                  <p:childTnLst>
                                    <p:set>
                                      <p:cBhvr>
                                        <p:cTn id="75" dur="1" fill="hold">
                                          <p:stCondLst>
                                            <p:cond delay="0"/>
                                          </p:stCondLst>
                                        </p:cTn>
                                        <p:tgtEl>
                                          <p:spTgt spid="60430"/>
                                        </p:tgtEl>
                                        <p:attrNameLst>
                                          <p:attrName>style.visibility</p:attrName>
                                        </p:attrNameLst>
                                      </p:cBhvr>
                                      <p:to>
                                        <p:strVal val="visible"/>
                                      </p:to>
                                    </p:set>
                                    <p:anim to="" calcmode="lin" valueType="num">
                                      <p:cBhvr>
                                        <p:cTn id="76" dur="1" fill="hold"/>
                                        <p:tgtEl>
                                          <p:spTgt spid="6043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1" grpId="0"/>
      <p:bldP spid="60422" grpId="0"/>
      <p:bldP spid="60423" grpId="0"/>
      <p:bldP spid="60424" grpId="0"/>
      <p:bldP spid="60426" grpId="0"/>
      <p:bldP spid="60428" grpId="0"/>
      <p:bldP spid="60429" grpId="0"/>
      <p:bldP spid="604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5308" name="Oval 12"/>
          <p:cNvSpPr>
            <a:spLocks noChangeArrowheads="1"/>
          </p:cNvSpPr>
          <p:nvPr/>
        </p:nvSpPr>
        <p:spPr bwMode="auto">
          <a:xfrm>
            <a:off x="6324600" y="5410200"/>
            <a:ext cx="2819400" cy="914400"/>
          </a:xfrm>
          <a:prstGeom prst="ellipse">
            <a:avLst/>
          </a:prstGeom>
          <a:solidFill>
            <a:srgbClr val="99FF33"/>
          </a:solidFill>
          <a:ln w="9525">
            <a:solidFill>
              <a:schemeClr val="tx1"/>
            </a:solidFill>
            <a:round/>
          </a:ln>
          <a:effectLst/>
        </p:spPr>
        <p:txBody>
          <a:bodyPr wrap="none" anchor="ctr"/>
          <a:lstStyle/>
          <a:p>
            <a:endParaRPr lang="zh-CN" altLang="en-US"/>
          </a:p>
        </p:txBody>
      </p:sp>
      <p:sp>
        <p:nvSpPr>
          <p:cNvPr id="55301" name="WordArt 5"/>
          <p:cNvSpPr>
            <a:spLocks noChangeArrowheads="1" noChangeShapeType="1" noTextEdit="1"/>
          </p:cNvSpPr>
          <p:nvPr/>
        </p:nvSpPr>
        <p:spPr bwMode="auto">
          <a:xfrm>
            <a:off x="5410200" y="0"/>
            <a:ext cx="34290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panose="02010600030101010101" pitchFamily="2" charset="-122"/>
                <a:ea typeface="宋体" panose="02010600030101010101" pitchFamily="2" charset="-122"/>
              </a:rPr>
              <a:t>Careful Reading</a:t>
            </a:r>
            <a:endParaRPr lang="zh-CN" altLang="en-US" sz="3600" kern="10">
              <a:ln w="9525">
                <a:solidFill>
                  <a:srgbClr val="CC99FF"/>
                </a:solidFill>
                <a:rou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panose="02010600030101010101" pitchFamily="2" charset="-122"/>
              <a:ea typeface="宋体" panose="02010600030101010101" pitchFamily="2" charset="-122"/>
            </a:endParaRPr>
          </a:p>
        </p:txBody>
      </p:sp>
      <p:sp>
        <p:nvSpPr>
          <p:cNvPr id="55302" name="Text Box 6"/>
          <p:cNvSpPr txBox="1">
            <a:spLocks noChangeArrowheads="1"/>
          </p:cNvSpPr>
          <p:nvPr/>
        </p:nvSpPr>
        <p:spPr bwMode="auto">
          <a:xfrm>
            <a:off x="0" y="304800"/>
            <a:ext cx="5181600" cy="946150"/>
          </a:xfrm>
          <a:prstGeom prst="rect">
            <a:avLst/>
          </a:prstGeom>
          <a:solidFill>
            <a:schemeClr val="bg1">
              <a:alpha val="50000"/>
            </a:schemeClr>
          </a:solidFill>
          <a:ln w="9525">
            <a:noFill/>
            <a:miter lim="800000"/>
          </a:ln>
          <a:effectLst/>
        </p:spPr>
        <p:txBody>
          <a:bodyPr>
            <a:spAutoFit/>
          </a:bodyPr>
          <a:lstStyle/>
          <a:p>
            <a:pPr>
              <a:spcBef>
                <a:spcPct val="50000"/>
              </a:spcBef>
            </a:pPr>
            <a:r>
              <a:rPr lang="en-US" altLang="zh-CN" sz="2800" b="1">
                <a:solidFill>
                  <a:srgbClr val="0000FF"/>
                </a:solidFill>
                <a:latin typeface="Arial" panose="020B0604020202020204" pitchFamily="34" charset="0"/>
              </a:rPr>
              <a:t>Read Para.4 carefully and choose the right answers.</a:t>
            </a:r>
            <a:endParaRPr lang="en-US" altLang="zh-CN" sz="2800" b="1">
              <a:solidFill>
                <a:srgbClr val="0000FF"/>
              </a:solidFill>
              <a:latin typeface="Arial" panose="020B0604020202020204" pitchFamily="34" charset="0"/>
            </a:endParaRPr>
          </a:p>
        </p:txBody>
      </p:sp>
      <p:sp>
        <p:nvSpPr>
          <p:cNvPr id="55303" name="Text Box 7"/>
          <p:cNvSpPr txBox="1">
            <a:spLocks noChangeArrowheads="1"/>
          </p:cNvSpPr>
          <p:nvPr/>
        </p:nvSpPr>
        <p:spPr bwMode="auto">
          <a:xfrm>
            <a:off x="0" y="1447800"/>
            <a:ext cx="8686800" cy="4291013"/>
          </a:xfrm>
          <a:prstGeom prst="rect">
            <a:avLst/>
          </a:prstGeom>
          <a:noFill/>
          <a:ln w="9525">
            <a:noFill/>
            <a:miter lim="800000"/>
          </a:ln>
          <a:effectLst/>
        </p:spPr>
        <p:txBody>
          <a:bodyPr>
            <a:spAutoFit/>
          </a:bodyPr>
          <a:lstStyle/>
          <a:p>
            <a:pPr marL="342900" indent="-342900">
              <a:spcBef>
                <a:spcPct val="50000"/>
              </a:spcBef>
            </a:pPr>
            <a:r>
              <a:rPr lang="en-US" altLang="zh-CN" sz="2400" b="1"/>
              <a:t>(    )1. Rose ____ in Chinese culture and western   </a:t>
            </a:r>
            <a:endParaRPr lang="en-US" altLang="zh-CN" sz="2400" b="1"/>
          </a:p>
          <a:p>
            <a:pPr marL="342900" indent="-342900">
              <a:spcBef>
                <a:spcPct val="50000"/>
              </a:spcBef>
            </a:pPr>
            <a:r>
              <a:rPr lang="en-US" altLang="zh-CN" sz="2400" b="1"/>
              <a:t>         cultures.</a:t>
            </a:r>
            <a:endParaRPr lang="en-US" altLang="zh-CN" sz="2400" b="1"/>
          </a:p>
          <a:p>
            <a:pPr marL="342900" indent="-342900">
              <a:spcBef>
                <a:spcPct val="50000"/>
              </a:spcBef>
            </a:pPr>
            <a:r>
              <a:rPr lang="en-US" altLang="zh-CN" sz="2400" b="1"/>
              <a:t>        A. has similar meanings</a:t>
            </a:r>
            <a:endParaRPr lang="en-US" altLang="zh-CN" sz="2400" b="1"/>
          </a:p>
          <a:p>
            <a:pPr marL="342900" indent="-342900">
              <a:spcBef>
                <a:spcPct val="50000"/>
              </a:spcBef>
            </a:pPr>
            <a:r>
              <a:rPr lang="en-US" altLang="zh-CN" sz="2400" b="1"/>
              <a:t>        B. has different meanings</a:t>
            </a:r>
            <a:endParaRPr lang="en-US" altLang="zh-CN" sz="2400" b="1"/>
          </a:p>
          <a:p>
            <a:pPr marL="342900" indent="-342900">
              <a:spcBef>
                <a:spcPct val="50000"/>
              </a:spcBef>
            </a:pPr>
            <a:r>
              <a:rPr lang="en-US" altLang="zh-CN" sz="2400" b="1"/>
              <a:t>        C. has negative meanings</a:t>
            </a:r>
            <a:endParaRPr lang="en-US" altLang="zh-CN" sz="2400" b="1"/>
          </a:p>
          <a:p>
            <a:pPr marL="342900" indent="-342900">
              <a:spcBef>
                <a:spcPct val="50000"/>
              </a:spcBef>
            </a:pPr>
            <a:r>
              <a:rPr lang="en-US" altLang="zh-CN" sz="2400" b="1"/>
              <a:t>(    )2. Rose stands for the following </a:t>
            </a:r>
            <a:r>
              <a:rPr lang="en-US" altLang="zh-CN" sz="2400" b="1">
                <a:solidFill>
                  <a:srgbClr val="FF00FF"/>
                </a:solidFill>
              </a:rPr>
              <a:t>except</a:t>
            </a:r>
            <a:r>
              <a:rPr lang="en-US" altLang="zh-CN" sz="2400" b="1"/>
              <a:t> ____ .</a:t>
            </a:r>
            <a:endParaRPr lang="en-US" altLang="zh-CN" sz="2400" b="1"/>
          </a:p>
          <a:p>
            <a:pPr marL="342900" indent="-342900">
              <a:spcBef>
                <a:spcPct val="50000"/>
              </a:spcBef>
            </a:pPr>
            <a:r>
              <a:rPr lang="en-US" altLang="zh-CN" sz="2400" b="1"/>
              <a:t>        A. love    B. peace    C. good luck    D. </a:t>
            </a:r>
            <a:r>
              <a:rPr lang="en-US" altLang="zh-CN" sz="2400" b="1">
                <a:solidFill>
                  <a:srgbClr val="FF3300"/>
                </a:solidFill>
              </a:rPr>
              <a:t>courage</a:t>
            </a:r>
            <a:endParaRPr lang="en-US" altLang="zh-CN" sz="2400" b="1">
              <a:solidFill>
                <a:srgbClr val="FF3300"/>
              </a:solidFill>
            </a:endParaRPr>
          </a:p>
          <a:p>
            <a:pPr marL="342900" indent="-342900">
              <a:spcBef>
                <a:spcPct val="50000"/>
              </a:spcBef>
            </a:pPr>
            <a:endParaRPr lang="en-US" altLang="zh-CN" sz="2400" b="1"/>
          </a:p>
        </p:txBody>
      </p:sp>
      <p:sp>
        <p:nvSpPr>
          <p:cNvPr id="55304" name="Text Box 8"/>
          <p:cNvSpPr txBox="1">
            <a:spLocks noChangeArrowheads="1"/>
          </p:cNvSpPr>
          <p:nvPr/>
        </p:nvSpPr>
        <p:spPr bwMode="auto">
          <a:xfrm>
            <a:off x="304800" y="1447800"/>
            <a:ext cx="381000" cy="457200"/>
          </a:xfrm>
          <a:prstGeom prst="rect">
            <a:avLst/>
          </a:prstGeom>
          <a:noFill/>
          <a:ln w="9525">
            <a:noFill/>
            <a:miter lim="800000"/>
          </a:ln>
          <a:effectLst/>
        </p:spPr>
        <p:txBody>
          <a:bodyPr>
            <a:spAutoFit/>
          </a:bodyPr>
          <a:lstStyle/>
          <a:p>
            <a:pPr>
              <a:spcBef>
                <a:spcPct val="50000"/>
              </a:spcBef>
            </a:pPr>
            <a:r>
              <a:rPr lang="en-US" altLang="zh-CN" sz="2400" b="1">
                <a:solidFill>
                  <a:srgbClr val="FF3300"/>
                </a:solidFill>
              </a:rPr>
              <a:t>A</a:t>
            </a:r>
            <a:endParaRPr lang="en-US" altLang="zh-CN" sz="2400" b="1">
              <a:solidFill>
                <a:srgbClr val="FF3300"/>
              </a:solidFill>
            </a:endParaRPr>
          </a:p>
        </p:txBody>
      </p:sp>
      <p:sp>
        <p:nvSpPr>
          <p:cNvPr id="55305" name="Text Box 9"/>
          <p:cNvSpPr txBox="1">
            <a:spLocks noChangeArrowheads="1"/>
          </p:cNvSpPr>
          <p:nvPr/>
        </p:nvSpPr>
        <p:spPr bwMode="auto">
          <a:xfrm>
            <a:off x="304800" y="4191000"/>
            <a:ext cx="381000" cy="457200"/>
          </a:xfrm>
          <a:prstGeom prst="rect">
            <a:avLst/>
          </a:prstGeom>
          <a:noFill/>
          <a:ln w="9525">
            <a:noFill/>
            <a:miter lim="800000"/>
          </a:ln>
          <a:effectLst/>
        </p:spPr>
        <p:txBody>
          <a:bodyPr>
            <a:spAutoFit/>
          </a:bodyPr>
          <a:lstStyle/>
          <a:p>
            <a:pPr>
              <a:spcBef>
                <a:spcPct val="50000"/>
              </a:spcBef>
            </a:pPr>
            <a:r>
              <a:rPr lang="en-US" altLang="zh-CN" sz="2400" b="1">
                <a:solidFill>
                  <a:srgbClr val="FF3300"/>
                </a:solidFill>
              </a:rPr>
              <a:t>C</a:t>
            </a:r>
            <a:endParaRPr lang="en-US" altLang="zh-CN" sz="2400" b="1">
              <a:solidFill>
                <a:srgbClr val="FF3300"/>
              </a:solidFill>
            </a:endParaRPr>
          </a:p>
        </p:txBody>
      </p:sp>
      <p:pic>
        <p:nvPicPr>
          <p:cNvPr id="55306" name="Picture 10" descr="2014-01-21_16-17-36"/>
          <p:cNvPicPr>
            <a:picLocks noChangeAspect="1" noChangeArrowheads="1"/>
          </p:cNvPicPr>
          <p:nvPr/>
        </p:nvPicPr>
        <p:blipFill>
          <a:blip r:embed="rId2">
            <a:clrChange>
              <a:clrFrom>
                <a:srgbClr val="FBFFFF"/>
              </a:clrFrom>
              <a:clrTo>
                <a:srgbClr val="FBFFFF">
                  <a:alpha val="0"/>
                </a:srgbClr>
              </a:clrTo>
            </a:clrChange>
          </a:blip>
          <a:srcRect/>
          <a:stretch>
            <a:fillRect/>
          </a:stretch>
        </p:blipFill>
        <p:spPr bwMode="auto">
          <a:xfrm>
            <a:off x="6477000" y="5681663"/>
            <a:ext cx="1447800" cy="490537"/>
          </a:xfrm>
          <a:prstGeom prst="rect">
            <a:avLst/>
          </a:prstGeom>
          <a:noFill/>
        </p:spPr>
      </p:pic>
      <p:sp>
        <p:nvSpPr>
          <p:cNvPr id="55307" name="Text Box 11"/>
          <p:cNvSpPr txBox="1">
            <a:spLocks noChangeArrowheads="1"/>
          </p:cNvSpPr>
          <p:nvPr/>
        </p:nvSpPr>
        <p:spPr bwMode="auto">
          <a:xfrm>
            <a:off x="8001000" y="5715000"/>
            <a:ext cx="1143000" cy="396875"/>
          </a:xfrm>
          <a:prstGeom prst="rect">
            <a:avLst/>
          </a:prstGeom>
          <a:noFill/>
          <a:ln w="9525">
            <a:noFill/>
            <a:miter lim="800000"/>
          </a:ln>
          <a:effectLst/>
        </p:spPr>
        <p:txBody>
          <a:bodyPr>
            <a:spAutoFit/>
          </a:bodyPr>
          <a:lstStyle/>
          <a:p>
            <a:pPr>
              <a:spcBef>
                <a:spcPct val="50000"/>
              </a:spcBef>
            </a:pPr>
            <a:r>
              <a:rPr lang="en-US" altLang="zh-CN" sz="2000" b="1"/>
              <a:t>n. </a:t>
            </a:r>
            <a:r>
              <a:rPr lang="zh-CN" altLang="en-US" sz="2000" b="1"/>
              <a:t>勇气</a:t>
            </a:r>
            <a:endParaRPr lang="zh-CN" altLang="en-US" sz="2000" b="1"/>
          </a:p>
        </p:txBody>
      </p:sp>
      <p:sp>
        <p:nvSpPr>
          <p:cNvPr id="55309" name="Line 13"/>
          <p:cNvSpPr>
            <a:spLocks noChangeShapeType="1"/>
          </p:cNvSpPr>
          <p:nvPr/>
        </p:nvSpPr>
        <p:spPr bwMode="auto">
          <a:xfrm flipH="1">
            <a:off x="7848600" y="5029200"/>
            <a:ext cx="76200" cy="457200"/>
          </a:xfrm>
          <a:prstGeom prst="line">
            <a:avLst/>
          </a:prstGeom>
          <a:noFill/>
          <a:ln w="9525">
            <a:solidFill>
              <a:schemeClr val="tx1"/>
            </a:solidFill>
            <a:round/>
            <a:tailEnd type="triangle" w="med" len="me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fade">
                                      <p:cBhvr>
                                        <p:cTn id="7" dur="1000"/>
                                        <p:tgtEl>
                                          <p:spTgt spid="55302"/>
                                        </p:tgtEl>
                                      </p:cBhvr>
                                    </p:animEffect>
                                    <p:anim calcmode="lin" valueType="num">
                                      <p:cBhvr>
                                        <p:cTn id="8" dur="1000" fill="hold"/>
                                        <p:tgtEl>
                                          <p:spTgt spid="55302"/>
                                        </p:tgtEl>
                                        <p:attrNameLst>
                                          <p:attrName>ppt_x</p:attrName>
                                        </p:attrNameLst>
                                      </p:cBhvr>
                                      <p:tavLst>
                                        <p:tav tm="0">
                                          <p:val>
                                            <p:strVal val="#ppt_x"/>
                                          </p:val>
                                        </p:tav>
                                        <p:tav tm="100000">
                                          <p:val>
                                            <p:strVal val="#ppt_x"/>
                                          </p:val>
                                        </p:tav>
                                      </p:tavLst>
                                    </p:anim>
                                    <p:anim calcmode="lin" valueType="num">
                                      <p:cBhvr>
                                        <p:cTn id="9" dur="1000" fill="hold"/>
                                        <p:tgtEl>
                                          <p:spTgt spid="553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55303"/>
                                        </p:tgtEl>
                                        <p:attrNameLst>
                                          <p:attrName>style.visibility</p:attrName>
                                        </p:attrNameLst>
                                      </p:cBhvr>
                                      <p:to>
                                        <p:strVal val="visible"/>
                                      </p:to>
                                    </p:set>
                                    <p:animEffect transition="in" filter="strips(downRight)">
                                      <p:cBhvr>
                                        <p:cTn id="14" dur="1000"/>
                                        <p:tgtEl>
                                          <p:spTgt spid="5530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55304"/>
                                        </p:tgtEl>
                                        <p:attrNameLst>
                                          <p:attrName>style.visibility</p:attrName>
                                        </p:attrNameLst>
                                      </p:cBhvr>
                                      <p:to>
                                        <p:strVal val="visible"/>
                                      </p:to>
                                    </p:set>
                                    <p:anim calcmode="lin" valueType="num">
                                      <p:cBhvr>
                                        <p:cTn id="19" dur="1000" fill="hold"/>
                                        <p:tgtEl>
                                          <p:spTgt spid="55304"/>
                                        </p:tgtEl>
                                        <p:attrNameLst>
                                          <p:attrName>ppt_w</p:attrName>
                                        </p:attrNameLst>
                                      </p:cBhvr>
                                      <p:tavLst>
                                        <p:tav tm="0">
                                          <p:val>
                                            <p:fltVal val="0"/>
                                          </p:val>
                                        </p:tav>
                                        <p:tav tm="100000">
                                          <p:val>
                                            <p:strVal val="#ppt_w"/>
                                          </p:val>
                                        </p:tav>
                                      </p:tavLst>
                                    </p:anim>
                                    <p:anim calcmode="lin" valueType="num">
                                      <p:cBhvr>
                                        <p:cTn id="20" dur="1000" fill="hold"/>
                                        <p:tgtEl>
                                          <p:spTgt spid="55304"/>
                                        </p:tgtEl>
                                        <p:attrNameLst>
                                          <p:attrName>ppt_h</p:attrName>
                                        </p:attrNameLst>
                                      </p:cBhvr>
                                      <p:tavLst>
                                        <p:tav tm="0">
                                          <p:val>
                                            <p:fltVal val="0"/>
                                          </p:val>
                                        </p:tav>
                                        <p:tav tm="100000">
                                          <p:val>
                                            <p:strVal val="#ppt_h"/>
                                          </p:val>
                                        </p:tav>
                                      </p:tavLst>
                                    </p:anim>
                                    <p:anim calcmode="lin" valueType="num">
                                      <p:cBhvr>
                                        <p:cTn id="21" dur="1000" fill="hold"/>
                                        <p:tgtEl>
                                          <p:spTgt spid="55304"/>
                                        </p:tgtEl>
                                        <p:attrNameLst>
                                          <p:attrName>style.rotation</p:attrName>
                                        </p:attrNameLst>
                                      </p:cBhvr>
                                      <p:tavLst>
                                        <p:tav tm="0">
                                          <p:val>
                                            <p:fltVal val="90"/>
                                          </p:val>
                                        </p:tav>
                                        <p:tav tm="100000">
                                          <p:val>
                                            <p:fltVal val="0"/>
                                          </p:val>
                                        </p:tav>
                                      </p:tavLst>
                                    </p:anim>
                                    <p:animEffect transition="in" filter="fade">
                                      <p:cBhvr>
                                        <p:cTn id="22" dur="1000"/>
                                        <p:tgtEl>
                                          <p:spTgt spid="5530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55305"/>
                                        </p:tgtEl>
                                        <p:attrNameLst>
                                          <p:attrName>style.visibility</p:attrName>
                                        </p:attrNameLst>
                                      </p:cBhvr>
                                      <p:to>
                                        <p:strVal val="visible"/>
                                      </p:to>
                                    </p:set>
                                    <p:anim calcmode="lin" valueType="num">
                                      <p:cBhvr>
                                        <p:cTn id="27" dur="1000" fill="hold"/>
                                        <p:tgtEl>
                                          <p:spTgt spid="55305"/>
                                        </p:tgtEl>
                                        <p:attrNameLst>
                                          <p:attrName>ppt_w</p:attrName>
                                        </p:attrNameLst>
                                      </p:cBhvr>
                                      <p:tavLst>
                                        <p:tav tm="0">
                                          <p:val>
                                            <p:fltVal val="0"/>
                                          </p:val>
                                        </p:tav>
                                        <p:tav tm="100000">
                                          <p:val>
                                            <p:strVal val="#ppt_w"/>
                                          </p:val>
                                        </p:tav>
                                      </p:tavLst>
                                    </p:anim>
                                    <p:anim calcmode="lin" valueType="num">
                                      <p:cBhvr>
                                        <p:cTn id="28" dur="1000" fill="hold"/>
                                        <p:tgtEl>
                                          <p:spTgt spid="55305"/>
                                        </p:tgtEl>
                                        <p:attrNameLst>
                                          <p:attrName>ppt_h</p:attrName>
                                        </p:attrNameLst>
                                      </p:cBhvr>
                                      <p:tavLst>
                                        <p:tav tm="0">
                                          <p:val>
                                            <p:fltVal val="0"/>
                                          </p:val>
                                        </p:tav>
                                        <p:tav tm="100000">
                                          <p:val>
                                            <p:strVal val="#ppt_h"/>
                                          </p:val>
                                        </p:tav>
                                      </p:tavLst>
                                    </p:anim>
                                    <p:anim calcmode="lin" valueType="num">
                                      <p:cBhvr>
                                        <p:cTn id="29" dur="1000" fill="hold"/>
                                        <p:tgtEl>
                                          <p:spTgt spid="55305"/>
                                        </p:tgtEl>
                                        <p:attrNameLst>
                                          <p:attrName>style.rotation</p:attrName>
                                        </p:attrNameLst>
                                      </p:cBhvr>
                                      <p:tavLst>
                                        <p:tav tm="0">
                                          <p:val>
                                            <p:fltVal val="90"/>
                                          </p:val>
                                        </p:tav>
                                        <p:tav tm="100000">
                                          <p:val>
                                            <p:fltVal val="0"/>
                                          </p:val>
                                        </p:tav>
                                      </p:tavLst>
                                    </p:anim>
                                    <p:animEffect transition="in" filter="fade">
                                      <p:cBhvr>
                                        <p:cTn id="30" dur="1000"/>
                                        <p:tgtEl>
                                          <p:spTgt spid="5530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5309"/>
                                        </p:tgtEl>
                                        <p:attrNameLst>
                                          <p:attrName>style.visibility</p:attrName>
                                        </p:attrNameLst>
                                      </p:cBhvr>
                                      <p:to>
                                        <p:strVal val="visible"/>
                                      </p:to>
                                    </p:set>
                                    <p:anim calcmode="lin" valueType="num">
                                      <p:cBhvr additive="base">
                                        <p:cTn id="35" dur="500" fill="hold"/>
                                        <p:tgtEl>
                                          <p:spTgt spid="55309"/>
                                        </p:tgtEl>
                                        <p:attrNameLst>
                                          <p:attrName>ppt_x</p:attrName>
                                        </p:attrNameLst>
                                      </p:cBhvr>
                                      <p:tavLst>
                                        <p:tav tm="0">
                                          <p:val>
                                            <p:strVal val="#ppt_x"/>
                                          </p:val>
                                        </p:tav>
                                        <p:tav tm="100000">
                                          <p:val>
                                            <p:strVal val="#ppt_x"/>
                                          </p:val>
                                        </p:tav>
                                      </p:tavLst>
                                    </p:anim>
                                    <p:anim calcmode="lin" valueType="num">
                                      <p:cBhvr additive="base">
                                        <p:cTn id="36" dur="500" fill="hold"/>
                                        <p:tgtEl>
                                          <p:spTgt spid="5530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5306"/>
                                        </p:tgtEl>
                                        <p:attrNameLst>
                                          <p:attrName>style.visibility</p:attrName>
                                        </p:attrNameLst>
                                      </p:cBhvr>
                                      <p:to>
                                        <p:strVal val="visible"/>
                                      </p:to>
                                    </p:set>
                                    <p:animEffect transition="in" filter="fade">
                                      <p:cBhvr>
                                        <p:cTn id="41" dur="1000"/>
                                        <p:tgtEl>
                                          <p:spTgt spid="55306"/>
                                        </p:tgtEl>
                                      </p:cBhvr>
                                    </p:animEffect>
                                    <p:anim calcmode="lin" valueType="num">
                                      <p:cBhvr>
                                        <p:cTn id="42" dur="1000" fill="hold"/>
                                        <p:tgtEl>
                                          <p:spTgt spid="55306"/>
                                        </p:tgtEl>
                                        <p:attrNameLst>
                                          <p:attrName>ppt_x</p:attrName>
                                        </p:attrNameLst>
                                      </p:cBhvr>
                                      <p:tavLst>
                                        <p:tav tm="0">
                                          <p:val>
                                            <p:strVal val="#ppt_x"/>
                                          </p:val>
                                        </p:tav>
                                        <p:tav tm="100000">
                                          <p:val>
                                            <p:strVal val="#ppt_x"/>
                                          </p:val>
                                        </p:tav>
                                      </p:tavLst>
                                    </p:anim>
                                    <p:anim calcmode="lin" valueType="num">
                                      <p:cBhvr>
                                        <p:cTn id="43" dur="1000" fill="hold"/>
                                        <p:tgtEl>
                                          <p:spTgt spid="5530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5307"/>
                                        </p:tgtEl>
                                        <p:attrNameLst>
                                          <p:attrName>style.visibility</p:attrName>
                                        </p:attrNameLst>
                                      </p:cBhvr>
                                      <p:to>
                                        <p:strVal val="visible"/>
                                      </p:to>
                                    </p:set>
                                    <p:animEffect transition="in" filter="fade">
                                      <p:cBhvr>
                                        <p:cTn id="46" dur="1000"/>
                                        <p:tgtEl>
                                          <p:spTgt spid="55307"/>
                                        </p:tgtEl>
                                      </p:cBhvr>
                                    </p:animEffect>
                                    <p:anim calcmode="lin" valueType="num">
                                      <p:cBhvr>
                                        <p:cTn id="47" dur="1000" fill="hold"/>
                                        <p:tgtEl>
                                          <p:spTgt spid="55307"/>
                                        </p:tgtEl>
                                        <p:attrNameLst>
                                          <p:attrName>ppt_x</p:attrName>
                                        </p:attrNameLst>
                                      </p:cBhvr>
                                      <p:tavLst>
                                        <p:tav tm="0">
                                          <p:val>
                                            <p:strVal val="#ppt_x"/>
                                          </p:val>
                                        </p:tav>
                                        <p:tav tm="100000">
                                          <p:val>
                                            <p:strVal val="#ppt_x"/>
                                          </p:val>
                                        </p:tav>
                                      </p:tavLst>
                                    </p:anim>
                                    <p:anim calcmode="lin" valueType="num">
                                      <p:cBhvr>
                                        <p:cTn id="48" dur="1000" fill="hold"/>
                                        <p:tgtEl>
                                          <p:spTgt spid="5530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5308"/>
                                        </p:tgtEl>
                                        <p:attrNameLst>
                                          <p:attrName>style.visibility</p:attrName>
                                        </p:attrNameLst>
                                      </p:cBhvr>
                                      <p:to>
                                        <p:strVal val="visible"/>
                                      </p:to>
                                    </p:set>
                                    <p:animEffect transition="in" filter="fade">
                                      <p:cBhvr>
                                        <p:cTn id="51" dur="1000"/>
                                        <p:tgtEl>
                                          <p:spTgt spid="55308"/>
                                        </p:tgtEl>
                                      </p:cBhvr>
                                    </p:animEffect>
                                    <p:anim calcmode="lin" valueType="num">
                                      <p:cBhvr>
                                        <p:cTn id="52" dur="1000" fill="hold"/>
                                        <p:tgtEl>
                                          <p:spTgt spid="55308"/>
                                        </p:tgtEl>
                                        <p:attrNameLst>
                                          <p:attrName>ppt_x</p:attrName>
                                        </p:attrNameLst>
                                      </p:cBhvr>
                                      <p:tavLst>
                                        <p:tav tm="0">
                                          <p:val>
                                            <p:strVal val="#ppt_x"/>
                                          </p:val>
                                        </p:tav>
                                        <p:tav tm="100000">
                                          <p:val>
                                            <p:strVal val="#ppt_x"/>
                                          </p:val>
                                        </p:tav>
                                      </p:tavLst>
                                    </p:anim>
                                    <p:anim calcmode="lin" valueType="num">
                                      <p:cBhvr>
                                        <p:cTn id="53" dur="1000" fill="hold"/>
                                        <p:tgtEl>
                                          <p:spTgt spid="55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8" grpId="0" animBg="1"/>
      <p:bldP spid="55302" grpId="0" animBg="1"/>
      <p:bldP spid="55303" grpId="0"/>
      <p:bldP spid="55304" grpId="0"/>
      <p:bldP spid="55305" grpId="0"/>
      <p:bldP spid="55307" grpId="0"/>
      <p:bldP spid="553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611188" y="1628775"/>
            <a:ext cx="7848600" cy="519113"/>
          </a:xfrm>
          <a:prstGeom prst="rect">
            <a:avLst/>
          </a:prstGeom>
          <a:noFill/>
          <a:ln w="9525">
            <a:noFill/>
            <a:miter lim="800000"/>
          </a:ln>
          <a:effectLst/>
        </p:spPr>
        <p:txBody>
          <a:bodyPr>
            <a:spAutoFit/>
          </a:bodyPr>
          <a:lstStyle/>
          <a:p>
            <a:pPr marL="342900" indent="-342900">
              <a:buFontTx/>
              <a:buAutoNum type="arabicPeriod"/>
            </a:pPr>
            <a:endParaRPr lang="zh-CN" altLang="zh-CN" sz="2800" b="1">
              <a:solidFill>
                <a:srgbClr val="FF3399"/>
              </a:solidFill>
              <a:latin typeface="Lucida Sans" pitchFamily="34" charset="0"/>
            </a:endParaRPr>
          </a:p>
        </p:txBody>
      </p:sp>
      <p:sp>
        <p:nvSpPr>
          <p:cNvPr id="56324" name="Text Box 4"/>
          <p:cNvSpPr txBox="1">
            <a:spLocks noChangeArrowheads="1"/>
          </p:cNvSpPr>
          <p:nvPr/>
        </p:nvSpPr>
        <p:spPr bwMode="auto">
          <a:xfrm>
            <a:off x="971550" y="2492375"/>
            <a:ext cx="5040313" cy="519113"/>
          </a:xfrm>
          <a:prstGeom prst="rect">
            <a:avLst/>
          </a:prstGeom>
          <a:noFill/>
          <a:ln w="9525">
            <a:noFill/>
            <a:miter lim="800000"/>
          </a:ln>
          <a:effectLst/>
        </p:spPr>
        <p:txBody>
          <a:bodyPr>
            <a:spAutoFit/>
          </a:bodyPr>
          <a:lstStyle/>
          <a:p>
            <a:pPr>
              <a:spcBef>
                <a:spcPct val="50000"/>
              </a:spcBef>
            </a:pPr>
            <a:endParaRPr lang="zh-CN" altLang="zh-CN" sz="2800" b="1">
              <a:solidFill>
                <a:srgbClr val="FF3399"/>
              </a:solidFill>
              <a:latin typeface="Lucida Sans" pitchFamily="34" charset="0"/>
            </a:endParaRPr>
          </a:p>
        </p:txBody>
      </p:sp>
      <p:sp>
        <p:nvSpPr>
          <p:cNvPr id="56325" name="Text Box 5"/>
          <p:cNvSpPr txBox="1">
            <a:spLocks noChangeArrowheads="1"/>
          </p:cNvSpPr>
          <p:nvPr/>
        </p:nvSpPr>
        <p:spPr bwMode="auto">
          <a:xfrm>
            <a:off x="971550" y="3357563"/>
            <a:ext cx="6048375" cy="519112"/>
          </a:xfrm>
          <a:prstGeom prst="rect">
            <a:avLst/>
          </a:prstGeom>
          <a:noFill/>
          <a:ln w="9525">
            <a:noFill/>
            <a:miter lim="800000"/>
          </a:ln>
          <a:effectLst/>
        </p:spPr>
        <p:txBody>
          <a:bodyPr>
            <a:spAutoFit/>
          </a:bodyPr>
          <a:lstStyle/>
          <a:p>
            <a:pPr>
              <a:spcBef>
                <a:spcPct val="50000"/>
              </a:spcBef>
            </a:pPr>
            <a:endParaRPr lang="zh-CN" altLang="zh-CN" sz="2800" b="1">
              <a:solidFill>
                <a:srgbClr val="FF3399"/>
              </a:solidFill>
              <a:latin typeface="Lucida Sans" pitchFamily="34" charset="0"/>
            </a:endParaRPr>
          </a:p>
        </p:txBody>
      </p:sp>
      <p:sp>
        <p:nvSpPr>
          <p:cNvPr id="56326" name="Text Box 6"/>
          <p:cNvSpPr txBox="1">
            <a:spLocks noChangeArrowheads="1"/>
          </p:cNvSpPr>
          <p:nvPr/>
        </p:nvSpPr>
        <p:spPr bwMode="auto">
          <a:xfrm>
            <a:off x="971550" y="5300663"/>
            <a:ext cx="4392613" cy="519112"/>
          </a:xfrm>
          <a:prstGeom prst="rect">
            <a:avLst/>
          </a:prstGeom>
          <a:noFill/>
          <a:ln w="9525">
            <a:noFill/>
            <a:miter lim="800000"/>
          </a:ln>
          <a:effectLst/>
        </p:spPr>
        <p:txBody>
          <a:bodyPr>
            <a:spAutoFit/>
          </a:bodyPr>
          <a:lstStyle/>
          <a:p>
            <a:pPr>
              <a:spcBef>
                <a:spcPct val="50000"/>
              </a:spcBef>
            </a:pPr>
            <a:endParaRPr lang="zh-CN" altLang="zh-CN" sz="2800" b="1">
              <a:solidFill>
                <a:srgbClr val="FF3399"/>
              </a:solidFill>
              <a:latin typeface="Lucida Sans" pitchFamily="34" charset="0"/>
            </a:endParaRPr>
          </a:p>
        </p:txBody>
      </p:sp>
      <p:graphicFrame>
        <p:nvGraphicFramePr>
          <p:cNvPr id="56376" name="Group 56"/>
          <p:cNvGraphicFramePr>
            <a:graphicFrameLocks noGrp="1"/>
          </p:cNvGraphicFramePr>
          <p:nvPr/>
        </p:nvGraphicFramePr>
        <p:xfrm>
          <a:off x="228600" y="1981200"/>
          <a:ext cx="8686800" cy="4568826"/>
        </p:xfrm>
        <a:graphic>
          <a:graphicData uri="http://schemas.openxmlformats.org/drawingml/2006/table">
            <a:tbl>
              <a:tblPr/>
              <a:tblGrid>
                <a:gridCol w="1905000"/>
                <a:gridCol w="3048000"/>
                <a:gridCol w="3733800"/>
              </a:tblGrid>
              <a:tr h="96837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Plant and animal</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In Chinese culture</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8FDA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In western culture</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D6D7"/>
                    </a:solidFill>
                  </a:tcPr>
                </a:tc>
              </a:tr>
              <a:tr h="11652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dog</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8FDA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D6D7"/>
                    </a:solidFill>
                  </a:tcPr>
                </a:tc>
              </a:tr>
              <a:tr h="92233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dragon</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8FDA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D6D7"/>
                    </a:solidFill>
                  </a:tcPr>
                </a:tc>
              </a:tr>
              <a:tr h="1512888">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rose</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F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8FDA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rgbClr val="FF33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D6D7"/>
                    </a:solidFill>
                  </a:tcPr>
                </a:tc>
              </a:tr>
            </a:tbl>
          </a:graphicData>
        </a:graphic>
      </p:graphicFrame>
      <p:sp>
        <p:nvSpPr>
          <p:cNvPr id="56353" name="Text Box 33"/>
          <p:cNvSpPr txBox="1">
            <a:spLocks noChangeArrowheads="1"/>
          </p:cNvSpPr>
          <p:nvPr/>
        </p:nvSpPr>
        <p:spPr bwMode="auto">
          <a:xfrm>
            <a:off x="5334000" y="2895600"/>
            <a:ext cx="4176713" cy="1187450"/>
          </a:xfrm>
          <a:prstGeom prst="rect">
            <a:avLst/>
          </a:prstGeom>
          <a:noFill/>
          <a:ln w="9525">
            <a:noFill/>
            <a:miter lim="800000"/>
          </a:ln>
          <a:effectLst/>
        </p:spPr>
        <p:txBody>
          <a:bodyPr>
            <a:spAutoFit/>
          </a:bodyPr>
          <a:lstStyle/>
          <a:p>
            <a:pPr>
              <a:spcBef>
                <a:spcPct val="50000"/>
              </a:spcBef>
            </a:pPr>
            <a:r>
              <a:rPr lang="en-US" altLang="zh-CN" sz="2400" b="1">
                <a:solidFill>
                  <a:srgbClr val="FF3300"/>
                </a:solidFill>
                <a:latin typeface="Times New Roman" panose="02020603050405020304" pitchFamily="18" charset="0"/>
              </a:rPr>
              <a:t>honest, and good friends of humans; has positive meanings</a:t>
            </a:r>
            <a:endParaRPr lang="en-US" altLang="zh-CN" sz="2400" b="1">
              <a:solidFill>
                <a:srgbClr val="FF3300"/>
              </a:solidFill>
              <a:latin typeface="Times New Roman" panose="02020603050405020304" pitchFamily="18" charset="0"/>
            </a:endParaRPr>
          </a:p>
        </p:txBody>
      </p:sp>
      <p:sp>
        <p:nvSpPr>
          <p:cNvPr id="56354" name="Rectangle 34"/>
          <p:cNvSpPr>
            <a:spLocks noChangeArrowheads="1"/>
          </p:cNvSpPr>
          <p:nvPr/>
        </p:nvSpPr>
        <p:spPr bwMode="auto">
          <a:xfrm>
            <a:off x="2209800" y="4114800"/>
            <a:ext cx="2752725" cy="822325"/>
          </a:xfrm>
          <a:prstGeom prst="rect">
            <a:avLst/>
          </a:prstGeom>
          <a:noFill/>
          <a:ln w="9525">
            <a:noFill/>
            <a:miter lim="800000"/>
          </a:ln>
          <a:effectLst/>
        </p:spPr>
        <p:txBody>
          <a:bodyPr>
            <a:spAutoFit/>
          </a:bodyPr>
          <a:lstStyle/>
          <a:p>
            <a:pPr>
              <a:spcBef>
                <a:spcPct val="50000"/>
              </a:spcBef>
            </a:pPr>
            <a:r>
              <a:rPr lang="en-US" altLang="zh-CN" sz="2400" b="1">
                <a:solidFill>
                  <a:srgbClr val="FF3300"/>
                </a:solidFill>
                <a:latin typeface="Times New Roman" panose="02020603050405020304" pitchFamily="18" charset="0"/>
              </a:rPr>
              <a:t>strong and magical creatures</a:t>
            </a:r>
            <a:endParaRPr lang="en-US" altLang="zh-CN" sz="2400" b="1">
              <a:solidFill>
                <a:srgbClr val="FF3300"/>
              </a:solidFill>
              <a:latin typeface="Times New Roman" panose="02020603050405020304" pitchFamily="18" charset="0"/>
            </a:endParaRPr>
          </a:p>
        </p:txBody>
      </p:sp>
      <p:sp>
        <p:nvSpPr>
          <p:cNvPr id="56355" name="Rectangle 35"/>
          <p:cNvSpPr>
            <a:spLocks noChangeArrowheads="1"/>
          </p:cNvSpPr>
          <p:nvPr/>
        </p:nvSpPr>
        <p:spPr bwMode="auto">
          <a:xfrm>
            <a:off x="5400675" y="4267200"/>
            <a:ext cx="3590925" cy="457200"/>
          </a:xfrm>
          <a:prstGeom prst="rect">
            <a:avLst/>
          </a:prstGeom>
          <a:noFill/>
          <a:ln w="9525">
            <a:noFill/>
            <a:miter lim="800000"/>
          </a:ln>
          <a:effectLst/>
        </p:spPr>
        <p:txBody>
          <a:bodyPr>
            <a:spAutoFit/>
          </a:bodyPr>
          <a:lstStyle/>
          <a:p>
            <a:pPr>
              <a:spcBef>
                <a:spcPct val="50000"/>
              </a:spcBef>
            </a:pPr>
            <a:r>
              <a:rPr lang="en-US" altLang="zh-CN" sz="2400" b="1">
                <a:solidFill>
                  <a:srgbClr val="FF3300"/>
                </a:solidFill>
                <a:latin typeface="Times New Roman" panose="02020603050405020304" pitchFamily="18" charset="0"/>
              </a:rPr>
              <a:t>dangerous</a:t>
            </a:r>
            <a:r>
              <a:rPr lang="en-US" altLang="zh-CN" sz="2400">
                <a:solidFill>
                  <a:srgbClr val="FF3399"/>
                </a:solidFill>
                <a:latin typeface="Times New Roman" panose="02020603050405020304" pitchFamily="18" charset="0"/>
              </a:rPr>
              <a:t> </a:t>
            </a:r>
            <a:r>
              <a:rPr lang="en-US" altLang="zh-CN" sz="2400" b="1">
                <a:solidFill>
                  <a:srgbClr val="FF3300"/>
                </a:solidFill>
                <a:latin typeface="Times New Roman" panose="02020603050405020304" pitchFamily="18" charset="0"/>
              </a:rPr>
              <a:t>animals</a:t>
            </a:r>
            <a:endParaRPr lang="en-US" altLang="zh-CN" sz="2400" b="1">
              <a:solidFill>
                <a:srgbClr val="FF3300"/>
              </a:solidFill>
              <a:latin typeface="Times New Roman" panose="02020603050405020304" pitchFamily="18" charset="0"/>
            </a:endParaRPr>
          </a:p>
        </p:txBody>
      </p:sp>
      <p:sp>
        <p:nvSpPr>
          <p:cNvPr id="56356" name="Rectangle 36"/>
          <p:cNvSpPr>
            <a:spLocks noChangeArrowheads="1"/>
          </p:cNvSpPr>
          <p:nvPr/>
        </p:nvSpPr>
        <p:spPr bwMode="auto">
          <a:xfrm>
            <a:off x="2209800" y="5257800"/>
            <a:ext cx="2951163" cy="1187450"/>
          </a:xfrm>
          <a:prstGeom prst="rect">
            <a:avLst/>
          </a:prstGeom>
          <a:noFill/>
          <a:ln w="9525">
            <a:noFill/>
            <a:miter lim="800000"/>
          </a:ln>
          <a:effectLst/>
        </p:spPr>
        <p:txBody>
          <a:bodyPr>
            <a:spAutoFit/>
          </a:bodyPr>
          <a:lstStyle/>
          <a:p>
            <a:pPr>
              <a:spcBef>
                <a:spcPct val="50000"/>
              </a:spcBef>
            </a:pPr>
            <a:r>
              <a:rPr lang="en-US" altLang="zh-CN" sz="2400" b="1">
                <a:solidFill>
                  <a:srgbClr val="FF3300"/>
                </a:solidFill>
                <a:latin typeface="Times New Roman" panose="02020603050405020304" pitchFamily="18" charset="0"/>
              </a:rPr>
              <a:t>stands for love, peace, courage and friendship</a:t>
            </a:r>
            <a:endParaRPr lang="en-US" altLang="zh-CN" sz="2400" b="1">
              <a:solidFill>
                <a:srgbClr val="FF3300"/>
              </a:solidFill>
              <a:latin typeface="Times New Roman" panose="02020603050405020304" pitchFamily="18" charset="0"/>
            </a:endParaRPr>
          </a:p>
        </p:txBody>
      </p:sp>
      <p:sp>
        <p:nvSpPr>
          <p:cNvPr id="56357" name="Rectangle 37"/>
          <p:cNvSpPr>
            <a:spLocks noChangeArrowheads="1"/>
          </p:cNvSpPr>
          <p:nvPr/>
        </p:nvSpPr>
        <p:spPr bwMode="auto">
          <a:xfrm>
            <a:off x="2286000" y="3124200"/>
            <a:ext cx="2655888" cy="457200"/>
          </a:xfrm>
          <a:prstGeom prst="rect">
            <a:avLst/>
          </a:prstGeom>
          <a:noFill/>
          <a:ln w="9525">
            <a:noFill/>
            <a:miter lim="800000"/>
          </a:ln>
          <a:effectLst/>
        </p:spPr>
        <p:txBody>
          <a:bodyPr wrap="none">
            <a:spAutoFit/>
          </a:bodyPr>
          <a:lstStyle/>
          <a:p>
            <a:pPr>
              <a:spcBef>
                <a:spcPct val="50000"/>
              </a:spcBef>
            </a:pPr>
            <a:r>
              <a:rPr lang="en-US" altLang="zh-CN" sz="2400" b="1">
                <a:solidFill>
                  <a:srgbClr val="FF3300"/>
                </a:solidFill>
                <a:latin typeface="Times New Roman" panose="02020603050405020304" pitchFamily="18" charset="0"/>
              </a:rPr>
              <a:t> negative meanings</a:t>
            </a:r>
            <a:endParaRPr lang="en-US" altLang="zh-CN" sz="2400" b="1">
              <a:solidFill>
                <a:srgbClr val="FF3300"/>
              </a:solidFill>
              <a:latin typeface="Times New Roman" panose="02020603050405020304" pitchFamily="18" charset="0"/>
            </a:endParaRPr>
          </a:p>
        </p:txBody>
      </p:sp>
      <p:sp>
        <p:nvSpPr>
          <p:cNvPr id="56358" name="Text Box 38"/>
          <p:cNvSpPr txBox="1">
            <a:spLocks noChangeArrowheads="1"/>
          </p:cNvSpPr>
          <p:nvPr/>
        </p:nvSpPr>
        <p:spPr bwMode="auto">
          <a:xfrm>
            <a:off x="5334000" y="5334000"/>
            <a:ext cx="3273425" cy="822325"/>
          </a:xfrm>
          <a:prstGeom prst="rect">
            <a:avLst/>
          </a:prstGeom>
          <a:noFill/>
          <a:ln w="9525">
            <a:noFill/>
            <a:miter lim="800000"/>
          </a:ln>
          <a:effectLst/>
        </p:spPr>
        <p:txBody>
          <a:bodyPr>
            <a:spAutoFit/>
          </a:bodyPr>
          <a:lstStyle/>
          <a:p>
            <a:pPr>
              <a:spcBef>
                <a:spcPct val="50000"/>
              </a:spcBef>
            </a:pPr>
            <a:r>
              <a:rPr lang="en-US" altLang="zh-CN" sz="2400" b="1">
                <a:solidFill>
                  <a:srgbClr val="FF3300"/>
                </a:solidFill>
                <a:latin typeface="Times New Roman" panose="02020603050405020304" pitchFamily="18" charset="0"/>
              </a:rPr>
              <a:t>stands for love, peace, courage and friendship </a:t>
            </a:r>
            <a:endParaRPr lang="en-US" altLang="zh-CN" sz="2400" b="1">
              <a:solidFill>
                <a:srgbClr val="FF3300"/>
              </a:solidFill>
              <a:latin typeface="Lucida Sans" pitchFamily="34" charset="0"/>
            </a:endParaRPr>
          </a:p>
        </p:txBody>
      </p:sp>
      <p:sp>
        <p:nvSpPr>
          <p:cNvPr id="56361" name="Text Box 41"/>
          <p:cNvSpPr txBox="1">
            <a:spLocks noChangeArrowheads="1"/>
          </p:cNvSpPr>
          <p:nvPr/>
        </p:nvSpPr>
        <p:spPr bwMode="auto">
          <a:xfrm>
            <a:off x="0" y="457200"/>
            <a:ext cx="9144000" cy="946150"/>
          </a:xfrm>
          <a:prstGeom prst="rect">
            <a:avLst/>
          </a:prstGeom>
          <a:noFill/>
          <a:ln w="9525">
            <a:noFill/>
            <a:miter lim="800000"/>
          </a:ln>
          <a:effectLst/>
        </p:spPr>
        <p:txBody>
          <a:bodyPr>
            <a:spAutoFit/>
          </a:bodyPr>
          <a:lstStyle/>
          <a:p>
            <a:pPr>
              <a:spcBef>
                <a:spcPct val="50000"/>
              </a:spcBef>
            </a:pPr>
            <a:r>
              <a:rPr lang="en-US" altLang="zh-CN" sz="2800" b="1">
                <a:solidFill>
                  <a:srgbClr val="FF3300"/>
                </a:solidFill>
                <a:latin typeface="Arial" panose="020B0604020202020204" pitchFamily="34" charset="0"/>
              </a:rPr>
              <a:t>1c Complete the table based on 1a. You  can also add something else.</a:t>
            </a:r>
            <a:endParaRPr lang="en-US" altLang="zh-CN" sz="2800" b="1">
              <a:solidFill>
                <a:srgbClr val="FF3300"/>
              </a:solidFill>
              <a:latin typeface="Arial" panose="020B0604020202020204" pitchFamily="34" charset="0"/>
            </a:endParaRPr>
          </a:p>
        </p:txBody>
      </p:sp>
      <p:sp>
        <p:nvSpPr>
          <p:cNvPr id="56379" name="Text Box 59"/>
          <p:cNvSpPr txBox="1">
            <a:spLocks noChangeArrowheads="1"/>
          </p:cNvSpPr>
          <p:nvPr/>
        </p:nvSpPr>
        <p:spPr bwMode="auto">
          <a:xfrm>
            <a:off x="152400" y="304800"/>
            <a:ext cx="8991600" cy="519113"/>
          </a:xfrm>
          <a:prstGeom prst="rect">
            <a:avLst/>
          </a:prstGeom>
          <a:noFill/>
          <a:ln w="9525">
            <a:noFill/>
            <a:miter lim="800000"/>
          </a:ln>
          <a:effectLst/>
        </p:spPr>
        <p:txBody>
          <a:bodyPr>
            <a:spAutoFit/>
          </a:bodyPr>
          <a:lstStyle/>
          <a:p>
            <a:pPr>
              <a:spcBef>
                <a:spcPct val="50000"/>
              </a:spcBef>
            </a:pPr>
            <a:r>
              <a:rPr lang="en-US" altLang="zh-CN" sz="2800" b="1">
                <a:solidFill>
                  <a:srgbClr val="0000FF"/>
                </a:solidFill>
              </a:rPr>
              <a:t>Retell the text based on the table you filled in.</a:t>
            </a:r>
            <a:endParaRPr lang="en-US" altLang="zh-CN" sz="2800" b="1">
              <a:solidFill>
                <a:srgbClr val="0000FF"/>
              </a:solidFill>
            </a:endParaRPr>
          </a:p>
        </p:txBody>
      </p:sp>
    </p:spTree>
    <p:controls>
      <mc:AlternateContent xmlns:mc="http://schemas.openxmlformats.org/markup-compatibility/2006">
        <mc:Choice xmlns:v="urn:schemas-microsoft-com:vml" Requires="v">
          <p:control spid="1026" name="" r:id="rId2" imgW="3048000" imgH="533400"/>
        </mc:Choice>
        <mc:Fallback>
          <p:control name="" r:id="rId2" imgW="3048000" imgH="533400">
            <p:pic>
              <p:nvPicPr>
                <p:cNvPr id="0" name="WindowsMediaPlayer1"/>
                <p:cNvPicPr/>
                <p:nvPr/>
              </p:nvPicPr>
              <p:blipFill>
                <a:blip r:embed="rId3"/>
                <a:stretch>
                  <a:fillRect/>
                </a:stretch>
              </p:blipFill>
              <p:spPr>
                <a:xfrm>
                  <a:off x="5105400" y="1066800"/>
                  <a:ext cx="3048000" cy="533400"/>
                </a:xfrm>
                <a:prstGeom prst="rect">
                  <a:avLst/>
                </a:prstGeom>
              </p:spPr>
            </p:pic>
          </p:control>
        </mc:Fallback>
      </mc:AlternateContent>
    </p:controls>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376"/>
                                        </p:tgtEl>
                                        <p:attrNameLst>
                                          <p:attrName>style.visibility</p:attrName>
                                        </p:attrNameLst>
                                      </p:cBhvr>
                                      <p:to>
                                        <p:strVal val="visible"/>
                                      </p:to>
                                    </p:set>
                                    <p:animEffect transition="in" filter="fade">
                                      <p:cBhvr>
                                        <p:cTn id="7" dur="1000"/>
                                        <p:tgtEl>
                                          <p:spTgt spid="56376"/>
                                        </p:tgtEl>
                                      </p:cBhvr>
                                    </p:animEffect>
                                    <p:anim calcmode="lin" valueType="num">
                                      <p:cBhvr>
                                        <p:cTn id="8" dur="1000" fill="hold"/>
                                        <p:tgtEl>
                                          <p:spTgt spid="56376"/>
                                        </p:tgtEl>
                                        <p:attrNameLst>
                                          <p:attrName>ppt_x</p:attrName>
                                        </p:attrNameLst>
                                      </p:cBhvr>
                                      <p:tavLst>
                                        <p:tav tm="0">
                                          <p:val>
                                            <p:strVal val="#ppt_x"/>
                                          </p:val>
                                        </p:tav>
                                        <p:tav tm="100000">
                                          <p:val>
                                            <p:strVal val="#ppt_x"/>
                                          </p:val>
                                        </p:tav>
                                      </p:tavLst>
                                    </p:anim>
                                    <p:anim calcmode="lin" valueType="num">
                                      <p:cBhvr>
                                        <p:cTn id="9" dur="1000" fill="hold"/>
                                        <p:tgtEl>
                                          <p:spTgt spid="563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6357">
                                            <p:txEl>
                                              <p:pRg st="0" end="0"/>
                                            </p:txEl>
                                          </p:spTgt>
                                        </p:tgtEl>
                                        <p:attrNameLst>
                                          <p:attrName>style.visibility</p:attrName>
                                        </p:attrNameLst>
                                      </p:cBhvr>
                                      <p:to>
                                        <p:strVal val="visible"/>
                                      </p:to>
                                    </p:set>
                                    <p:animEffect transition="in" filter="blinds(horizontal)">
                                      <p:cBhvr>
                                        <p:cTn id="14" dur="500"/>
                                        <p:tgtEl>
                                          <p:spTgt spid="5635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6353">
                                            <p:txEl>
                                              <p:pRg st="0" end="0"/>
                                            </p:txEl>
                                          </p:spTgt>
                                        </p:tgtEl>
                                        <p:attrNameLst>
                                          <p:attrName>style.visibility</p:attrName>
                                        </p:attrNameLst>
                                      </p:cBhvr>
                                      <p:to>
                                        <p:strVal val="visible"/>
                                      </p:to>
                                    </p:set>
                                    <p:animEffect transition="in" filter="blinds(horizontal)">
                                      <p:cBhvr>
                                        <p:cTn id="19" dur="500"/>
                                        <p:tgtEl>
                                          <p:spTgt spid="5635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6354">
                                            <p:txEl>
                                              <p:pRg st="0" end="0"/>
                                            </p:txEl>
                                          </p:spTgt>
                                        </p:tgtEl>
                                        <p:attrNameLst>
                                          <p:attrName>style.visibility</p:attrName>
                                        </p:attrNameLst>
                                      </p:cBhvr>
                                      <p:to>
                                        <p:strVal val="visible"/>
                                      </p:to>
                                    </p:set>
                                    <p:animEffect transition="in" filter="blinds(horizontal)">
                                      <p:cBhvr>
                                        <p:cTn id="24" dur="500"/>
                                        <p:tgtEl>
                                          <p:spTgt spid="5635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6355">
                                            <p:txEl>
                                              <p:pRg st="0" end="0"/>
                                            </p:txEl>
                                          </p:spTgt>
                                        </p:tgtEl>
                                        <p:attrNameLst>
                                          <p:attrName>style.visibility</p:attrName>
                                        </p:attrNameLst>
                                      </p:cBhvr>
                                      <p:to>
                                        <p:strVal val="visible"/>
                                      </p:to>
                                    </p:set>
                                    <p:animEffect transition="in" filter="blinds(horizontal)">
                                      <p:cBhvr>
                                        <p:cTn id="29" dur="500"/>
                                        <p:tgtEl>
                                          <p:spTgt spid="5635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56356">
                                            <p:txEl>
                                              <p:pRg st="0" end="0"/>
                                            </p:txEl>
                                          </p:spTgt>
                                        </p:tgtEl>
                                        <p:attrNameLst>
                                          <p:attrName>style.visibility</p:attrName>
                                        </p:attrNameLst>
                                      </p:cBhvr>
                                      <p:to>
                                        <p:strVal val="visible"/>
                                      </p:to>
                                    </p:set>
                                    <p:animEffect transition="in" filter="blinds(horizontal)">
                                      <p:cBhvr>
                                        <p:cTn id="34" dur="500"/>
                                        <p:tgtEl>
                                          <p:spTgt spid="5635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56358">
                                            <p:txEl>
                                              <p:pRg st="0" end="0"/>
                                            </p:txEl>
                                          </p:spTgt>
                                        </p:tgtEl>
                                        <p:attrNameLst>
                                          <p:attrName>style.visibility</p:attrName>
                                        </p:attrNameLst>
                                      </p:cBhvr>
                                      <p:to>
                                        <p:strVal val="visible"/>
                                      </p:to>
                                    </p:set>
                                    <p:animEffect transition="in" filter="blinds(horizontal)">
                                      <p:cBhvr>
                                        <p:cTn id="39" dur="500"/>
                                        <p:tgtEl>
                                          <p:spTgt spid="5635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0" nodeType="clickEffect">
                                  <p:stCondLst>
                                    <p:cond delay="0"/>
                                  </p:stCondLst>
                                  <p:childTnLst>
                                    <p:animEffect transition="out" filter="blinds(horizontal)">
                                      <p:cBhvr>
                                        <p:cTn id="43" dur="500"/>
                                        <p:tgtEl>
                                          <p:spTgt spid="56361"/>
                                        </p:tgtEl>
                                      </p:cBhvr>
                                    </p:animEffect>
                                    <p:set>
                                      <p:cBhvr>
                                        <p:cTn id="44" dur="1" fill="hold">
                                          <p:stCondLst>
                                            <p:cond delay="499"/>
                                          </p:stCondLst>
                                        </p:cTn>
                                        <p:tgtEl>
                                          <p:spTgt spid="5636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56379"/>
                                        </p:tgtEl>
                                        <p:attrNameLst>
                                          <p:attrName>style.visibility</p:attrName>
                                        </p:attrNameLst>
                                      </p:cBhvr>
                                      <p:to>
                                        <p:strVal val="visible"/>
                                      </p:to>
                                    </p:set>
                                    <p:animEffect transition="in" filter="blinds(horizontal)">
                                      <p:cBhvr>
                                        <p:cTn id="49" dur="500"/>
                                        <p:tgtEl>
                                          <p:spTgt spid="56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61" grpId="0"/>
      <p:bldP spid="5637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100000">
              <a:srgbClr val="FFFF99"/>
            </a:gs>
          </a:gsLst>
          <a:lin ang="2700000" scaled="1"/>
        </a:gradFill>
        <a:effectLst/>
      </p:bgPr>
    </p:bg>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152400" y="228600"/>
            <a:ext cx="9144000" cy="457200"/>
          </a:xfrm>
          <a:prstGeom prst="rect">
            <a:avLst/>
          </a:prstGeom>
          <a:noFill/>
          <a:ln w="9525">
            <a:noFill/>
            <a:miter lim="800000"/>
          </a:ln>
          <a:effectLst/>
        </p:spPr>
        <p:txBody>
          <a:bodyPr>
            <a:spAutoFit/>
          </a:bodyPr>
          <a:lstStyle/>
          <a:p>
            <a:pPr>
              <a:spcBef>
                <a:spcPct val="50000"/>
              </a:spcBef>
            </a:pPr>
            <a:r>
              <a:rPr lang="en-US" altLang="zh-CN" sz="2400" b="1">
                <a:solidFill>
                  <a:srgbClr val="0000FF"/>
                </a:solidFill>
              </a:rPr>
              <a:t>Listen, read and find the following phrases in the passage.</a:t>
            </a:r>
            <a:endParaRPr lang="en-US" altLang="zh-CN" sz="2400" b="1">
              <a:solidFill>
                <a:srgbClr val="0000FF"/>
              </a:solidFill>
            </a:endParaRPr>
          </a:p>
        </p:txBody>
      </p:sp>
      <p:pic>
        <p:nvPicPr>
          <p:cNvPr id="57349" name="Picture 5" descr="ZW_057"/>
          <p:cNvPicPr>
            <a:picLocks noChangeAspect="1" noChangeArrowheads="1" noCrop="1"/>
          </p:cNvPicPr>
          <p:nvPr/>
        </p:nvPicPr>
        <p:blipFill>
          <a:blip r:embed="rId1"/>
          <a:srcRect/>
          <a:stretch>
            <a:fillRect/>
          </a:stretch>
        </p:blipFill>
        <p:spPr bwMode="auto">
          <a:xfrm>
            <a:off x="8305800" y="5791200"/>
            <a:ext cx="1295400" cy="1295400"/>
          </a:xfrm>
          <a:prstGeom prst="rect">
            <a:avLst/>
          </a:prstGeom>
          <a:noFill/>
        </p:spPr>
      </p:pic>
      <p:pic>
        <p:nvPicPr>
          <p:cNvPr id="57350" name="Picture 6" descr="ZW_057"/>
          <p:cNvPicPr>
            <a:picLocks noChangeAspect="1" noChangeArrowheads="1" noCrop="1"/>
          </p:cNvPicPr>
          <p:nvPr/>
        </p:nvPicPr>
        <p:blipFill>
          <a:blip r:embed="rId1"/>
          <a:srcRect/>
          <a:stretch>
            <a:fillRect/>
          </a:stretch>
        </p:blipFill>
        <p:spPr bwMode="auto">
          <a:xfrm>
            <a:off x="8001000" y="6019800"/>
            <a:ext cx="914400" cy="914400"/>
          </a:xfrm>
          <a:prstGeom prst="rect">
            <a:avLst/>
          </a:prstGeom>
          <a:noFill/>
        </p:spPr>
      </p:pic>
      <p:sp>
        <p:nvSpPr>
          <p:cNvPr id="57351" name="Text Box 7"/>
          <p:cNvSpPr txBox="1">
            <a:spLocks noChangeArrowheads="1"/>
          </p:cNvSpPr>
          <p:nvPr/>
        </p:nvSpPr>
        <p:spPr bwMode="auto">
          <a:xfrm>
            <a:off x="304800" y="1066800"/>
            <a:ext cx="4572000" cy="5386388"/>
          </a:xfrm>
          <a:prstGeom prst="rect">
            <a:avLst/>
          </a:prstGeom>
          <a:noFill/>
          <a:ln w="9525">
            <a:noFill/>
            <a:miter lim="800000"/>
          </a:ln>
          <a:effectLst/>
        </p:spPr>
        <p:txBody>
          <a:bodyPr>
            <a:spAutoFit/>
          </a:bodyPr>
          <a:lstStyle/>
          <a:p>
            <a:pPr>
              <a:lnSpc>
                <a:spcPct val="50000"/>
              </a:lnSpc>
              <a:spcBef>
                <a:spcPct val="50000"/>
              </a:spcBef>
            </a:pPr>
            <a:r>
              <a:rPr lang="en-US" altLang="zh-CN" sz="2400" b="1">
                <a:solidFill>
                  <a:srgbClr val="FF3300"/>
                </a:solidFill>
                <a:latin typeface="Arial" panose="020B0604020202020204" pitchFamily="34" charset="0"/>
              </a:rPr>
              <a:t>consider the dog honest </a:t>
            </a:r>
            <a:endParaRPr lang="en-US" altLang="zh-CN" sz="2400" b="1">
              <a:solidFill>
                <a:srgbClr val="FF3300"/>
              </a:solidFill>
              <a:latin typeface="Arial" panose="020B0604020202020204" pitchFamily="34" charset="0"/>
            </a:endParaRPr>
          </a:p>
          <a:p>
            <a:pPr>
              <a:lnSpc>
                <a:spcPct val="50000"/>
              </a:lnSpc>
              <a:spcBef>
                <a:spcPct val="50000"/>
              </a:spcBef>
            </a:pPr>
            <a:endParaRPr lang="en-US" altLang="zh-CN" sz="2400" b="1">
              <a:solidFill>
                <a:srgbClr val="FF3300"/>
              </a:solidFill>
              <a:latin typeface="Arial" panose="020B0604020202020204" pitchFamily="34" charset="0"/>
            </a:endParaRPr>
          </a:p>
          <a:p>
            <a:pPr>
              <a:lnSpc>
                <a:spcPct val="50000"/>
              </a:lnSpc>
              <a:spcBef>
                <a:spcPct val="50000"/>
              </a:spcBef>
            </a:pPr>
            <a:r>
              <a:rPr lang="en-US" altLang="zh-CN" sz="2400" b="1">
                <a:solidFill>
                  <a:srgbClr val="FF3300"/>
                </a:solidFill>
                <a:latin typeface="Arial" panose="020B0604020202020204" pitchFamily="34" charset="0"/>
              </a:rPr>
              <a:t>at times</a:t>
            </a:r>
            <a:endParaRPr lang="en-US" altLang="zh-CN" sz="2400" b="1">
              <a:solidFill>
                <a:srgbClr val="FF3300"/>
              </a:solidFill>
              <a:latin typeface="Arial" panose="020B0604020202020204" pitchFamily="34" charset="0"/>
            </a:endParaRPr>
          </a:p>
          <a:p>
            <a:pPr>
              <a:lnSpc>
                <a:spcPct val="50000"/>
              </a:lnSpc>
              <a:spcBef>
                <a:spcPct val="50000"/>
              </a:spcBef>
            </a:pPr>
            <a:endParaRPr lang="en-US" altLang="zh-CN" sz="2400" b="1">
              <a:solidFill>
                <a:srgbClr val="FF3300"/>
              </a:solidFill>
              <a:latin typeface="Arial" panose="020B0604020202020204" pitchFamily="34" charset="0"/>
            </a:endParaRPr>
          </a:p>
          <a:p>
            <a:pPr>
              <a:lnSpc>
                <a:spcPct val="50000"/>
              </a:lnSpc>
              <a:spcBef>
                <a:spcPct val="50000"/>
              </a:spcBef>
            </a:pPr>
            <a:r>
              <a:rPr lang="en-US" altLang="zh-CN" sz="2400" b="1">
                <a:solidFill>
                  <a:srgbClr val="FF3300"/>
                </a:solidFill>
                <a:latin typeface="Arial" panose="020B0604020202020204" pitchFamily="34" charset="0"/>
              </a:rPr>
              <a:t>be regarded/ considered as</a:t>
            </a:r>
            <a:endParaRPr lang="en-US" altLang="zh-CN" sz="2400" b="1">
              <a:solidFill>
                <a:srgbClr val="FF3300"/>
              </a:solidFill>
              <a:latin typeface="Arial" panose="020B0604020202020204" pitchFamily="34" charset="0"/>
            </a:endParaRPr>
          </a:p>
          <a:p>
            <a:pPr>
              <a:lnSpc>
                <a:spcPct val="50000"/>
              </a:lnSpc>
              <a:spcBef>
                <a:spcPct val="50000"/>
              </a:spcBef>
            </a:pPr>
            <a:endParaRPr lang="en-US" altLang="zh-CN" sz="2400" b="1">
              <a:solidFill>
                <a:srgbClr val="FF3300"/>
              </a:solidFill>
              <a:latin typeface="Arial" panose="020B0604020202020204" pitchFamily="34" charset="0"/>
            </a:endParaRPr>
          </a:p>
          <a:p>
            <a:pPr>
              <a:lnSpc>
                <a:spcPct val="50000"/>
              </a:lnSpc>
              <a:spcBef>
                <a:spcPct val="50000"/>
              </a:spcBef>
            </a:pPr>
            <a:r>
              <a:rPr lang="en-US" altLang="zh-CN" sz="2400" b="1">
                <a:solidFill>
                  <a:srgbClr val="FF3300"/>
                </a:solidFill>
                <a:latin typeface="Arial" panose="020B0604020202020204" pitchFamily="34" charset="0"/>
              </a:rPr>
              <a:t>compare…to</a:t>
            </a:r>
            <a:endParaRPr lang="en-US" altLang="zh-CN" sz="2400" b="1">
              <a:solidFill>
                <a:srgbClr val="FF3300"/>
              </a:solidFill>
              <a:latin typeface="Arial" panose="020B0604020202020204" pitchFamily="34" charset="0"/>
            </a:endParaRPr>
          </a:p>
          <a:p>
            <a:pPr>
              <a:lnSpc>
                <a:spcPct val="50000"/>
              </a:lnSpc>
              <a:spcBef>
                <a:spcPct val="50000"/>
              </a:spcBef>
            </a:pPr>
            <a:r>
              <a:rPr lang="en-US" altLang="zh-CN" sz="2400" b="1">
                <a:solidFill>
                  <a:srgbClr val="FF3300"/>
                </a:solidFill>
                <a:latin typeface="Arial" panose="020B0604020202020204" pitchFamily="34" charset="0"/>
              </a:rPr>
              <a:t> </a:t>
            </a:r>
            <a:endParaRPr lang="en-US" altLang="zh-CN" sz="2400" b="1">
              <a:solidFill>
                <a:srgbClr val="FF3300"/>
              </a:solidFill>
              <a:latin typeface="Arial" panose="020B0604020202020204" pitchFamily="34" charset="0"/>
            </a:endParaRPr>
          </a:p>
          <a:p>
            <a:pPr>
              <a:lnSpc>
                <a:spcPct val="50000"/>
              </a:lnSpc>
              <a:spcBef>
                <a:spcPct val="50000"/>
              </a:spcBef>
            </a:pPr>
            <a:r>
              <a:rPr lang="en-US" altLang="zh-CN" sz="2400" b="1">
                <a:solidFill>
                  <a:srgbClr val="FF3300"/>
                </a:solidFill>
                <a:latin typeface="Arial" panose="020B0604020202020204" pitchFamily="34" charset="0"/>
              </a:rPr>
              <a:t>a symbol of</a:t>
            </a:r>
            <a:endParaRPr lang="en-US" altLang="zh-CN" sz="2400" b="1">
              <a:solidFill>
                <a:srgbClr val="FF3300"/>
              </a:solidFill>
              <a:latin typeface="Arial" panose="020B0604020202020204" pitchFamily="34" charset="0"/>
            </a:endParaRPr>
          </a:p>
          <a:p>
            <a:pPr>
              <a:lnSpc>
                <a:spcPct val="50000"/>
              </a:lnSpc>
              <a:spcBef>
                <a:spcPct val="50000"/>
              </a:spcBef>
            </a:pPr>
            <a:endParaRPr lang="en-US" altLang="zh-CN" sz="2400" b="1">
              <a:solidFill>
                <a:srgbClr val="FF3300"/>
              </a:solidFill>
              <a:latin typeface="Arial" panose="020B0604020202020204" pitchFamily="34" charset="0"/>
            </a:endParaRPr>
          </a:p>
          <a:p>
            <a:pPr>
              <a:lnSpc>
                <a:spcPct val="50000"/>
              </a:lnSpc>
              <a:spcBef>
                <a:spcPct val="50000"/>
              </a:spcBef>
            </a:pPr>
            <a:r>
              <a:rPr lang="en-US" altLang="zh-CN" sz="2400" b="1">
                <a:solidFill>
                  <a:srgbClr val="FF3300"/>
                </a:solidFill>
                <a:latin typeface="Arial" panose="020B0604020202020204" pitchFamily="34" charset="0"/>
              </a:rPr>
              <a:t>stand for</a:t>
            </a:r>
            <a:endParaRPr lang="en-US" altLang="zh-CN" sz="2400" b="1">
              <a:solidFill>
                <a:srgbClr val="FF3300"/>
              </a:solidFill>
              <a:latin typeface="Arial" panose="020B0604020202020204" pitchFamily="34" charset="0"/>
            </a:endParaRPr>
          </a:p>
          <a:p>
            <a:pPr>
              <a:lnSpc>
                <a:spcPct val="50000"/>
              </a:lnSpc>
              <a:spcBef>
                <a:spcPct val="50000"/>
              </a:spcBef>
            </a:pPr>
            <a:endParaRPr lang="en-US" altLang="zh-CN" sz="2400" b="1">
              <a:solidFill>
                <a:srgbClr val="FF3300"/>
              </a:solidFill>
              <a:latin typeface="Arial" panose="020B0604020202020204" pitchFamily="34" charset="0"/>
            </a:endParaRPr>
          </a:p>
          <a:p>
            <a:pPr>
              <a:lnSpc>
                <a:spcPct val="50000"/>
              </a:lnSpc>
              <a:spcBef>
                <a:spcPct val="50000"/>
              </a:spcBef>
            </a:pPr>
            <a:r>
              <a:rPr lang="en-US" altLang="zh-CN" sz="2400" b="1">
                <a:solidFill>
                  <a:srgbClr val="FF3300"/>
                </a:solidFill>
                <a:latin typeface="Arial" panose="020B0604020202020204" pitchFamily="34" charset="0"/>
              </a:rPr>
              <a:t>pay attention to</a:t>
            </a:r>
            <a:endParaRPr lang="en-US" altLang="zh-CN" sz="2400" b="1">
              <a:solidFill>
                <a:srgbClr val="FF3300"/>
              </a:solidFill>
              <a:latin typeface="Arial" panose="020B0604020202020204" pitchFamily="34" charset="0"/>
            </a:endParaRPr>
          </a:p>
          <a:p>
            <a:pPr>
              <a:lnSpc>
                <a:spcPct val="50000"/>
              </a:lnSpc>
              <a:spcBef>
                <a:spcPct val="50000"/>
              </a:spcBef>
            </a:pPr>
            <a:endParaRPr lang="en-US" altLang="zh-CN" sz="2400" b="1">
              <a:solidFill>
                <a:srgbClr val="FF3300"/>
              </a:solidFill>
              <a:latin typeface="Arial" panose="020B0604020202020204" pitchFamily="34" charset="0"/>
            </a:endParaRPr>
          </a:p>
          <a:p>
            <a:pPr>
              <a:lnSpc>
                <a:spcPct val="50000"/>
              </a:lnSpc>
              <a:spcBef>
                <a:spcPct val="50000"/>
              </a:spcBef>
            </a:pPr>
            <a:endParaRPr lang="en-US" altLang="zh-CN" sz="2400" b="1">
              <a:solidFill>
                <a:srgbClr val="FF3300"/>
              </a:solidFill>
              <a:latin typeface="Arial" panose="020B0604020202020204" pitchFamily="34" charset="0"/>
            </a:endParaRPr>
          </a:p>
        </p:txBody>
      </p:sp>
      <p:sp>
        <p:nvSpPr>
          <p:cNvPr id="57353" name="Text Box 9"/>
          <p:cNvSpPr txBox="1">
            <a:spLocks noChangeArrowheads="1"/>
          </p:cNvSpPr>
          <p:nvPr/>
        </p:nvSpPr>
        <p:spPr bwMode="auto">
          <a:xfrm>
            <a:off x="5334000" y="1143000"/>
            <a:ext cx="3352800" cy="4656138"/>
          </a:xfrm>
          <a:prstGeom prst="rect">
            <a:avLst/>
          </a:prstGeom>
          <a:noFill/>
          <a:ln w="9525" algn="ctr">
            <a:noFill/>
            <a:miter lim="800000"/>
          </a:ln>
          <a:effectLst/>
        </p:spPr>
        <p:txBody>
          <a:bodyPr>
            <a:spAutoFit/>
          </a:bodyPr>
          <a:lstStyle/>
          <a:p>
            <a:pPr>
              <a:lnSpc>
                <a:spcPct val="50000"/>
              </a:lnSpc>
              <a:spcBef>
                <a:spcPct val="50000"/>
              </a:spcBef>
            </a:pPr>
            <a:r>
              <a:rPr lang="zh-CN" altLang="en-US" sz="2400" b="1">
                <a:latin typeface="Arial" panose="020B0604020202020204" pitchFamily="34" charset="0"/>
              </a:rPr>
              <a:t>有时；间或</a:t>
            </a:r>
            <a:endParaRPr lang="zh-CN" altLang="en-US" sz="2400" b="1">
              <a:latin typeface="Arial" panose="020B0604020202020204" pitchFamily="34" charset="0"/>
            </a:endParaRPr>
          </a:p>
          <a:p>
            <a:pPr>
              <a:lnSpc>
                <a:spcPct val="50000"/>
              </a:lnSpc>
              <a:spcBef>
                <a:spcPct val="50000"/>
              </a:spcBef>
            </a:pPr>
            <a:endParaRPr lang="zh-CN" altLang="en-US" sz="2400" b="1">
              <a:latin typeface="Arial" panose="020B0604020202020204" pitchFamily="34" charset="0"/>
            </a:endParaRPr>
          </a:p>
          <a:p>
            <a:pPr>
              <a:lnSpc>
                <a:spcPct val="50000"/>
              </a:lnSpc>
              <a:spcBef>
                <a:spcPct val="50000"/>
              </a:spcBef>
            </a:pPr>
            <a:r>
              <a:rPr lang="zh-CN" altLang="en-US" sz="2400" b="1">
                <a:latin typeface="Arial" panose="020B0604020202020204" pitchFamily="34" charset="0"/>
              </a:rPr>
              <a:t>被当做</a:t>
            </a:r>
            <a:r>
              <a:rPr lang="en-US" altLang="zh-CN" sz="2400" b="1">
                <a:latin typeface="Arial" panose="020B0604020202020204" pitchFamily="34" charset="0"/>
              </a:rPr>
              <a:t>/</a:t>
            </a:r>
            <a:r>
              <a:rPr lang="zh-CN" altLang="en-US" sz="2400" b="1">
                <a:latin typeface="Arial" panose="020B0604020202020204" pitchFamily="34" charset="0"/>
              </a:rPr>
              <a:t>认为</a:t>
            </a:r>
            <a:r>
              <a:rPr lang="en-US" altLang="zh-CN" sz="2400" b="1">
                <a:latin typeface="Arial" panose="020B0604020202020204" pitchFamily="34" charset="0"/>
              </a:rPr>
              <a:t>……</a:t>
            </a:r>
            <a:endParaRPr lang="en-US" altLang="zh-CN" sz="2400" b="1">
              <a:latin typeface="Arial" panose="020B0604020202020204" pitchFamily="34" charset="0"/>
            </a:endParaRPr>
          </a:p>
          <a:p>
            <a:pPr>
              <a:lnSpc>
                <a:spcPct val="50000"/>
              </a:lnSpc>
              <a:spcBef>
                <a:spcPct val="50000"/>
              </a:spcBef>
            </a:pPr>
            <a:endParaRPr lang="en-US" altLang="zh-CN" sz="2400" b="1">
              <a:latin typeface="Arial" panose="020B0604020202020204" pitchFamily="34" charset="0"/>
            </a:endParaRPr>
          </a:p>
          <a:p>
            <a:pPr>
              <a:lnSpc>
                <a:spcPct val="50000"/>
              </a:lnSpc>
              <a:spcBef>
                <a:spcPct val="50000"/>
              </a:spcBef>
            </a:pPr>
            <a:r>
              <a:rPr lang="zh-CN" altLang="en-US" sz="2400" b="1">
                <a:latin typeface="Arial" panose="020B0604020202020204" pitchFamily="34" charset="0"/>
              </a:rPr>
              <a:t>认为狗诚实</a:t>
            </a:r>
            <a:endParaRPr lang="zh-CN" altLang="en-US" sz="2400" b="1">
              <a:latin typeface="Arial" panose="020B0604020202020204" pitchFamily="34" charset="0"/>
            </a:endParaRPr>
          </a:p>
          <a:p>
            <a:pPr>
              <a:lnSpc>
                <a:spcPct val="50000"/>
              </a:lnSpc>
              <a:spcBef>
                <a:spcPct val="50000"/>
              </a:spcBef>
            </a:pPr>
            <a:endParaRPr lang="zh-CN" altLang="en-US" sz="2400" b="1">
              <a:latin typeface="Arial" panose="020B0604020202020204" pitchFamily="34" charset="0"/>
            </a:endParaRPr>
          </a:p>
          <a:p>
            <a:pPr>
              <a:lnSpc>
                <a:spcPct val="50000"/>
              </a:lnSpc>
              <a:spcBef>
                <a:spcPct val="50000"/>
              </a:spcBef>
            </a:pPr>
            <a:r>
              <a:rPr lang="en-US" altLang="zh-CN" sz="2400" b="1">
                <a:latin typeface="Arial" panose="020B0604020202020204" pitchFamily="34" charset="0"/>
              </a:rPr>
              <a:t>……</a:t>
            </a:r>
            <a:r>
              <a:rPr lang="zh-CN" altLang="en-US" sz="2400" b="1">
                <a:latin typeface="Arial" panose="020B0604020202020204" pitchFamily="34" charset="0"/>
              </a:rPr>
              <a:t>的象征</a:t>
            </a:r>
            <a:endParaRPr lang="zh-CN" altLang="en-US" sz="2400" b="1">
              <a:latin typeface="Arial" panose="020B0604020202020204" pitchFamily="34" charset="0"/>
            </a:endParaRPr>
          </a:p>
          <a:p>
            <a:pPr>
              <a:lnSpc>
                <a:spcPct val="50000"/>
              </a:lnSpc>
              <a:spcBef>
                <a:spcPct val="50000"/>
              </a:spcBef>
            </a:pPr>
            <a:endParaRPr lang="zh-CN" altLang="en-US" sz="2400" b="1">
              <a:latin typeface="Arial" panose="020B0604020202020204" pitchFamily="34" charset="0"/>
            </a:endParaRPr>
          </a:p>
          <a:p>
            <a:pPr>
              <a:lnSpc>
                <a:spcPct val="50000"/>
              </a:lnSpc>
              <a:spcBef>
                <a:spcPct val="50000"/>
              </a:spcBef>
            </a:pPr>
            <a:r>
              <a:rPr lang="zh-CN" altLang="en-US" sz="2400" b="1">
                <a:latin typeface="Arial" panose="020B0604020202020204" pitchFamily="34" charset="0"/>
              </a:rPr>
              <a:t>注意</a:t>
            </a:r>
            <a:endParaRPr lang="zh-CN" altLang="en-US" sz="2400" b="1">
              <a:latin typeface="Arial" panose="020B0604020202020204" pitchFamily="34" charset="0"/>
            </a:endParaRPr>
          </a:p>
          <a:p>
            <a:pPr>
              <a:lnSpc>
                <a:spcPct val="50000"/>
              </a:lnSpc>
              <a:spcBef>
                <a:spcPct val="50000"/>
              </a:spcBef>
            </a:pPr>
            <a:endParaRPr lang="zh-CN" altLang="en-US" sz="2400" b="1">
              <a:latin typeface="Arial" panose="020B0604020202020204" pitchFamily="34" charset="0"/>
            </a:endParaRPr>
          </a:p>
          <a:p>
            <a:pPr>
              <a:lnSpc>
                <a:spcPct val="50000"/>
              </a:lnSpc>
              <a:spcBef>
                <a:spcPct val="50000"/>
              </a:spcBef>
            </a:pPr>
            <a:r>
              <a:rPr lang="zh-CN" altLang="en-US" sz="2400" b="1">
                <a:latin typeface="Arial" panose="020B0604020202020204" pitchFamily="34" charset="0"/>
              </a:rPr>
              <a:t>代表</a:t>
            </a:r>
            <a:endParaRPr lang="zh-CN" altLang="en-US" sz="2400" b="1">
              <a:latin typeface="Arial" panose="020B0604020202020204" pitchFamily="34" charset="0"/>
            </a:endParaRPr>
          </a:p>
          <a:p>
            <a:pPr>
              <a:lnSpc>
                <a:spcPct val="50000"/>
              </a:lnSpc>
              <a:spcBef>
                <a:spcPct val="50000"/>
              </a:spcBef>
            </a:pPr>
            <a:endParaRPr lang="zh-CN" altLang="en-US" sz="2400" b="1">
              <a:latin typeface="Arial" panose="020B0604020202020204" pitchFamily="34" charset="0"/>
            </a:endParaRPr>
          </a:p>
          <a:p>
            <a:pPr>
              <a:lnSpc>
                <a:spcPct val="50000"/>
              </a:lnSpc>
              <a:spcBef>
                <a:spcPct val="50000"/>
              </a:spcBef>
            </a:pPr>
            <a:r>
              <a:rPr lang="zh-CN" altLang="en-US" sz="2400" b="1">
                <a:latin typeface="Arial" panose="020B0604020202020204" pitchFamily="34" charset="0"/>
              </a:rPr>
              <a:t>把</a:t>
            </a:r>
            <a:r>
              <a:rPr lang="en-US" altLang="zh-CN" sz="2400" b="1">
                <a:latin typeface="Arial" panose="020B0604020202020204" pitchFamily="34" charset="0"/>
              </a:rPr>
              <a:t>……</a:t>
            </a:r>
            <a:r>
              <a:rPr lang="zh-CN" altLang="en-US" sz="2400" b="1">
                <a:latin typeface="Arial" panose="020B0604020202020204" pitchFamily="34" charset="0"/>
              </a:rPr>
              <a:t>比喻成</a:t>
            </a:r>
            <a:r>
              <a:rPr lang="en-US" altLang="zh-CN" sz="2400" b="1">
                <a:latin typeface="Arial" panose="020B0604020202020204" pitchFamily="34" charset="0"/>
              </a:rPr>
              <a:t>……</a:t>
            </a:r>
            <a:endParaRPr lang="en-US" altLang="zh-CN" sz="2400" b="1">
              <a:latin typeface="Arial" panose="020B0604020202020204" pitchFamily="34" charset="0"/>
            </a:endParaRPr>
          </a:p>
        </p:txBody>
      </p:sp>
      <p:sp>
        <p:nvSpPr>
          <p:cNvPr id="57356" name="Line 12"/>
          <p:cNvSpPr>
            <a:spLocks noChangeShapeType="1"/>
          </p:cNvSpPr>
          <p:nvPr/>
        </p:nvSpPr>
        <p:spPr bwMode="auto">
          <a:xfrm>
            <a:off x="4038600" y="1219200"/>
            <a:ext cx="1295400" cy="1447800"/>
          </a:xfrm>
          <a:prstGeom prst="line">
            <a:avLst/>
          </a:prstGeom>
          <a:noFill/>
          <a:ln w="28575">
            <a:solidFill>
              <a:schemeClr val="tx1"/>
            </a:solidFill>
            <a:round/>
          </a:ln>
          <a:effectLst/>
        </p:spPr>
        <p:txBody>
          <a:bodyPr/>
          <a:lstStyle/>
          <a:p>
            <a:endParaRPr lang="zh-CN" altLang="en-US"/>
          </a:p>
        </p:txBody>
      </p:sp>
      <p:sp>
        <p:nvSpPr>
          <p:cNvPr id="57357" name="Line 13"/>
          <p:cNvSpPr>
            <a:spLocks noChangeShapeType="1"/>
          </p:cNvSpPr>
          <p:nvPr/>
        </p:nvSpPr>
        <p:spPr bwMode="auto">
          <a:xfrm flipV="1">
            <a:off x="1600200" y="1295400"/>
            <a:ext cx="3810000" cy="685800"/>
          </a:xfrm>
          <a:prstGeom prst="line">
            <a:avLst/>
          </a:prstGeom>
          <a:noFill/>
          <a:ln w="28575">
            <a:solidFill>
              <a:schemeClr val="tx1"/>
            </a:solidFill>
            <a:round/>
          </a:ln>
          <a:effectLst/>
        </p:spPr>
        <p:txBody>
          <a:bodyPr/>
          <a:lstStyle/>
          <a:p>
            <a:endParaRPr lang="zh-CN" altLang="en-US"/>
          </a:p>
        </p:txBody>
      </p:sp>
      <p:sp>
        <p:nvSpPr>
          <p:cNvPr id="57358" name="Line 14"/>
          <p:cNvSpPr>
            <a:spLocks noChangeShapeType="1"/>
          </p:cNvSpPr>
          <p:nvPr/>
        </p:nvSpPr>
        <p:spPr bwMode="auto">
          <a:xfrm flipV="1">
            <a:off x="4419600" y="2057400"/>
            <a:ext cx="990600" cy="685800"/>
          </a:xfrm>
          <a:prstGeom prst="line">
            <a:avLst/>
          </a:prstGeom>
          <a:noFill/>
          <a:ln w="28575">
            <a:solidFill>
              <a:schemeClr val="tx1"/>
            </a:solidFill>
            <a:round/>
          </a:ln>
          <a:effectLst/>
        </p:spPr>
        <p:txBody>
          <a:bodyPr/>
          <a:lstStyle/>
          <a:p>
            <a:endParaRPr lang="zh-CN" altLang="en-US"/>
          </a:p>
        </p:txBody>
      </p:sp>
      <p:sp>
        <p:nvSpPr>
          <p:cNvPr id="57359" name="Line 15"/>
          <p:cNvSpPr>
            <a:spLocks noChangeShapeType="1"/>
          </p:cNvSpPr>
          <p:nvPr/>
        </p:nvSpPr>
        <p:spPr bwMode="auto">
          <a:xfrm>
            <a:off x="2286000" y="3429000"/>
            <a:ext cx="3124200" cy="2133600"/>
          </a:xfrm>
          <a:prstGeom prst="line">
            <a:avLst/>
          </a:prstGeom>
          <a:noFill/>
          <a:ln w="28575">
            <a:solidFill>
              <a:schemeClr val="tx1"/>
            </a:solidFill>
            <a:round/>
          </a:ln>
          <a:effectLst/>
        </p:spPr>
        <p:txBody>
          <a:bodyPr/>
          <a:lstStyle/>
          <a:p>
            <a:endParaRPr lang="zh-CN" altLang="en-US"/>
          </a:p>
        </p:txBody>
      </p:sp>
      <p:sp>
        <p:nvSpPr>
          <p:cNvPr id="57360" name="Line 16"/>
          <p:cNvSpPr>
            <a:spLocks noChangeShapeType="1"/>
          </p:cNvSpPr>
          <p:nvPr/>
        </p:nvSpPr>
        <p:spPr bwMode="auto">
          <a:xfrm flipV="1">
            <a:off x="2209800" y="3505200"/>
            <a:ext cx="3200400" cy="609600"/>
          </a:xfrm>
          <a:prstGeom prst="line">
            <a:avLst/>
          </a:prstGeom>
          <a:noFill/>
          <a:ln w="28575">
            <a:solidFill>
              <a:schemeClr val="tx1"/>
            </a:solidFill>
            <a:round/>
          </a:ln>
          <a:effectLst/>
        </p:spPr>
        <p:txBody>
          <a:bodyPr/>
          <a:lstStyle/>
          <a:p>
            <a:endParaRPr lang="zh-CN" altLang="en-US"/>
          </a:p>
        </p:txBody>
      </p:sp>
      <p:sp>
        <p:nvSpPr>
          <p:cNvPr id="57361" name="Line 17"/>
          <p:cNvSpPr>
            <a:spLocks noChangeShapeType="1"/>
          </p:cNvSpPr>
          <p:nvPr/>
        </p:nvSpPr>
        <p:spPr bwMode="auto">
          <a:xfrm>
            <a:off x="1828800" y="4876800"/>
            <a:ext cx="3581400" cy="76200"/>
          </a:xfrm>
          <a:prstGeom prst="line">
            <a:avLst/>
          </a:prstGeom>
          <a:noFill/>
          <a:ln w="28575">
            <a:solidFill>
              <a:schemeClr val="tx1"/>
            </a:solidFill>
            <a:round/>
          </a:ln>
          <a:effectLst/>
        </p:spPr>
        <p:txBody>
          <a:bodyPr/>
          <a:lstStyle/>
          <a:p>
            <a:endParaRPr lang="zh-CN" altLang="en-US"/>
          </a:p>
        </p:txBody>
      </p:sp>
      <p:sp>
        <p:nvSpPr>
          <p:cNvPr id="57362" name="Line 18"/>
          <p:cNvSpPr>
            <a:spLocks noChangeShapeType="1"/>
          </p:cNvSpPr>
          <p:nvPr/>
        </p:nvSpPr>
        <p:spPr bwMode="auto">
          <a:xfrm flipV="1">
            <a:off x="2667000" y="4114800"/>
            <a:ext cx="2743200" cy="1524000"/>
          </a:xfrm>
          <a:prstGeom prst="line">
            <a:avLst/>
          </a:prstGeom>
          <a:noFill/>
          <a:ln w="28575">
            <a:solidFill>
              <a:schemeClr val="tx1"/>
            </a:solidFill>
            <a:roun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strips(downRight)">
                                      <p:cBhvr>
                                        <p:cTn id="7" dur="2000"/>
                                        <p:tgtEl>
                                          <p:spTgt spid="573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57348"/>
                                        </p:tgtEl>
                                        <p:attrNameLst>
                                          <p:attrName>ppt_x</p:attrName>
                                        </p:attrNameLst>
                                      </p:cBhvr>
                                      <p:tavLst>
                                        <p:tav tm="0">
                                          <p:val>
                                            <p:strVal val="ppt_x"/>
                                          </p:val>
                                        </p:tav>
                                        <p:tav tm="100000">
                                          <p:val>
                                            <p:strVal val="ppt_x"/>
                                          </p:val>
                                        </p:tav>
                                      </p:tavLst>
                                    </p:anim>
                                    <p:anim calcmode="lin" valueType="num">
                                      <p:cBhvr additive="base">
                                        <p:cTn id="12" dur="500"/>
                                        <p:tgtEl>
                                          <p:spTgt spid="57348"/>
                                        </p:tgtEl>
                                        <p:attrNameLst>
                                          <p:attrName>ppt_y</p:attrName>
                                        </p:attrNameLst>
                                      </p:cBhvr>
                                      <p:tavLst>
                                        <p:tav tm="0">
                                          <p:val>
                                            <p:strVal val="ppt_y"/>
                                          </p:val>
                                        </p:tav>
                                        <p:tav tm="100000">
                                          <p:val>
                                            <p:strVal val="1+ppt_h/2"/>
                                          </p:val>
                                        </p:tav>
                                      </p:tavLst>
                                    </p:anim>
                                    <p:set>
                                      <p:cBhvr>
                                        <p:cTn id="13" dur="1" fill="hold">
                                          <p:stCondLst>
                                            <p:cond delay="499"/>
                                          </p:stCondLst>
                                        </p:cTn>
                                        <p:tgtEl>
                                          <p:spTgt spid="5734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7353"/>
                                        </p:tgtEl>
                                        <p:attrNameLst>
                                          <p:attrName>style.visibility</p:attrName>
                                        </p:attrNameLst>
                                      </p:cBhvr>
                                      <p:to>
                                        <p:strVal val="visible"/>
                                      </p:to>
                                    </p:set>
                                    <p:animEffect transition="in" filter="strips(downLeft)">
                                      <p:cBhvr>
                                        <p:cTn id="18" dur="1000"/>
                                        <p:tgtEl>
                                          <p:spTgt spid="5735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7356"/>
                                        </p:tgtEl>
                                        <p:attrNameLst>
                                          <p:attrName>style.visibility</p:attrName>
                                        </p:attrNameLst>
                                      </p:cBhvr>
                                      <p:to>
                                        <p:strVal val="visible"/>
                                      </p:to>
                                    </p:set>
                                    <p:anim calcmode="lin" valueType="num">
                                      <p:cBhvr additive="base">
                                        <p:cTn id="23" dur="500" fill="hold"/>
                                        <p:tgtEl>
                                          <p:spTgt spid="57356"/>
                                        </p:tgtEl>
                                        <p:attrNameLst>
                                          <p:attrName>ppt_x</p:attrName>
                                        </p:attrNameLst>
                                      </p:cBhvr>
                                      <p:tavLst>
                                        <p:tav tm="0">
                                          <p:val>
                                            <p:strVal val="#ppt_x"/>
                                          </p:val>
                                        </p:tav>
                                        <p:tav tm="100000">
                                          <p:val>
                                            <p:strVal val="#ppt_x"/>
                                          </p:val>
                                        </p:tav>
                                      </p:tavLst>
                                    </p:anim>
                                    <p:anim calcmode="lin" valueType="num">
                                      <p:cBhvr additive="base">
                                        <p:cTn id="24" dur="500" fill="hold"/>
                                        <p:tgtEl>
                                          <p:spTgt spid="5735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7357"/>
                                        </p:tgtEl>
                                        <p:attrNameLst>
                                          <p:attrName>style.visibility</p:attrName>
                                        </p:attrNameLst>
                                      </p:cBhvr>
                                      <p:to>
                                        <p:strVal val="visible"/>
                                      </p:to>
                                    </p:set>
                                    <p:anim calcmode="lin" valueType="num">
                                      <p:cBhvr additive="base">
                                        <p:cTn id="29" dur="500" fill="hold"/>
                                        <p:tgtEl>
                                          <p:spTgt spid="57357"/>
                                        </p:tgtEl>
                                        <p:attrNameLst>
                                          <p:attrName>ppt_x</p:attrName>
                                        </p:attrNameLst>
                                      </p:cBhvr>
                                      <p:tavLst>
                                        <p:tav tm="0">
                                          <p:val>
                                            <p:strVal val="#ppt_x"/>
                                          </p:val>
                                        </p:tav>
                                        <p:tav tm="100000">
                                          <p:val>
                                            <p:strVal val="#ppt_x"/>
                                          </p:val>
                                        </p:tav>
                                      </p:tavLst>
                                    </p:anim>
                                    <p:anim calcmode="lin" valueType="num">
                                      <p:cBhvr additive="base">
                                        <p:cTn id="30" dur="500" fill="hold"/>
                                        <p:tgtEl>
                                          <p:spTgt spid="5735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7358"/>
                                        </p:tgtEl>
                                        <p:attrNameLst>
                                          <p:attrName>style.visibility</p:attrName>
                                        </p:attrNameLst>
                                      </p:cBhvr>
                                      <p:to>
                                        <p:strVal val="visible"/>
                                      </p:to>
                                    </p:set>
                                    <p:anim calcmode="lin" valueType="num">
                                      <p:cBhvr additive="base">
                                        <p:cTn id="35" dur="500" fill="hold"/>
                                        <p:tgtEl>
                                          <p:spTgt spid="57358"/>
                                        </p:tgtEl>
                                        <p:attrNameLst>
                                          <p:attrName>ppt_x</p:attrName>
                                        </p:attrNameLst>
                                      </p:cBhvr>
                                      <p:tavLst>
                                        <p:tav tm="0">
                                          <p:val>
                                            <p:strVal val="#ppt_x"/>
                                          </p:val>
                                        </p:tav>
                                        <p:tav tm="100000">
                                          <p:val>
                                            <p:strVal val="#ppt_x"/>
                                          </p:val>
                                        </p:tav>
                                      </p:tavLst>
                                    </p:anim>
                                    <p:anim calcmode="lin" valueType="num">
                                      <p:cBhvr additive="base">
                                        <p:cTn id="36" dur="500" fill="hold"/>
                                        <p:tgtEl>
                                          <p:spTgt spid="5735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7359"/>
                                        </p:tgtEl>
                                        <p:attrNameLst>
                                          <p:attrName>style.visibility</p:attrName>
                                        </p:attrNameLst>
                                      </p:cBhvr>
                                      <p:to>
                                        <p:strVal val="visible"/>
                                      </p:to>
                                    </p:set>
                                    <p:anim calcmode="lin" valueType="num">
                                      <p:cBhvr additive="base">
                                        <p:cTn id="41" dur="500" fill="hold"/>
                                        <p:tgtEl>
                                          <p:spTgt spid="57359"/>
                                        </p:tgtEl>
                                        <p:attrNameLst>
                                          <p:attrName>ppt_x</p:attrName>
                                        </p:attrNameLst>
                                      </p:cBhvr>
                                      <p:tavLst>
                                        <p:tav tm="0">
                                          <p:val>
                                            <p:strVal val="#ppt_x"/>
                                          </p:val>
                                        </p:tav>
                                        <p:tav tm="100000">
                                          <p:val>
                                            <p:strVal val="#ppt_x"/>
                                          </p:val>
                                        </p:tav>
                                      </p:tavLst>
                                    </p:anim>
                                    <p:anim calcmode="lin" valueType="num">
                                      <p:cBhvr additive="base">
                                        <p:cTn id="42" dur="500" fill="hold"/>
                                        <p:tgtEl>
                                          <p:spTgt spid="5735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7360"/>
                                        </p:tgtEl>
                                        <p:attrNameLst>
                                          <p:attrName>style.visibility</p:attrName>
                                        </p:attrNameLst>
                                      </p:cBhvr>
                                      <p:to>
                                        <p:strVal val="visible"/>
                                      </p:to>
                                    </p:set>
                                    <p:anim calcmode="lin" valueType="num">
                                      <p:cBhvr additive="base">
                                        <p:cTn id="47" dur="500" fill="hold"/>
                                        <p:tgtEl>
                                          <p:spTgt spid="57360"/>
                                        </p:tgtEl>
                                        <p:attrNameLst>
                                          <p:attrName>ppt_x</p:attrName>
                                        </p:attrNameLst>
                                      </p:cBhvr>
                                      <p:tavLst>
                                        <p:tav tm="0">
                                          <p:val>
                                            <p:strVal val="#ppt_x"/>
                                          </p:val>
                                        </p:tav>
                                        <p:tav tm="100000">
                                          <p:val>
                                            <p:strVal val="#ppt_x"/>
                                          </p:val>
                                        </p:tav>
                                      </p:tavLst>
                                    </p:anim>
                                    <p:anim calcmode="lin" valueType="num">
                                      <p:cBhvr additive="base">
                                        <p:cTn id="48" dur="500" fill="hold"/>
                                        <p:tgtEl>
                                          <p:spTgt spid="5736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7361"/>
                                        </p:tgtEl>
                                        <p:attrNameLst>
                                          <p:attrName>style.visibility</p:attrName>
                                        </p:attrNameLst>
                                      </p:cBhvr>
                                      <p:to>
                                        <p:strVal val="visible"/>
                                      </p:to>
                                    </p:set>
                                    <p:anim calcmode="lin" valueType="num">
                                      <p:cBhvr additive="base">
                                        <p:cTn id="53" dur="500" fill="hold"/>
                                        <p:tgtEl>
                                          <p:spTgt spid="57361"/>
                                        </p:tgtEl>
                                        <p:attrNameLst>
                                          <p:attrName>ppt_x</p:attrName>
                                        </p:attrNameLst>
                                      </p:cBhvr>
                                      <p:tavLst>
                                        <p:tav tm="0">
                                          <p:val>
                                            <p:strVal val="#ppt_x"/>
                                          </p:val>
                                        </p:tav>
                                        <p:tav tm="100000">
                                          <p:val>
                                            <p:strVal val="#ppt_x"/>
                                          </p:val>
                                        </p:tav>
                                      </p:tavLst>
                                    </p:anim>
                                    <p:anim calcmode="lin" valueType="num">
                                      <p:cBhvr additive="base">
                                        <p:cTn id="54" dur="500" fill="hold"/>
                                        <p:tgtEl>
                                          <p:spTgt spid="5736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7362"/>
                                        </p:tgtEl>
                                        <p:attrNameLst>
                                          <p:attrName>style.visibility</p:attrName>
                                        </p:attrNameLst>
                                      </p:cBhvr>
                                      <p:to>
                                        <p:strVal val="visible"/>
                                      </p:to>
                                    </p:set>
                                    <p:anim calcmode="lin" valueType="num">
                                      <p:cBhvr additive="base">
                                        <p:cTn id="59" dur="500" fill="hold"/>
                                        <p:tgtEl>
                                          <p:spTgt spid="57362"/>
                                        </p:tgtEl>
                                        <p:attrNameLst>
                                          <p:attrName>ppt_x</p:attrName>
                                        </p:attrNameLst>
                                      </p:cBhvr>
                                      <p:tavLst>
                                        <p:tav tm="0">
                                          <p:val>
                                            <p:strVal val="#ppt_x"/>
                                          </p:val>
                                        </p:tav>
                                        <p:tav tm="100000">
                                          <p:val>
                                            <p:strVal val="#ppt_x"/>
                                          </p:val>
                                        </p:tav>
                                      </p:tavLst>
                                    </p:anim>
                                    <p:anim calcmode="lin" valueType="num">
                                      <p:cBhvr additive="base">
                                        <p:cTn id="60" dur="500" fill="hold"/>
                                        <p:tgtEl>
                                          <p:spTgt spid="57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51" grpId="0"/>
      <p:bldP spid="57353" grpId="0"/>
      <p:bldP spid="57356" grpId="0" animBg="1"/>
      <p:bldP spid="57357" grpId="0" animBg="1"/>
      <p:bldP spid="57358" grpId="0" animBg="1"/>
      <p:bldP spid="57359" grpId="0" animBg="1"/>
      <p:bldP spid="57360" grpId="0" animBg="1"/>
      <p:bldP spid="57361" grpId="0" animBg="1"/>
      <p:bldP spid="573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9711" name="Text Box 15"/>
          <p:cNvSpPr txBox="1">
            <a:spLocks noChangeArrowheads="1"/>
          </p:cNvSpPr>
          <p:nvPr/>
        </p:nvSpPr>
        <p:spPr bwMode="auto">
          <a:xfrm>
            <a:off x="152400" y="228600"/>
            <a:ext cx="8153400" cy="822325"/>
          </a:xfrm>
          <a:prstGeom prst="rect">
            <a:avLst/>
          </a:prstGeom>
          <a:noFill/>
          <a:ln w="9525">
            <a:noFill/>
            <a:miter lim="800000"/>
          </a:ln>
          <a:effectLst/>
        </p:spPr>
        <p:txBody>
          <a:bodyPr>
            <a:spAutoFit/>
          </a:bodyPr>
          <a:lstStyle/>
          <a:p>
            <a:pPr marL="342900" indent="-342900">
              <a:spcBef>
                <a:spcPct val="50000"/>
              </a:spcBef>
              <a:buFontTx/>
              <a:buAutoNum type="arabicPlain" startAt="2"/>
            </a:pPr>
            <a:r>
              <a:rPr lang="en-US" altLang="zh-CN" sz="2400" b="1">
                <a:solidFill>
                  <a:srgbClr val="FF3300"/>
                </a:solidFill>
                <a:latin typeface="Arial" panose="020B0604020202020204" pitchFamily="34" charset="0"/>
              </a:rPr>
              <a:t>Complete the sentences with the correct forms of the given phrases.</a:t>
            </a:r>
            <a:endParaRPr lang="en-US" altLang="zh-CN" sz="2400" b="1">
              <a:solidFill>
                <a:srgbClr val="FF3300"/>
              </a:solidFill>
              <a:latin typeface="Arial" panose="020B0604020202020204" pitchFamily="34" charset="0"/>
            </a:endParaRPr>
          </a:p>
        </p:txBody>
      </p:sp>
      <p:sp>
        <p:nvSpPr>
          <p:cNvPr id="29712" name="AutoShape 16"/>
          <p:cNvSpPr>
            <a:spLocks noChangeArrowheads="1"/>
          </p:cNvSpPr>
          <p:nvPr/>
        </p:nvSpPr>
        <p:spPr bwMode="auto">
          <a:xfrm>
            <a:off x="533400" y="1143000"/>
            <a:ext cx="8001000" cy="685800"/>
          </a:xfrm>
          <a:prstGeom prst="roundRect">
            <a:avLst>
              <a:gd name="adj" fmla="val 16667"/>
            </a:avLst>
          </a:prstGeom>
          <a:solidFill>
            <a:schemeClr val="accent1"/>
          </a:solidFill>
          <a:ln w="9525">
            <a:solidFill>
              <a:schemeClr val="tx1"/>
            </a:solidFill>
            <a:round/>
          </a:ln>
          <a:effectLst/>
        </p:spPr>
        <p:txBody>
          <a:bodyPr wrap="none" anchor="ctr"/>
          <a:lstStyle/>
          <a:p>
            <a:endParaRPr lang="zh-CN" altLang="en-US"/>
          </a:p>
        </p:txBody>
      </p:sp>
      <p:sp>
        <p:nvSpPr>
          <p:cNvPr id="29713" name="Text Box 17"/>
          <p:cNvSpPr txBox="1">
            <a:spLocks noChangeArrowheads="1"/>
          </p:cNvSpPr>
          <p:nvPr/>
        </p:nvSpPr>
        <p:spPr bwMode="auto">
          <a:xfrm>
            <a:off x="533400" y="1295400"/>
            <a:ext cx="7924800" cy="396875"/>
          </a:xfrm>
          <a:prstGeom prst="rect">
            <a:avLst/>
          </a:prstGeom>
          <a:noFill/>
          <a:ln w="9525">
            <a:noFill/>
            <a:miter lim="800000"/>
          </a:ln>
          <a:effectLst/>
        </p:spPr>
        <p:txBody>
          <a:bodyPr>
            <a:spAutoFit/>
          </a:bodyPr>
          <a:lstStyle/>
          <a:p>
            <a:pPr>
              <a:spcBef>
                <a:spcPct val="50000"/>
              </a:spcBef>
            </a:pPr>
            <a:r>
              <a:rPr lang="en-US" altLang="zh-CN" sz="2000" b="1">
                <a:latin typeface="Arial" panose="020B0604020202020204" pitchFamily="34" charset="0"/>
              </a:rPr>
              <a:t>pay attention to   stand for   at times   regard as   compare…to</a:t>
            </a:r>
            <a:endParaRPr lang="en-US" altLang="zh-CN" sz="2000" b="1">
              <a:latin typeface="Arial" panose="020B0604020202020204" pitchFamily="34" charset="0"/>
            </a:endParaRPr>
          </a:p>
        </p:txBody>
      </p:sp>
      <p:sp>
        <p:nvSpPr>
          <p:cNvPr id="29714" name="Text Box 18"/>
          <p:cNvSpPr txBox="1">
            <a:spLocks noChangeArrowheads="1"/>
          </p:cNvSpPr>
          <p:nvPr/>
        </p:nvSpPr>
        <p:spPr bwMode="auto">
          <a:xfrm>
            <a:off x="304800" y="2065338"/>
            <a:ext cx="8839200" cy="4365625"/>
          </a:xfrm>
          <a:prstGeom prst="rect">
            <a:avLst/>
          </a:prstGeom>
          <a:noFill/>
          <a:ln w="9525">
            <a:noFill/>
            <a:miter lim="800000"/>
          </a:ln>
          <a:effectLst/>
        </p:spPr>
        <p:txBody>
          <a:bodyPr>
            <a:spAutoFit/>
          </a:bodyPr>
          <a:lstStyle/>
          <a:p>
            <a:pPr marL="342900" indent="-342900">
              <a:spcBef>
                <a:spcPct val="50000"/>
              </a:spcBef>
              <a:buFontTx/>
              <a:buAutoNum type="arabicPeriod"/>
            </a:pPr>
            <a:r>
              <a:rPr lang="en-US" altLang="zh-CN" sz="2800" b="1" dirty="0"/>
              <a:t>People say the rose often ___________ love.</a:t>
            </a:r>
            <a:endParaRPr lang="en-US" altLang="zh-CN" sz="2800" b="1" dirty="0"/>
          </a:p>
          <a:p>
            <a:pPr marL="342900" indent="-342900">
              <a:spcBef>
                <a:spcPct val="50000"/>
              </a:spcBef>
              <a:buFontTx/>
              <a:buAutoNum type="arabicPeriod"/>
            </a:pPr>
            <a:r>
              <a:rPr lang="en-US" altLang="zh-CN" sz="2800" b="1" dirty="0"/>
              <a:t>Dogs are ____________ honest and good friends of humans.</a:t>
            </a:r>
            <a:endParaRPr lang="en-US" altLang="zh-CN" sz="2800" b="1" dirty="0"/>
          </a:p>
          <a:p>
            <a:pPr marL="342900" indent="-342900">
              <a:spcBef>
                <a:spcPct val="50000"/>
              </a:spcBef>
              <a:buFontTx/>
              <a:buAutoNum type="arabicPeriod"/>
            </a:pPr>
            <a:r>
              <a:rPr lang="en-US" altLang="zh-CN" sz="2800" b="1" dirty="0"/>
              <a:t>You need to _________________ the differences more.</a:t>
            </a:r>
            <a:endParaRPr lang="en-US" altLang="zh-CN" sz="2800" b="1" dirty="0"/>
          </a:p>
          <a:p>
            <a:pPr marL="342900" indent="-342900">
              <a:spcBef>
                <a:spcPct val="50000"/>
              </a:spcBef>
              <a:buFontTx/>
              <a:buAutoNum type="arabicPeriod"/>
            </a:pPr>
            <a:r>
              <a:rPr lang="en-US" altLang="zh-CN" sz="2800" b="1" dirty="0"/>
              <a:t> Robert Burns __________ his love ______ a red rose.</a:t>
            </a:r>
            <a:endParaRPr lang="en-US" altLang="zh-CN" sz="2800" b="1" dirty="0"/>
          </a:p>
          <a:p>
            <a:pPr marL="342900" indent="-342900">
              <a:spcBef>
                <a:spcPct val="50000"/>
              </a:spcBef>
              <a:buFontTx/>
              <a:buAutoNum type="arabicPeriod"/>
            </a:pPr>
            <a:r>
              <a:rPr lang="en-US" altLang="zh-CN" sz="2800" b="1" dirty="0"/>
              <a:t> Everybody makes mistakes _________.</a:t>
            </a:r>
            <a:endParaRPr lang="en-US" altLang="zh-CN" sz="2800" b="1" dirty="0"/>
          </a:p>
        </p:txBody>
      </p:sp>
      <p:sp>
        <p:nvSpPr>
          <p:cNvPr id="29715" name="Text Box 19"/>
          <p:cNvSpPr txBox="1">
            <a:spLocks noChangeArrowheads="1"/>
          </p:cNvSpPr>
          <p:nvPr/>
        </p:nvSpPr>
        <p:spPr bwMode="auto">
          <a:xfrm>
            <a:off x="5410200" y="2071688"/>
            <a:ext cx="2590800" cy="519112"/>
          </a:xfrm>
          <a:prstGeom prst="rect">
            <a:avLst/>
          </a:prstGeom>
          <a:noFill/>
          <a:ln w="9525">
            <a:noFill/>
            <a:miter lim="800000"/>
          </a:ln>
          <a:effectLst/>
        </p:spPr>
        <p:txBody>
          <a:bodyPr>
            <a:spAutoFit/>
          </a:bodyPr>
          <a:lstStyle/>
          <a:p>
            <a:pPr>
              <a:spcBef>
                <a:spcPct val="50000"/>
              </a:spcBef>
            </a:pPr>
            <a:r>
              <a:rPr lang="en-US" altLang="zh-CN" sz="2800" b="1">
                <a:solidFill>
                  <a:srgbClr val="FF3300"/>
                </a:solidFill>
              </a:rPr>
              <a:t>stands for</a:t>
            </a:r>
            <a:endParaRPr lang="en-US" altLang="zh-CN" sz="2800" b="1">
              <a:solidFill>
                <a:srgbClr val="FF3300"/>
              </a:solidFill>
            </a:endParaRPr>
          </a:p>
        </p:txBody>
      </p:sp>
      <p:sp>
        <p:nvSpPr>
          <p:cNvPr id="29716" name="Text Box 20"/>
          <p:cNvSpPr txBox="1">
            <a:spLocks noChangeArrowheads="1"/>
          </p:cNvSpPr>
          <p:nvPr/>
        </p:nvSpPr>
        <p:spPr bwMode="auto">
          <a:xfrm>
            <a:off x="2743200" y="2667000"/>
            <a:ext cx="2362200" cy="519113"/>
          </a:xfrm>
          <a:prstGeom prst="rect">
            <a:avLst/>
          </a:prstGeom>
          <a:noFill/>
          <a:ln w="9525">
            <a:noFill/>
            <a:miter lim="800000"/>
          </a:ln>
          <a:effectLst/>
        </p:spPr>
        <p:txBody>
          <a:bodyPr>
            <a:spAutoFit/>
          </a:bodyPr>
          <a:lstStyle/>
          <a:p>
            <a:pPr>
              <a:spcBef>
                <a:spcPct val="50000"/>
              </a:spcBef>
            </a:pPr>
            <a:r>
              <a:rPr lang="en-US" altLang="zh-CN" sz="2800" b="1">
                <a:solidFill>
                  <a:srgbClr val="FF3300"/>
                </a:solidFill>
              </a:rPr>
              <a:t>regarded as</a:t>
            </a:r>
            <a:endParaRPr lang="en-US" altLang="zh-CN" sz="2800" b="1">
              <a:solidFill>
                <a:srgbClr val="FF3300"/>
              </a:solidFill>
            </a:endParaRPr>
          </a:p>
        </p:txBody>
      </p:sp>
      <p:sp>
        <p:nvSpPr>
          <p:cNvPr id="29717" name="Text Box 21"/>
          <p:cNvSpPr txBox="1">
            <a:spLocks noChangeArrowheads="1"/>
          </p:cNvSpPr>
          <p:nvPr/>
        </p:nvSpPr>
        <p:spPr bwMode="auto">
          <a:xfrm>
            <a:off x="3048000" y="3733800"/>
            <a:ext cx="3429000" cy="519113"/>
          </a:xfrm>
          <a:prstGeom prst="rect">
            <a:avLst/>
          </a:prstGeom>
          <a:noFill/>
          <a:ln w="9525">
            <a:noFill/>
            <a:miter lim="800000"/>
          </a:ln>
          <a:effectLst/>
        </p:spPr>
        <p:txBody>
          <a:bodyPr>
            <a:spAutoFit/>
          </a:bodyPr>
          <a:lstStyle/>
          <a:p>
            <a:pPr>
              <a:spcBef>
                <a:spcPct val="50000"/>
              </a:spcBef>
            </a:pPr>
            <a:r>
              <a:rPr lang="en-US" altLang="zh-CN" sz="2800" b="1">
                <a:solidFill>
                  <a:srgbClr val="FF3300"/>
                </a:solidFill>
              </a:rPr>
              <a:t>pay attention to</a:t>
            </a:r>
            <a:endParaRPr lang="en-US" altLang="zh-CN" sz="2800" b="1">
              <a:solidFill>
                <a:srgbClr val="FF3300"/>
              </a:solidFill>
            </a:endParaRPr>
          </a:p>
        </p:txBody>
      </p:sp>
      <p:sp>
        <p:nvSpPr>
          <p:cNvPr id="29718" name="Text Box 22"/>
          <p:cNvSpPr txBox="1">
            <a:spLocks noChangeArrowheads="1"/>
          </p:cNvSpPr>
          <p:nvPr/>
        </p:nvSpPr>
        <p:spPr bwMode="auto">
          <a:xfrm>
            <a:off x="5867400" y="5867400"/>
            <a:ext cx="1828800" cy="519113"/>
          </a:xfrm>
          <a:prstGeom prst="rect">
            <a:avLst/>
          </a:prstGeom>
          <a:noFill/>
          <a:ln w="9525">
            <a:noFill/>
            <a:miter lim="800000"/>
          </a:ln>
          <a:effectLst/>
        </p:spPr>
        <p:txBody>
          <a:bodyPr>
            <a:spAutoFit/>
          </a:bodyPr>
          <a:lstStyle/>
          <a:p>
            <a:pPr>
              <a:spcBef>
                <a:spcPct val="50000"/>
              </a:spcBef>
            </a:pPr>
            <a:r>
              <a:rPr lang="en-US" altLang="zh-CN" sz="2800" b="1">
                <a:solidFill>
                  <a:srgbClr val="FF3300"/>
                </a:solidFill>
              </a:rPr>
              <a:t>at times</a:t>
            </a:r>
            <a:endParaRPr lang="en-US" altLang="zh-CN" sz="2800" b="1">
              <a:solidFill>
                <a:srgbClr val="FF3300"/>
              </a:solidFill>
            </a:endParaRPr>
          </a:p>
        </p:txBody>
      </p:sp>
      <p:sp>
        <p:nvSpPr>
          <p:cNvPr id="29719" name="Text Box 23"/>
          <p:cNvSpPr txBox="1">
            <a:spLocks noChangeArrowheads="1"/>
          </p:cNvSpPr>
          <p:nvPr/>
        </p:nvSpPr>
        <p:spPr bwMode="auto">
          <a:xfrm>
            <a:off x="3276600" y="4800600"/>
            <a:ext cx="1828800" cy="519113"/>
          </a:xfrm>
          <a:prstGeom prst="rect">
            <a:avLst/>
          </a:prstGeom>
          <a:noFill/>
          <a:ln w="9525">
            <a:noFill/>
            <a:miter lim="800000"/>
          </a:ln>
          <a:effectLst/>
        </p:spPr>
        <p:txBody>
          <a:bodyPr>
            <a:spAutoFit/>
          </a:bodyPr>
          <a:lstStyle/>
          <a:p>
            <a:pPr>
              <a:spcBef>
                <a:spcPct val="50000"/>
              </a:spcBef>
            </a:pPr>
            <a:r>
              <a:rPr lang="en-US" altLang="zh-CN" sz="2800" b="1">
                <a:solidFill>
                  <a:srgbClr val="FF3300"/>
                </a:solidFill>
              </a:rPr>
              <a:t>compares</a:t>
            </a:r>
            <a:endParaRPr lang="en-US" altLang="zh-CN" sz="2800" b="1">
              <a:solidFill>
                <a:srgbClr val="FF3300"/>
              </a:solidFill>
            </a:endParaRPr>
          </a:p>
        </p:txBody>
      </p:sp>
      <p:sp>
        <p:nvSpPr>
          <p:cNvPr id="29720" name="Text Box 24"/>
          <p:cNvSpPr txBox="1">
            <a:spLocks noChangeArrowheads="1"/>
          </p:cNvSpPr>
          <p:nvPr/>
        </p:nvSpPr>
        <p:spPr bwMode="auto">
          <a:xfrm>
            <a:off x="7315200" y="4814888"/>
            <a:ext cx="1828800" cy="519112"/>
          </a:xfrm>
          <a:prstGeom prst="rect">
            <a:avLst/>
          </a:prstGeom>
          <a:noFill/>
          <a:ln w="9525">
            <a:noFill/>
            <a:miter lim="800000"/>
          </a:ln>
          <a:effectLst/>
        </p:spPr>
        <p:txBody>
          <a:bodyPr>
            <a:spAutoFit/>
          </a:bodyPr>
          <a:lstStyle/>
          <a:p>
            <a:pPr>
              <a:spcBef>
                <a:spcPct val="50000"/>
              </a:spcBef>
            </a:pPr>
            <a:r>
              <a:rPr lang="en-US" altLang="zh-CN" sz="2800" b="1">
                <a:solidFill>
                  <a:srgbClr val="FF3300"/>
                </a:solidFill>
              </a:rPr>
              <a:t>to</a:t>
            </a:r>
            <a:endParaRPr lang="en-US" altLang="zh-CN" sz="2800" b="1">
              <a:solidFill>
                <a:srgbClr val="FF3300"/>
              </a:solidFill>
            </a:endParaRPr>
          </a:p>
        </p:txBody>
      </p:sp>
    </p:spTree>
  </p:cSld>
  <p:clrMapOvr>
    <a:masterClrMapping/>
  </p:clrMapOvr>
  <p:transition spd="med">
    <p:newsflash/>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Effect transition="in" filter="wedge">
                                      <p:cBhvr>
                                        <p:cTn id="7" dur="2000"/>
                                        <p:tgtEl>
                                          <p:spTgt spid="2971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9713"/>
                                        </p:tgtEl>
                                        <p:attrNameLst>
                                          <p:attrName>style.visibility</p:attrName>
                                        </p:attrNameLst>
                                      </p:cBhvr>
                                      <p:to>
                                        <p:strVal val="visible"/>
                                      </p:to>
                                    </p:set>
                                    <p:animEffect transition="in" filter="wedge">
                                      <p:cBhvr>
                                        <p:cTn id="10" dur="2000"/>
                                        <p:tgtEl>
                                          <p:spTgt spid="29713"/>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29714"/>
                                        </p:tgtEl>
                                        <p:attrNameLst>
                                          <p:attrName>style.visibility</p:attrName>
                                        </p:attrNameLst>
                                      </p:cBhvr>
                                      <p:to>
                                        <p:strVal val="visible"/>
                                      </p:to>
                                    </p:set>
                                    <p:animEffect transition="in" filter="wedge">
                                      <p:cBhvr>
                                        <p:cTn id="15" dur="2000"/>
                                        <p:tgtEl>
                                          <p:spTgt spid="29714"/>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29715"/>
                                        </p:tgtEl>
                                        <p:attrNameLst>
                                          <p:attrName>style.visibility</p:attrName>
                                        </p:attrNameLst>
                                      </p:cBhvr>
                                      <p:to>
                                        <p:strVal val="visible"/>
                                      </p:to>
                                    </p:set>
                                    <p:anim to="" calcmode="lin" valueType="num">
                                      <p:cBhvr>
                                        <p:cTn id="20" dur="1" fill="hold"/>
                                        <p:tgtEl>
                                          <p:spTgt spid="29715"/>
                                        </p:tgtEl>
                                      </p:cBhvr>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29716"/>
                                        </p:tgtEl>
                                        <p:attrNameLst>
                                          <p:attrName>style.visibility</p:attrName>
                                        </p:attrNameLst>
                                      </p:cBhvr>
                                      <p:to>
                                        <p:strVal val="visible"/>
                                      </p:to>
                                    </p:set>
                                    <p:anim calcmode="lin" valueType="num">
                                      <p:cBhvr>
                                        <p:cTn id="25" dur="1000" fill="hold"/>
                                        <p:tgtEl>
                                          <p:spTgt spid="29716"/>
                                        </p:tgtEl>
                                        <p:attrNameLst>
                                          <p:attrName>ppt_x</p:attrName>
                                        </p:attrNameLst>
                                      </p:cBhvr>
                                      <p:tavLst>
                                        <p:tav tm="0">
                                          <p:val>
                                            <p:strVal val="#ppt_x-.2"/>
                                          </p:val>
                                        </p:tav>
                                        <p:tav tm="100000">
                                          <p:val>
                                            <p:strVal val="#ppt_x"/>
                                          </p:val>
                                        </p:tav>
                                      </p:tavLst>
                                    </p:anim>
                                    <p:anim calcmode="lin" valueType="num">
                                      <p:cBhvr>
                                        <p:cTn id="26" dur="1000" fill="hold"/>
                                        <p:tgtEl>
                                          <p:spTgt spid="2971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9716"/>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29717"/>
                                        </p:tgtEl>
                                        <p:attrNameLst>
                                          <p:attrName>style.visibility</p:attrName>
                                        </p:attrNameLst>
                                      </p:cBhvr>
                                      <p:to>
                                        <p:strVal val="visible"/>
                                      </p:to>
                                    </p:set>
                                    <p:anim calcmode="lin" valueType="num">
                                      <p:cBhvr>
                                        <p:cTn id="32" dur="1000" fill="hold"/>
                                        <p:tgtEl>
                                          <p:spTgt spid="29717"/>
                                        </p:tgtEl>
                                        <p:attrNameLst>
                                          <p:attrName>ppt_x</p:attrName>
                                        </p:attrNameLst>
                                      </p:cBhvr>
                                      <p:tavLst>
                                        <p:tav tm="0">
                                          <p:val>
                                            <p:strVal val="#ppt_x-.2"/>
                                          </p:val>
                                        </p:tav>
                                        <p:tav tm="100000">
                                          <p:val>
                                            <p:strVal val="#ppt_x"/>
                                          </p:val>
                                        </p:tav>
                                      </p:tavLst>
                                    </p:anim>
                                    <p:anim calcmode="lin" valueType="num">
                                      <p:cBhvr>
                                        <p:cTn id="33" dur="1000" fill="hold"/>
                                        <p:tgtEl>
                                          <p:spTgt spid="2971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9717"/>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29719"/>
                                        </p:tgtEl>
                                        <p:attrNameLst>
                                          <p:attrName>style.visibility</p:attrName>
                                        </p:attrNameLst>
                                      </p:cBhvr>
                                      <p:to>
                                        <p:strVal val="visible"/>
                                      </p:to>
                                    </p:set>
                                    <p:anim calcmode="lin" valueType="num">
                                      <p:cBhvr>
                                        <p:cTn id="39" dur="1000" fill="hold"/>
                                        <p:tgtEl>
                                          <p:spTgt spid="29719"/>
                                        </p:tgtEl>
                                        <p:attrNameLst>
                                          <p:attrName>ppt_x</p:attrName>
                                        </p:attrNameLst>
                                      </p:cBhvr>
                                      <p:tavLst>
                                        <p:tav tm="0">
                                          <p:val>
                                            <p:strVal val="#ppt_x-.2"/>
                                          </p:val>
                                        </p:tav>
                                        <p:tav tm="100000">
                                          <p:val>
                                            <p:strVal val="#ppt_x"/>
                                          </p:val>
                                        </p:tav>
                                      </p:tavLst>
                                    </p:anim>
                                    <p:anim calcmode="lin" valueType="num">
                                      <p:cBhvr>
                                        <p:cTn id="40" dur="1000" fill="hold"/>
                                        <p:tgtEl>
                                          <p:spTgt spid="29719"/>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9719"/>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29720"/>
                                        </p:tgtEl>
                                        <p:attrNameLst>
                                          <p:attrName>style.visibility</p:attrName>
                                        </p:attrNameLst>
                                      </p:cBhvr>
                                      <p:to>
                                        <p:strVal val="visible"/>
                                      </p:to>
                                    </p:set>
                                    <p:anim calcmode="lin" valueType="num">
                                      <p:cBhvr>
                                        <p:cTn id="44" dur="1000" fill="hold"/>
                                        <p:tgtEl>
                                          <p:spTgt spid="29720"/>
                                        </p:tgtEl>
                                        <p:attrNameLst>
                                          <p:attrName>ppt_x</p:attrName>
                                        </p:attrNameLst>
                                      </p:cBhvr>
                                      <p:tavLst>
                                        <p:tav tm="0">
                                          <p:val>
                                            <p:strVal val="#ppt_x-.2"/>
                                          </p:val>
                                        </p:tav>
                                        <p:tav tm="100000">
                                          <p:val>
                                            <p:strVal val="#ppt_x"/>
                                          </p:val>
                                        </p:tav>
                                      </p:tavLst>
                                    </p:anim>
                                    <p:anim calcmode="lin" valueType="num">
                                      <p:cBhvr>
                                        <p:cTn id="45" dur="1000" fill="hold"/>
                                        <p:tgtEl>
                                          <p:spTgt spid="29720"/>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9720"/>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29718"/>
                                        </p:tgtEl>
                                        <p:attrNameLst>
                                          <p:attrName>style.visibility</p:attrName>
                                        </p:attrNameLst>
                                      </p:cBhvr>
                                      <p:to>
                                        <p:strVal val="visible"/>
                                      </p:to>
                                    </p:set>
                                    <p:anim calcmode="lin" valueType="num">
                                      <p:cBhvr>
                                        <p:cTn id="51" dur="1000" fill="hold"/>
                                        <p:tgtEl>
                                          <p:spTgt spid="29718"/>
                                        </p:tgtEl>
                                        <p:attrNameLst>
                                          <p:attrName>ppt_x</p:attrName>
                                        </p:attrNameLst>
                                      </p:cBhvr>
                                      <p:tavLst>
                                        <p:tav tm="0">
                                          <p:val>
                                            <p:strVal val="#ppt_x-.2"/>
                                          </p:val>
                                        </p:tav>
                                        <p:tav tm="100000">
                                          <p:val>
                                            <p:strVal val="#ppt_x"/>
                                          </p:val>
                                        </p:tav>
                                      </p:tavLst>
                                    </p:anim>
                                    <p:anim calcmode="lin" valueType="num">
                                      <p:cBhvr>
                                        <p:cTn id="52" dur="1000" fill="hold"/>
                                        <p:tgtEl>
                                          <p:spTgt spid="29718"/>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9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animBg="1"/>
      <p:bldP spid="29713" grpId="0"/>
      <p:bldP spid="29714" grpId="0"/>
      <p:bldP spid="29715" grpId="0"/>
      <p:bldP spid="29716" grpId="0"/>
      <p:bldP spid="29717" grpId="0"/>
      <p:bldP spid="29718" grpId="0"/>
      <p:bldP spid="29719" grpId="0"/>
      <p:bldP spid="297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8684" name="Text Box 12"/>
          <p:cNvSpPr txBox="1">
            <a:spLocks noChangeArrowheads="1"/>
          </p:cNvSpPr>
          <p:nvPr/>
        </p:nvSpPr>
        <p:spPr bwMode="auto">
          <a:xfrm>
            <a:off x="381000" y="685800"/>
            <a:ext cx="8305800" cy="1200329"/>
          </a:xfrm>
          <a:prstGeom prst="rect">
            <a:avLst/>
          </a:prstGeom>
          <a:noFill/>
          <a:ln w="9525">
            <a:noFill/>
            <a:miter lim="800000"/>
          </a:ln>
          <a:effectLst/>
        </p:spPr>
        <p:txBody>
          <a:bodyPr>
            <a:spAutoFit/>
          </a:bodyPr>
          <a:lstStyle/>
          <a:p>
            <a:pPr marL="342900" indent="-342900">
              <a:spcBef>
                <a:spcPct val="50000"/>
              </a:spcBef>
              <a:buFontTx/>
              <a:buAutoNum type="arabicPlain" startAt="3"/>
            </a:pPr>
            <a:r>
              <a:rPr lang="en-US" altLang="zh-CN" sz="2400" b="1" dirty="0">
                <a:solidFill>
                  <a:schemeClr val="accent1"/>
                </a:solidFill>
                <a:latin typeface="Arial" panose="020B0604020202020204" pitchFamily="34" charset="0"/>
              </a:rPr>
              <a:t>Write a passage with the title </a:t>
            </a:r>
            <a:r>
              <a:rPr lang="en-US" altLang="zh-CN" sz="2400" b="1" i="1" dirty="0">
                <a:solidFill>
                  <a:schemeClr val="accent1"/>
                </a:solidFill>
                <a:latin typeface="Arial" panose="020B0604020202020204" pitchFamily="34" charset="0"/>
              </a:rPr>
              <a:t>Different Cultures, Different Meanings</a:t>
            </a:r>
            <a:r>
              <a:rPr lang="en-US" altLang="zh-CN" sz="2400" b="1" dirty="0">
                <a:solidFill>
                  <a:schemeClr val="accent1"/>
                </a:solidFill>
                <a:latin typeface="Arial" panose="020B0604020202020204" pitchFamily="34" charset="0"/>
              </a:rPr>
              <a:t> based on the table. You can add more items</a:t>
            </a:r>
            <a:r>
              <a:rPr lang="en-US" altLang="zh-CN" sz="2400" b="1" dirty="0" smtClean="0">
                <a:solidFill>
                  <a:schemeClr val="accent1"/>
                </a:solidFill>
                <a:latin typeface="Arial" panose="020B0604020202020204" pitchFamily="34" charset="0"/>
              </a:rPr>
              <a:t>.</a:t>
            </a:r>
            <a:r>
              <a:rPr lang="zh-CN" altLang="en-US" sz="2400" b="1" dirty="0" smtClean="0">
                <a:solidFill>
                  <a:schemeClr val="accent1"/>
                </a:solidFill>
                <a:latin typeface="Arial" panose="020B0604020202020204" pitchFamily="34" charset="0"/>
              </a:rPr>
              <a:t>（读后活动）</a:t>
            </a:r>
            <a:endParaRPr lang="en-US" altLang="zh-CN" sz="2400" b="1" dirty="0">
              <a:solidFill>
                <a:schemeClr val="accent1"/>
              </a:solidFill>
              <a:latin typeface="Arial" panose="020B0604020202020204" pitchFamily="34" charset="0"/>
            </a:endParaRPr>
          </a:p>
        </p:txBody>
      </p:sp>
      <p:graphicFrame>
        <p:nvGraphicFramePr>
          <p:cNvPr id="28780" name="Group 108"/>
          <p:cNvGraphicFramePr>
            <a:graphicFrameLocks noGrp="1"/>
          </p:cNvGraphicFramePr>
          <p:nvPr/>
        </p:nvGraphicFramePr>
        <p:xfrm>
          <a:off x="1066800" y="2133600"/>
          <a:ext cx="6172200" cy="4505833"/>
        </p:xfrm>
        <a:graphic>
          <a:graphicData uri="http://schemas.openxmlformats.org/drawingml/2006/table">
            <a:tbl>
              <a:tblPr/>
              <a:tblGrid>
                <a:gridCol w="1995488"/>
                <a:gridCol w="2119312"/>
                <a:gridCol w="2057400"/>
              </a:tblGrid>
              <a:tr h="9937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Plant and animal</a:t>
                      </a:r>
                      <a:endPar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rPr>
                        <a:t>In Chinese culture</a:t>
                      </a:r>
                      <a:endParaRPr kumimoji="0" lang="en-US" altLang="zh-CN"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In western culture</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7874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peacock</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rPr>
                        <a:t>goodness/</a:t>
                      </a:r>
                      <a:endParaRPr kumimoji="0" lang="en-US" altLang="zh-CN"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rPr>
                        <a:t>beauty/peace</a:t>
                      </a:r>
                      <a:endParaRPr kumimoji="0" lang="en-US" altLang="zh-CN"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pride</a:t>
                      </a:r>
                      <a:endPar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7874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bat</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rPr>
                        <a:t>long life/</a:t>
                      </a:r>
                      <a:endParaRPr kumimoji="0" lang="en-US" altLang="zh-CN"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rPr>
                        <a:t>happiness</a:t>
                      </a:r>
                      <a:endParaRPr kumimoji="0" lang="en-US" altLang="zh-CN"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bad luck</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78898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bamboo</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rPr>
                        <a:t>happiness/</a:t>
                      </a:r>
                      <a:endParaRPr kumimoji="0" lang="en-US" altLang="zh-CN"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rPr>
                        <a:t>peace</a:t>
                      </a:r>
                      <a:endParaRPr kumimoji="0" lang="en-US" altLang="zh-CN"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wisdom/</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power</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CC"/>
                    </a:solidFill>
                  </a:tcPr>
                </a:tc>
              </a:tr>
            </a:tbl>
          </a:graphicData>
        </a:graphic>
      </p:graphicFrame>
      <p:sp>
        <p:nvSpPr>
          <p:cNvPr id="28712" name="Text Box 40"/>
          <p:cNvSpPr txBox="1">
            <a:spLocks noChangeArrowheads="1"/>
          </p:cNvSpPr>
          <p:nvPr/>
        </p:nvSpPr>
        <p:spPr bwMode="auto">
          <a:xfrm>
            <a:off x="3886200" y="1371600"/>
            <a:ext cx="533400" cy="366713"/>
          </a:xfrm>
          <a:prstGeom prst="rect">
            <a:avLst/>
          </a:prstGeom>
          <a:noFill/>
          <a:ln w="9525">
            <a:noFill/>
            <a:miter lim="800000"/>
          </a:ln>
          <a:effectLst/>
        </p:spPr>
        <p:txBody>
          <a:bodyPr>
            <a:spAutoFit/>
          </a:bodyPr>
          <a:lstStyle/>
          <a:p>
            <a:pPr>
              <a:spcBef>
                <a:spcPct val="50000"/>
              </a:spcBef>
            </a:pPr>
            <a:endParaRPr lang="zh-CN" altLang="zh-CN" b="1"/>
          </a:p>
        </p:txBody>
      </p:sp>
      <p:pic>
        <p:nvPicPr>
          <p:cNvPr id="28784" name="Picture 112" descr="f02977879255edce[1]_副本"/>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162800" y="5257800"/>
            <a:ext cx="4370388" cy="5822950"/>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780"/>
                                        </p:tgtEl>
                                        <p:attrNameLst>
                                          <p:attrName>style.visibility</p:attrName>
                                        </p:attrNameLst>
                                      </p:cBhvr>
                                      <p:to>
                                        <p:strVal val="visible"/>
                                      </p:to>
                                    </p:set>
                                    <p:animEffect transition="in" filter="fade">
                                      <p:cBhvr>
                                        <p:cTn id="7" dur="1000"/>
                                        <p:tgtEl>
                                          <p:spTgt spid="28780"/>
                                        </p:tgtEl>
                                      </p:cBhvr>
                                    </p:animEffect>
                                    <p:anim calcmode="lin" valueType="num">
                                      <p:cBhvr>
                                        <p:cTn id="8" dur="1000" fill="hold"/>
                                        <p:tgtEl>
                                          <p:spTgt spid="28780"/>
                                        </p:tgtEl>
                                        <p:attrNameLst>
                                          <p:attrName>ppt_x</p:attrName>
                                        </p:attrNameLst>
                                      </p:cBhvr>
                                      <p:tavLst>
                                        <p:tav tm="0">
                                          <p:val>
                                            <p:strVal val="#ppt_x"/>
                                          </p:val>
                                        </p:tav>
                                        <p:tav tm="100000">
                                          <p:val>
                                            <p:strVal val="#ppt_x"/>
                                          </p:val>
                                        </p:tav>
                                      </p:tavLst>
                                    </p:anim>
                                    <p:anim calcmode="lin" valueType="num">
                                      <p:cBhvr>
                                        <p:cTn id="9" dur="1000" fill="hold"/>
                                        <p:tgtEl>
                                          <p:spTgt spid="287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685800" y="1066800"/>
            <a:ext cx="7772400" cy="946150"/>
          </a:xfrm>
          <a:prstGeom prst="rect">
            <a:avLst/>
          </a:prstGeom>
          <a:noFill/>
          <a:ln w="9525">
            <a:noFill/>
            <a:miter lim="800000"/>
          </a:ln>
          <a:effectLst/>
        </p:spPr>
        <p:txBody>
          <a:bodyPr>
            <a:spAutoFit/>
          </a:bodyPr>
          <a:lstStyle/>
          <a:p>
            <a:pPr>
              <a:spcBef>
                <a:spcPct val="50000"/>
              </a:spcBef>
              <a:buFont typeface="Wingdings" panose="05000000000000000000" pitchFamily="2" charset="2"/>
              <a:buChar char="u"/>
            </a:pPr>
            <a:r>
              <a:rPr lang="en-US" altLang="zh-CN" sz="2800" b="1">
                <a:solidFill>
                  <a:srgbClr val="0000FF"/>
                </a:solidFill>
              </a:rPr>
              <a:t>Discuss in groups to get the fact and supporting ideas.</a:t>
            </a:r>
            <a:endParaRPr lang="en-US" altLang="zh-CN" sz="2800" b="1">
              <a:solidFill>
                <a:srgbClr val="0000FF"/>
              </a:solidFill>
            </a:endParaRPr>
          </a:p>
        </p:txBody>
      </p:sp>
      <p:sp>
        <p:nvSpPr>
          <p:cNvPr id="61445" name="Text Box 5"/>
          <p:cNvSpPr txBox="1">
            <a:spLocks noChangeArrowheads="1"/>
          </p:cNvSpPr>
          <p:nvPr/>
        </p:nvSpPr>
        <p:spPr bwMode="auto">
          <a:xfrm>
            <a:off x="685800" y="2209800"/>
            <a:ext cx="5562600" cy="457200"/>
          </a:xfrm>
          <a:prstGeom prst="rect">
            <a:avLst/>
          </a:prstGeom>
          <a:noFill/>
          <a:ln w="9525">
            <a:noFill/>
            <a:miter lim="800000"/>
          </a:ln>
          <a:effectLst/>
        </p:spPr>
        <p:txBody>
          <a:bodyPr>
            <a:spAutoFit/>
          </a:bodyPr>
          <a:lstStyle/>
          <a:p>
            <a:pPr>
              <a:spcBef>
                <a:spcPct val="50000"/>
              </a:spcBef>
              <a:buFont typeface="Wingdings" panose="05000000000000000000" pitchFamily="2" charset="2"/>
              <a:buChar char="u"/>
            </a:pPr>
            <a:r>
              <a:rPr lang="en-US" altLang="zh-CN" sz="2400" b="1">
                <a:solidFill>
                  <a:srgbClr val="0000FF"/>
                </a:solidFill>
              </a:rPr>
              <a:t>Draw your draft.</a:t>
            </a:r>
            <a:endParaRPr lang="en-US" altLang="zh-CN" sz="2400" b="1">
              <a:solidFill>
                <a:srgbClr val="0000FF"/>
              </a:solidFill>
            </a:endParaRPr>
          </a:p>
        </p:txBody>
      </p:sp>
      <p:sp>
        <p:nvSpPr>
          <p:cNvPr id="61446" name="Text Box 6"/>
          <p:cNvSpPr txBox="1">
            <a:spLocks noChangeArrowheads="1"/>
          </p:cNvSpPr>
          <p:nvPr/>
        </p:nvSpPr>
        <p:spPr bwMode="auto">
          <a:xfrm>
            <a:off x="685800" y="2819400"/>
            <a:ext cx="8001000" cy="1370013"/>
          </a:xfrm>
          <a:prstGeom prst="rect">
            <a:avLst/>
          </a:prstGeom>
          <a:noFill/>
          <a:ln w="9525">
            <a:noFill/>
            <a:miter lim="800000"/>
          </a:ln>
          <a:effectLst/>
        </p:spPr>
        <p:txBody>
          <a:bodyPr>
            <a:spAutoFit/>
          </a:bodyPr>
          <a:lstStyle/>
          <a:p>
            <a:pPr>
              <a:spcBef>
                <a:spcPct val="50000"/>
              </a:spcBef>
              <a:buFont typeface="Wingdings" panose="05000000000000000000" pitchFamily="2" charset="2"/>
              <a:buChar char="u"/>
            </a:pPr>
            <a:r>
              <a:rPr lang="en-US" altLang="zh-CN" sz="2400" b="1">
                <a:solidFill>
                  <a:srgbClr val="0000FF"/>
                </a:solidFill>
              </a:rPr>
              <a:t>The phrases in 1b may help you!</a:t>
            </a:r>
            <a:endParaRPr lang="en-US" altLang="zh-CN" sz="2400" b="1">
              <a:solidFill>
                <a:srgbClr val="0000FF"/>
              </a:solidFill>
            </a:endParaRPr>
          </a:p>
          <a:p>
            <a:pPr>
              <a:spcBef>
                <a:spcPct val="50000"/>
              </a:spcBef>
            </a:pPr>
            <a:r>
              <a:rPr lang="en-US" altLang="zh-CN" sz="2400" b="1">
                <a:solidFill>
                  <a:srgbClr val="FF6600"/>
                </a:solidFill>
              </a:rPr>
              <a:t>stand for, regard/consider…as, a symbol of, have positive/negative meaning…</a:t>
            </a:r>
            <a:endParaRPr lang="en-US" altLang="zh-CN" sz="2400" b="1">
              <a:solidFill>
                <a:srgbClr val="FF6600"/>
              </a:solidFill>
            </a:endParaRPr>
          </a:p>
        </p:txBody>
      </p:sp>
      <p:sp>
        <p:nvSpPr>
          <p:cNvPr id="61447" name="Text Box 7"/>
          <p:cNvSpPr txBox="1">
            <a:spLocks noChangeArrowheads="1"/>
          </p:cNvSpPr>
          <p:nvPr/>
        </p:nvSpPr>
        <p:spPr bwMode="auto">
          <a:xfrm>
            <a:off x="685800" y="5029200"/>
            <a:ext cx="4648200" cy="457200"/>
          </a:xfrm>
          <a:prstGeom prst="rect">
            <a:avLst/>
          </a:prstGeom>
          <a:noFill/>
          <a:ln w="9525">
            <a:noFill/>
            <a:miter lim="800000"/>
          </a:ln>
          <a:effectLst/>
        </p:spPr>
        <p:txBody>
          <a:bodyPr>
            <a:spAutoFit/>
          </a:bodyPr>
          <a:lstStyle/>
          <a:p>
            <a:pPr>
              <a:spcBef>
                <a:spcPct val="50000"/>
              </a:spcBef>
              <a:buFont typeface="Wingdings" panose="05000000000000000000" pitchFamily="2" charset="2"/>
              <a:buChar char="u"/>
            </a:pPr>
            <a:r>
              <a:rPr lang="en-US" altLang="zh-CN" sz="2400" b="1">
                <a:solidFill>
                  <a:srgbClr val="0000FF"/>
                </a:solidFill>
              </a:rPr>
              <a:t>Don’t forget the </a:t>
            </a:r>
            <a:r>
              <a:rPr lang="en-US" altLang="zh-CN" sz="2400" b="1" i="1">
                <a:solidFill>
                  <a:srgbClr val="0000FF"/>
                </a:solidFill>
              </a:rPr>
              <a:t>conj.</a:t>
            </a:r>
            <a:r>
              <a:rPr lang="en-US" altLang="zh-CN" sz="2400" b="1">
                <a:solidFill>
                  <a:srgbClr val="0000FF"/>
                </a:solidFill>
              </a:rPr>
              <a:t> </a:t>
            </a:r>
            <a:endParaRPr lang="en-US" altLang="zh-CN" sz="2400" b="1">
              <a:solidFill>
                <a:srgbClr val="0000FF"/>
              </a:solidFill>
            </a:endParaRPr>
          </a:p>
        </p:txBody>
      </p:sp>
      <p:sp>
        <p:nvSpPr>
          <p:cNvPr id="61448" name="Text Box 8"/>
          <p:cNvSpPr txBox="1">
            <a:spLocks noChangeArrowheads="1"/>
          </p:cNvSpPr>
          <p:nvPr/>
        </p:nvSpPr>
        <p:spPr bwMode="auto">
          <a:xfrm>
            <a:off x="685800" y="4343400"/>
            <a:ext cx="4419600" cy="457200"/>
          </a:xfrm>
          <a:prstGeom prst="rect">
            <a:avLst/>
          </a:prstGeom>
          <a:noFill/>
          <a:ln w="9525">
            <a:noFill/>
            <a:miter lim="800000"/>
          </a:ln>
          <a:effectLst/>
        </p:spPr>
        <p:txBody>
          <a:bodyPr>
            <a:spAutoFit/>
          </a:bodyPr>
          <a:lstStyle/>
          <a:p>
            <a:pPr>
              <a:spcBef>
                <a:spcPct val="50000"/>
              </a:spcBef>
              <a:buFont typeface="Wingdings" panose="05000000000000000000" pitchFamily="2" charset="2"/>
              <a:buChar char="u"/>
            </a:pPr>
            <a:r>
              <a:rPr lang="en-US" altLang="zh-CN" sz="2400" b="1">
                <a:solidFill>
                  <a:srgbClr val="0000FF"/>
                </a:solidFill>
              </a:rPr>
              <a:t>Compose your writing.</a:t>
            </a:r>
            <a:endParaRPr lang="en-US" altLang="zh-CN" sz="2400" b="1">
              <a:solidFill>
                <a:srgbClr val="0000FF"/>
              </a:solidFill>
            </a:endParaRPr>
          </a:p>
        </p:txBody>
      </p:sp>
      <p:sp>
        <p:nvSpPr>
          <p:cNvPr id="61449" name="Text Box 9"/>
          <p:cNvSpPr txBox="1">
            <a:spLocks noChangeArrowheads="1"/>
          </p:cNvSpPr>
          <p:nvPr/>
        </p:nvSpPr>
        <p:spPr bwMode="auto">
          <a:xfrm>
            <a:off x="685800" y="5791200"/>
            <a:ext cx="4953000" cy="457200"/>
          </a:xfrm>
          <a:prstGeom prst="rect">
            <a:avLst/>
          </a:prstGeom>
          <a:noFill/>
          <a:ln w="9525">
            <a:noFill/>
            <a:miter lim="800000"/>
          </a:ln>
          <a:effectLst/>
        </p:spPr>
        <p:txBody>
          <a:bodyPr>
            <a:spAutoFit/>
          </a:bodyPr>
          <a:lstStyle/>
          <a:p>
            <a:pPr>
              <a:spcBef>
                <a:spcPct val="50000"/>
              </a:spcBef>
              <a:buFont typeface="Wingdings" panose="05000000000000000000" pitchFamily="2" charset="2"/>
              <a:buChar char="u"/>
            </a:pPr>
            <a:r>
              <a:rPr lang="en-US" altLang="zh-CN" sz="2400" b="1">
                <a:solidFill>
                  <a:srgbClr val="0000FF"/>
                </a:solidFill>
              </a:rPr>
              <a:t>Check your spelling, tense etc.</a:t>
            </a:r>
            <a:endParaRPr lang="en-US" altLang="zh-CN" sz="2400" b="1">
              <a:solidFill>
                <a:srgbClr val="0000FF"/>
              </a:solidFill>
            </a:endParaRPr>
          </a:p>
        </p:txBody>
      </p:sp>
      <p:sp>
        <p:nvSpPr>
          <p:cNvPr id="61452" name="Text Box 12"/>
          <p:cNvSpPr txBox="1">
            <a:spLocks noChangeArrowheads="1"/>
          </p:cNvSpPr>
          <p:nvPr/>
        </p:nvSpPr>
        <p:spPr bwMode="auto">
          <a:xfrm>
            <a:off x="1447800" y="304800"/>
            <a:ext cx="7696200" cy="641350"/>
          </a:xfrm>
          <a:prstGeom prst="rect">
            <a:avLst/>
          </a:prstGeom>
          <a:noFill/>
          <a:ln w="9525">
            <a:noFill/>
            <a:miter lim="800000"/>
          </a:ln>
          <a:effectLst/>
        </p:spPr>
        <p:txBody>
          <a:bodyPr>
            <a:spAutoFit/>
          </a:bodyPr>
          <a:lstStyle/>
          <a:p>
            <a:pPr>
              <a:spcBef>
                <a:spcPct val="50000"/>
              </a:spcBef>
            </a:pPr>
            <a:r>
              <a:rPr lang="en-US" altLang="zh-CN" sz="3600" b="1">
                <a:solidFill>
                  <a:srgbClr val="FF3300"/>
                </a:solidFill>
                <a:latin typeface="Cooper Black" pitchFamily="18" charset="0"/>
              </a:rPr>
              <a:t>How to write your composition</a:t>
            </a:r>
            <a:endParaRPr lang="en-US" altLang="zh-CN" sz="3600" b="1">
              <a:solidFill>
                <a:srgbClr val="FF3300"/>
              </a:solidFill>
              <a:latin typeface="Cooper Black" pitchFamily="18" charset="0"/>
            </a:endParaRPr>
          </a:p>
        </p:txBody>
      </p:sp>
      <p:sp>
        <p:nvSpPr>
          <p:cNvPr id="61453" name="AutoShape 13"/>
          <p:cNvSpPr>
            <a:spLocks noChangeArrowheads="1"/>
          </p:cNvSpPr>
          <p:nvPr/>
        </p:nvSpPr>
        <p:spPr bwMode="auto">
          <a:xfrm>
            <a:off x="5562600" y="4191000"/>
            <a:ext cx="2971800" cy="990600"/>
          </a:xfrm>
          <a:prstGeom prst="cloudCallout">
            <a:avLst>
              <a:gd name="adj1" fmla="val -94069"/>
              <a:gd name="adj2" fmla="val 71472"/>
            </a:avLst>
          </a:prstGeom>
          <a:solidFill>
            <a:schemeClr val="accent1"/>
          </a:solidFill>
          <a:ln w="9525">
            <a:solidFill>
              <a:schemeClr val="tx1"/>
            </a:solidFill>
            <a:round/>
          </a:ln>
          <a:effectLst/>
        </p:spPr>
        <p:txBody>
          <a:bodyPr/>
          <a:lstStyle/>
          <a:p>
            <a:pPr algn="ctr"/>
            <a:endParaRPr lang="zh-CN" altLang="zh-CN"/>
          </a:p>
        </p:txBody>
      </p:sp>
      <p:sp>
        <p:nvSpPr>
          <p:cNvPr id="61454" name="Text Box 14"/>
          <p:cNvSpPr txBox="1">
            <a:spLocks noChangeArrowheads="1"/>
          </p:cNvSpPr>
          <p:nvPr/>
        </p:nvSpPr>
        <p:spPr bwMode="auto">
          <a:xfrm>
            <a:off x="6019800" y="4267200"/>
            <a:ext cx="2819400" cy="822325"/>
          </a:xfrm>
          <a:prstGeom prst="rect">
            <a:avLst/>
          </a:prstGeom>
          <a:noFill/>
          <a:ln w="9525">
            <a:noFill/>
            <a:miter lim="800000"/>
          </a:ln>
          <a:effectLst/>
        </p:spPr>
        <p:txBody>
          <a:bodyPr>
            <a:spAutoFit/>
          </a:bodyPr>
          <a:lstStyle/>
          <a:p>
            <a:pPr>
              <a:spcBef>
                <a:spcPct val="50000"/>
              </a:spcBef>
            </a:pPr>
            <a:r>
              <a:rPr lang="en-US" altLang="zh-CN" sz="2400" b="1">
                <a:solidFill>
                  <a:srgbClr val="FF6600"/>
                </a:solidFill>
              </a:rPr>
              <a:t>but, while, however</a:t>
            </a:r>
            <a:endParaRPr lang="en-US" altLang="zh-CN" sz="2400" b="1">
              <a:solidFill>
                <a:srgbClr val="FF6600"/>
              </a:solidFill>
            </a:endParaRPr>
          </a:p>
        </p:txBody>
      </p:sp>
    </p:spTree>
  </p:cSld>
  <p:clrMapOvr>
    <a:masterClrMapping/>
  </p:clrMapOvr>
  <p:transition spd="med">
    <p:cover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1" nodeType="clickEffect">
                                  <p:stCondLst>
                                    <p:cond delay="0"/>
                                  </p:stCondLst>
                                  <p:iterate type="lt">
                                    <p:tmPct val="0"/>
                                  </p:iterate>
                                  <p:childTnLst>
                                    <p:animRot by="21600000">
                                      <p:cBhvr>
                                        <p:cTn id="6" dur="2000" fill="hold"/>
                                        <p:tgtEl>
                                          <p:spTgt spid="6145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61444"/>
                                        </p:tgtEl>
                                        <p:attrNameLst>
                                          <p:attrName>style.visibility</p:attrName>
                                        </p:attrNameLst>
                                      </p:cBhvr>
                                      <p:to>
                                        <p:strVal val="visible"/>
                                      </p:to>
                                    </p:set>
                                    <p:animEffect transition="in" filter="fade">
                                      <p:cBhvr>
                                        <p:cTn id="11" dur="1000"/>
                                        <p:tgtEl>
                                          <p:spTgt spid="61444"/>
                                        </p:tgtEl>
                                      </p:cBhvr>
                                    </p:animEffect>
                                    <p:anim calcmode="lin" valueType="num">
                                      <p:cBhvr>
                                        <p:cTn id="12" dur="1000" fill="hold"/>
                                        <p:tgtEl>
                                          <p:spTgt spid="61444"/>
                                        </p:tgtEl>
                                        <p:attrNameLst>
                                          <p:attrName>ppt_x</p:attrName>
                                        </p:attrNameLst>
                                      </p:cBhvr>
                                      <p:tavLst>
                                        <p:tav tm="0">
                                          <p:val>
                                            <p:strVal val="#ppt_x"/>
                                          </p:val>
                                        </p:tav>
                                        <p:tav tm="100000">
                                          <p:val>
                                            <p:strVal val="#ppt_x"/>
                                          </p:val>
                                        </p:tav>
                                      </p:tavLst>
                                    </p:anim>
                                    <p:anim calcmode="lin" valueType="num">
                                      <p:cBhvr>
                                        <p:cTn id="13" dur="1000" fill="hold"/>
                                        <p:tgtEl>
                                          <p:spTgt spid="6144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61445"/>
                                        </p:tgtEl>
                                        <p:attrNameLst>
                                          <p:attrName>style.visibility</p:attrName>
                                        </p:attrNameLst>
                                      </p:cBhvr>
                                      <p:to>
                                        <p:strVal val="visible"/>
                                      </p:to>
                                    </p:set>
                                    <p:animEffect transition="in" filter="fade">
                                      <p:cBhvr>
                                        <p:cTn id="18" dur="1000"/>
                                        <p:tgtEl>
                                          <p:spTgt spid="61445"/>
                                        </p:tgtEl>
                                      </p:cBhvr>
                                    </p:animEffect>
                                    <p:anim calcmode="lin" valueType="num">
                                      <p:cBhvr>
                                        <p:cTn id="19" dur="1000" fill="hold"/>
                                        <p:tgtEl>
                                          <p:spTgt spid="61445"/>
                                        </p:tgtEl>
                                        <p:attrNameLst>
                                          <p:attrName>ppt_x</p:attrName>
                                        </p:attrNameLst>
                                      </p:cBhvr>
                                      <p:tavLst>
                                        <p:tav tm="0">
                                          <p:val>
                                            <p:strVal val="#ppt_x"/>
                                          </p:val>
                                        </p:tav>
                                        <p:tav tm="100000">
                                          <p:val>
                                            <p:strVal val="#ppt_x"/>
                                          </p:val>
                                        </p:tav>
                                      </p:tavLst>
                                    </p:anim>
                                    <p:anim calcmode="lin" valueType="num">
                                      <p:cBhvr>
                                        <p:cTn id="20" dur="1000" fill="hold"/>
                                        <p:tgtEl>
                                          <p:spTgt spid="6144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61446"/>
                                        </p:tgtEl>
                                        <p:attrNameLst>
                                          <p:attrName>style.visibility</p:attrName>
                                        </p:attrNameLst>
                                      </p:cBhvr>
                                      <p:to>
                                        <p:strVal val="visible"/>
                                      </p:to>
                                    </p:set>
                                    <p:animEffect transition="in" filter="fade">
                                      <p:cBhvr>
                                        <p:cTn id="25" dur="1000"/>
                                        <p:tgtEl>
                                          <p:spTgt spid="61446"/>
                                        </p:tgtEl>
                                      </p:cBhvr>
                                    </p:animEffect>
                                    <p:anim calcmode="lin" valueType="num">
                                      <p:cBhvr>
                                        <p:cTn id="26" dur="1000" fill="hold"/>
                                        <p:tgtEl>
                                          <p:spTgt spid="61446"/>
                                        </p:tgtEl>
                                        <p:attrNameLst>
                                          <p:attrName>ppt_x</p:attrName>
                                        </p:attrNameLst>
                                      </p:cBhvr>
                                      <p:tavLst>
                                        <p:tav tm="0">
                                          <p:val>
                                            <p:strVal val="#ppt_x"/>
                                          </p:val>
                                        </p:tav>
                                        <p:tav tm="100000">
                                          <p:val>
                                            <p:strVal val="#ppt_x"/>
                                          </p:val>
                                        </p:tav>
                                      </p:tavLst>
                                    </p:anim>
                                    <p:anim calcmode="lin" valueType="num">
                                      <p:cBhvr>
                                        <p:cTn id="27" dur="1000" fill="hold"/>
                                        <p:tgtEl>
                                          <p:spTgt spid="6144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1448"/>
                                        </p:tgtEl>
                                        <p:attrNameLst>
                                          <p:attrName>style.visibility</p:attrName>
                                        </p:attrNameLst>
                                      </p:cBhvr>
                                      <p:to>
                                        <p:strVal val="visible"/>
                                      </p:to>
                                    </p:set>
                                    <p:animEffect transition="in" filter="fade">
                                      <p:cBhvr>
                                        <p:cTn id="32" dur="1000"/>
                                        <p:tgtEl>
                                          <p:spTgt spid="61448"/>
                                        </p:tgtEl>
                                      </p:cBhvr>
                                    </p:animEffect>
                                    <p:anim calcmode="lin" valueType="num">
                                      <p:cBhvr>
                                        <p:cTn id="33" dur="1000" fill="hold"/>
                                        <p:tgtEl>
                                          <p:spTgt spid="61448"/>
                                        </p:tgtEl>
                                        <p:attrNameLst>
                                          <p:attrName>ppt_x</p:attrName>
                                        </p:attrNameLst>
                                      </p:cBhvr>
                                      <p:tavLst>
                                        <p:tav tm="0">
                                          <p:val>
                                            <p:strVal val="#ppt_x"/>
                                          </p:val>
                                        </p:tav>
                                        <p:tav tm="100000">
                                          <p:val>
                                            <p:strVal val="#ppt_x"/>
                                          </p:val>
                                        </p:tav>
                                      </p:tavLst>
                                    </p:anim>
                                    <p:anim calcmode="lin" valueType="num">
                                      <p:cBhvr>
                                        <p:cTn id="34" dur="1000" fill="hold"/>
                                        <p:tgtEl>
                                          <p:spTgt spid="6144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1447"/>
                                        </p:tgtEl>
                                        <p:attrNameLst>
                                          <p:attrName>style.visibility</p:attrName>
                                        </p:attrNameLst>
                                      </p:cBhvr>
                                      <p:to>
                                        <p:strVal val="visible"/>
                                      </p:to>
                                    </p:set>
                                    <p:animEffect transition="in" filter="fade">
                                      <p:cBhvr>
                                        <p:cTn id="39" dur="1000"/>
                                        <p:tgtEl>
                                          <p:spTgt spid="61447"/>
                                        </p:tgtEl>
                                      </p:cBhvr>
                                    </p:animEffect>
                                    <p:anim calcmode="lin" valueType="num">
                                      <p:cBhvr>
                                        <p:cTn id="40" dur="1000" fill="hold"/>
                                        <p:tgtEl>
                                          <p:spTgt spid="61447"/>
                                        </p:tgtEl>
                                        <p:attrNameLst>
                                          <p:attrName>ppt_x</p:attrName>
                                        </p:attrNameLst>
                                      </p:cBhvr>
                                      <p:tavLst>
                                        <p:tav tm="0">
                                          <p:val>
                                            <p:strVal val="#ppt_x"/>
                                          </p:val>
                                        </p:tav>
                                        <p:tav tm="100000">
                                          <p:val>
                                            <p:strVal val="#ppt_x"/>
                                          </p:val>
                                        </p:tav>
                                      </p:tavLst>
                                    </p:anim>
                                    <p:anim calcmode="lin" valueType="num">
                                      <p:cBhvr>
                                        <p:cTn id="41" dur="1000" fill="hold"/>
                                        <p:tgtEl>
                                          <p:spTgt spid="6144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61454"/>
                                        </p:tgtEl>
                                        <p:attrNameLst>
                                          <p:attrName>style.visibility</p:attrName>
                                        </p:attrNameLst>
                                      </p:cBhvr>
                                      <p:to>
                                        <p:strVal val="visible"/>
                                      </p:to>
                                    </p:set>
                                    <p:anim calcmode="lin" valueType="num">
                                      <p:cBhvr>
                                        <p:cTn id="46" dur="1000" fill="hold"/>
                                        <p:tgtEl>
                                          <p:spTgt spid="61454"/>
                                        </p:tgtEl>
                                        <p:attrNameLst>
                                          <p:attrName>ppt_w</p:attrName>
                                        </p:attrNameLst>
                                      </p:cBhvr>
                                      <p:tavLst>
                                        <p:tav tm="0">
                                          <p:val>
                                            <p:fltVal val="0"/>
                                          </p:val>
                                        </p:tav>
                                        <p:tav tm="100000">
                                          <p:val>
                                            <p:strVal val="#ppt_w"/>
                                          </p:val>
                                        </p:tav>
                                      </p:tavLst>
                                    </p:anim>
                                    <p:anim calcmode="lin" valueType="num">
                                      <p:cBhvr>
                                        <p:cTn id="47" dur="1000" fill="hold"/>
                                        <p:tgtEl>
                                          <p:spTgt spid="61454"/>
                                        </p:tgtEl>
                                        <p:attrNameLst>
                                          <p:attrName>ppt_h</p:attrName>
                                        </p:attrNameLst>
                                      </p:cBhvr>
                                      <p:tavLst>
                                        <p:tav tm="0">
                                          <p:val>
                                            <p:fltVal val="0"/>
                                          </p:val>
                                        </p:tav>
                                        <p:tav tm="100000">
                                          <p:val>
                                            <p:strVal val="#ppt_h"/>
                                          </p:val>
                                        </p:tav>
                                      </p:tavLst>
                                    </p:anim>
                                    <p:anim calcmode="lin" valueType="num">
                                      <p:cBhvr>
                                        <p:cTn id="48" dur="1000" fill="hold"/>
                                        <p:tgtEl>
                                          <p:spTgt spid="61454"/>
                                        </p:tgtEl>
                                        <p:attrNameLst>
                                          <p:attrName>style.rotation</p:attrName>
                                        </p:attrNameLst>
                                      </p:cBhvr>
                                      <p:tavLst>
                                        <p:tav tm="0">
                                          <p:val>
                                            <p:fltVal val="90"/>
                                          </p:val>
                                        </p:tav>
                                        <p:tav tm="100000">
                                          <p:val>
                                            <p:fltVal val="0"/>
                                          </p:val>
                                        </p:tav>
                                      </p:tavLst>
                                    </p:anim>
                                    <p:animEffect transition="in" filter="fade">
                                      <p:cBhvr>
                                        <p:cTn id="49" dur="1000"/>
                                        <p:tgtEl>
                                          <p:spTgt spid="61454"/>
                                        </p:tgtEl>
                                      </p:cBhvr>
                                    </p:animEffect>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par>
                                <p:cTn id="50" presetID="31" presetClass="entr" presetSubtype="0" fill="hold" grpId="0" nodeType="withEffect">
                                  <p:stCondLst>
                                    <p:cond delay="0"/>
                                  </p:stCondLst>
                                  <p:iterate type="lt">
                                    <p:tmPct val="5000"/>
                                  </p:iterate>
                                  <p:childTnLst>
                                    <p:set>
                                      <p:cBhvr>
                                        <p:cTn id="51" dur="1" fill="hold">
                                          <p:stCondLst>
                                            <p:cond delay="0"/>
                                          </p:stCondLst>
                                        </p:cTn>
                                        <p:tgtEl>
                                          <p:spTgt spid="61453"/>
                                        </p:tgtEl>
                                        <p:attrNameLst>
                                          <p:attrName>style.visibility</p:attrName>
                                        </p:attrNameLst>
                                      </p:cBhvr>
                                      <p:to>
                                        <p:strVal val="visible"/>
                                      </p:to>
                                    </p:set>
                                    <p:anim calcmode="lin" valueType="num">
                                      <p:cBhvr>
                                        <p:cTn id="52" dur="1000" fill="hold"/>
                                        <p:tgtEl>
                                          <p:spTgt spid="61453"/>
                                        </p:tgtEl>
                                        <p:attrNameLst>
                                          <p:attrName>ppt_w</p:attrName>
                                        </p:attrNameLst>
                                      </p:cBhvr>
                                      <p:tavLst>
                                        <p:tav tm="0">
                                          <p:val>
                                            <p:fltVal val="0"/>
                                          </p:val>
                                        </p:tav>
                                        <p:tav tm="100000">
                                          <p:val>
                                            <p:strVal val="#ppt_w"/>
                                          </p:val>
                                        </p:tav>
                                      </p:tavLst>
                                    </p:anim>
                                    <p:anim calcmode="lin" valueType="num">
                                      <p:cBhvr>
                                        <p:cTn id="53" dur="1000" fill="hold"/>
                                        <p:tgtEl>
                                          <p:spTgt spid="61453"/>
                                        </p:tgtEl>
                                        <p:attrNameLst>
                                          <p:attrName>ppt_h</p:attrName>
                                        </p:attrNameLst>
                                      </p:cBhvr>
                                      <p:tavLst>
                                        <p:tav tm="0">
                                          <p:val>
                                            <p:fltVal val="0"/>
                                          </p:val>
                                        </p:tav>
                                        <p:tav tm="100000">
                                          <p:val>
                                            <p:strVal val="#ppt_h"/>
                                          </p:val>
                                        </p:tav>
                                      </p:tavLst>
                                    </p:anim>
                                    <p:anim calcmode="lin" valueType="num">
                                      <p:cBhvr>
                                        <p:cTn id="54" dur="1000" fill="hold"/>
                                        <p:tgtEl>
                                          <p:spTgt spid="61453"/>
                                        </p:tgtEl>
                                        <p:attrNameLst>
                                          <p:attrName>style.rotation</p:attrName>
                                        </p:attrNameLst>
                                      </p:cBhvr>
                                      <p:tavLst>
                                        <p:tav tm="0">
                                          <p:val>
                                            <p:fltVal val="90"/>
                                          </p:val>
                                        </p:tav>
                                        <p:tav tm="100000">
                                          <p:val>
                                            <p:fltVal val="0"/>
                                          </p:val>
                                        </p:tav>
                                      </p:tavLst>
                                    </p:anim>
                                    <p:animEffect transition="in" filter="fade">
                                      <p:cBhvr>
                                        <p:cTn id="55" dur="1000"/>
                                        <p:tgtEl>
                                          <p:spTgt spid="61453"/>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1449"/>
                                        </p:tgtEl>
                                        <p:attrNameLst>
                                          <p:attrName>style.visibility</p:attrName>
                                        </p:attrNameLst>
                                      </p:cBhvr>
                                      <p:to>
                                        <p:strVal val="visible"/>
                                      </p:to>
                                    </p:set>
                                    <p:animEffect transition="in" filter="fade">
                                      <p:cBhvr>
                                        <p:cTn id="60" dur="1000"/>
                                        <p:tgtEl>
                                          <p:spTgt spid="61449"/>
                                        </p:tgtEl>
                                      </p:cBhvr>
                                    </p:animEffect>
                                    <p:anim calcmode="lin" valueType="num">
                                      <p:cBhvr>
                                        <p:cTn id="61" dur="1000" fill="hold"/>
                                        <p:tgtEl>
                                          <p:spTgt spid="61449"/>
                                        </p:tgtEl>
                                        <p:attrNameLst>
                                          <p:attrName>ppt_x</p:attrName>
                                        </p:attrNameLst>
                                      </p:cBhvr>
                                      <p:tavLst>
                                        <p:tav tm="0">
                                          <p:val>
                                            <p:strVal val="#ppt_x"/>
                                          </p:val>
                                        </p:tav>
                                        <p:tav tm="100000">
                                          <p:val>
                                            <p:strVal val="#ppt_x"/>
                                          </p:val>
                                        </p:tav>
                                      </p:tavLst>
                                    </p:anim>
                                    <p:anim calcmode="lin" valueType="num">
                                      <p:cBhvr>
                                        <p:cTn id="62" dur="1000" fill="hold"/>
                                        <p:tgtEl>
                                          <p:spTgt spid="614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45" grpId="0"/>
      <p:bldP spid="61446" grpId="0"/>
      <p:bldP spid="61447" grpId="0"/>
      <p:bldP spid="61448" grpId="0"/>
      <p:bldP spid="61449" grpId="0"/>
      <p:bldP spid="61452" grpId="1"/>
      <p:bldP spid="61453" grpId="0" animBg="1"/>
      <p:bldP spid="6145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66"/>
            </a:gs>
            <a:gs pos="100000">
              <a:srgbClr val="FFFFCC"/>
            </a:gs>
          </a:gsLst>
          <a:lin ang="2700000" scaled="1"/>
        </a:gradFill>
        <a:effectLst/>
      </p:bgPr>
    </p:bg>
    <p:spTree>
      <p:nvGrpSpPr>
        <p:cNvPr id="1" name=""/>
        <p:cNvGrpSpPr/>
        <p:nvPr/>
      </p:nvGrpSpPr>
      <p:grpSpPr>
        <a:xfrm>
          <a:off x="0" y="0"/>
          <a:ext cx="0" cy="0"/>
          <a:chOff x="0" y="0"/>
          <a:chExt cx="0" cy="0"/>
        </a:xfrm>
      </p:grpSpPr>
      <p:sp>
        <p:nvSpPr>
          <p:cNvPr id="44064" name="Text Box 32"/>
          <p:cNvSpPr txBox="1">
            <a:spLocks noChangeArrowheads="1"/>
          </p:cNvSpPr>
          <p:nvPr/>
        </p:nvSpPr>
        <p:spPr bwMode="auto">
          <a:xfrm>
            <a:off x="5029200" y="0"/>
            <a:ext cx="4114800" cy="519113"/>
          </a:xfrm>
          <a:prstGeom prst="rect">
            <a:avLst/>
          </a:prstGeom>
          <a:noFill/>
          <a:ln w="9525">
            <a:noFill/>
            <a:miter lim="800000"/>
          </a:ln>
          <a:effectLst/>
        </p:spPr>
        <p:txBody>
          <a:bodyPr>
            <a:spAutoFit/>
          </a:bodyPr>
          <a:lstStyle/>
          <a:p>
            <a:pPr>
              <a:spcBef>
                <a:spcPct val="50000"/>
              </a:spcBef>
            </a:pPr>
            <a:r>
              <a:rPr lang="en-US" altLang="zh-CN" sz="2800" b="1">
                <a:solidFill>
                  <a:srgbClr val="0000FF"/>
                </a:solidFill>
              </a:rPr>
              <a:t>One possible version:</a:t>
            </a:r>
            <a:endParaRPr lang="en-US" altLang="zh-CN" sz="2800" b="1">
              <a:solidFill>
                <a:srgbClr val="0000FF"/>
              </a:solidFill>
            </a:endParaRPr>
          </a:p>
        </p:txBody>
      </p:sp>
      <p:sp>
        <p:nvSpPr>
          <p:cNvPr id="44065" name="Text Box 33"/>
          <p:cNvSpPr txBox="1">
            <a:spLocks noChangeArrowheads="1"/>
          </p:cNvSpPr>
          <p:nvPr/>
        </p:nvSpPr>
        <p:spPr bwMode="auto">
          <a:xfrm>
            <a:off x="228600" y="533400"/>
            <a:ext cx="8686800" cy="5495925"/>
          </a:xfrm>
          <a:prstGeom prst="rect">
            <a:avLst/>
          </a:prstGeom>
          <a:noFill/>
          <a:ln w="9525">
            <a:noFill/>
            <a:miter lim="800000"/>
          </a:ln>
          <a:effectLst/>
        </p:spPr>
        <p:txBody>
          <a:bodyPr>
            <a:spAutoFit/>
          </a:bodyPr>
          <a:lstStyle/>
          <a:p>
            <a:pPr>
              <a:lnSpc>
                <a:spcPct val="130000"/>
              </a:lnSpc>
              <a:spcBef>
                <a:spcPct val="50000"/>
              </a:spcBef>
            </a:pPr>
            <a:r>
              <a:rPr lang="en-US" altLang="zh-CN" sz="2000" b="1">
                <a:solidFill>
                  <a:srgbClr val="FF3300"/>
                </a:solidFill>
              </a:rPr>
              <a:t>   </a:t>
            </a:r>
            <a:r>
              <a:rPr lang="en-US" altLang="zh-CN" sz="2400" b="1">
                <a:solidFill>
                  <a:srgbClr val="FF3300"/>
                </a:solidFill>
              </a:rPr>
              <a:t>Some things usually have different meanings in different cultures. Here are some things that have different meanings between the Chinese and western cultures.</a:t>
            </a:r>
            <a:endParaRPr lang="en-US" altLang="zh-CN" sz="2400" b="1">
              <a:solidFill>
                <a:srgbClr val="FF3300"/>
              </a:solidFill>
            </a:endParaRPr>
          </a:p>
          <a:p>
            <a:pPr>
              <a:lnSpc>
                <a:spcPct val="130000"/>
              </a:lnSpc>
              <a:spcBef>
                <a:spcPct val="50000"/>
              </a:spcBef>
            </a:pPr>
            <a:r>
              <a:rPr lang="en-US" altLang="zh-CN" sz="2400" b="1">
                <a:solidFill>
                  <a:srgbClr val="FF3300"/>
                </a:solidFill>
              </a:rPr>
              <a:t>   In China, peacock is a beautiful animal that stands for beauty and goodness. Bats also have positive meanings in China, especially in the southern part of the country. They stand for life and happiness. However, for people in western cultures, they mean bad luck. Bamboo is a symbol of happiness and peace in China, but it means wisdom and power in western cultures.</a:t>
            </a:r>
            <a:endParaRPr lang="en-US" altLang="zh-CN" sz="2400" b="1">
              <a:solidFill>
                <a:srgbClr val="FF3300"/>
              </a:solidFill>
            </a:endParaRPr>
          </a:p>
        </p:txBody>
      </p:sp>
      <p:pic>
        <p:nvPicPr>
          <p:cNvPr id="44068" name="Picture 36" descr="ZW_062"/>
          <p:cNvPicPr>
            <a:picLocks noChangeAspect="1" noChangeArrowheads="1" noCrop="1"/>
          </p:cNvPicPr>
          <p:nvPr/>
        </p:nvPicPr>
        <p:blipFill>
          <a:blip r:embed="rId1"/>
          <a:srcRect/>
          <a:stretch>
            <a:fillRect/>
          </a:stretch>
        </p:blipFill>
        <p:spPr bwMode="auto">
          <a:xfrm>
            <a:off x="8667750" y="6096000"/>
            <a:ext cx="952500" cy="762000"/>
          </a:xfrm>
          <a:prstGeom prst="rect">
            <a:avLst/>
          </a:prstGeom>
          <a:noFill/>
        </p:spPr>
      </p:pic>
      <p:pic>
        <p:nvPicPr>
          <p:cNvPr id="44069" name="Picture 37" descr="ZW_062"/>
          <p:cNvPicPr>
            <a:picLocks noChangeAspect="1" noChangeArrowheads="1" noCrop="1"/>
          </p:cNvPicPr>
          <p:nvPr/>
        </p:nvPicPr>
        <p:blipFill>
          <a:blip r:embed="rId1"/>
          <a:srcRect/>
          <a:stretch>
            <a:fillRect/>
          </a:stretch>
        </p:blipFill>
        <p:spPr bwMode="auto">
          <a:xfrm>
            <a:off x="7924800" y="6324600"/>
            <a:ext cx="952500" cy="762000"/>
          </a:xfrm>
          <a:prstGeom prst="rect">
            <a:avLst/>
          </a:prstGeom>
          <a:noFill/>
        </p:spPr>
      </p:pic>
      <p:pic>
        <p:nvPicPr>
          <p:cNvPr id="44070" name="Picture 38" descr="ZW_062"/>
          <p:cNvPicPr>
            <a:picLocks noChangeAspect="1" noChangeArrowheads="1" noCrop="1"/>
          </p:cNvPicPr>
          <p:nvPr/>
        </p:nvPicPr>
        <p:blipFill>
          <a:blip r:embed="rId1"/>
          <a:srcRect/>
          <a:stretch>
            <a:fillRect/>
          </a:stretch>
        </p:blipFill>
        <p:spPr bwMode="auto">
          <a:xfrm>
            <a:off x="8362950" y="6232525"/>
            <a:ext cx="1562100" cy="1249363"/>
          </a:xfrm>
          <a:prstGeom prst="rect">
            <a:avLst/>
          </a:prstGeom>
          <a:noFill/>
        </p:spPr>
      </p:pic>
      <p:pic>
        <p:nvPicPr>
          <p:cNvPr id="44071" name="Picture 39" descr="ZW_062"/>
          <p:cNvPicPr>
            <a:picLocks noChangeAspect="1" noChangeArrowheads="1" noCrop="1"/>
          </p:cNvPicPr>
          <p:nvPr/>
        </p:nvPicPr>
        <p:blipFill>
          <a:blip r:embed="rId1"/>
          <a:srcRect/>
          <a:stretch>
            <a:fillRect/>
          </a:stretch>
        </p:blipFill>
        <p:spPr bwMode="auto">
          <a:xfrm>
            <a:off x="8148638" y="6019800"/>
            <a:ext cx="1223962"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64"/>
                                        </p:tgtEl>
                                        <p:attrNameLst>
                                          <p:attrName>style.visibility</p:attrName>
                                        </p:attrNameLst>
                                      </p:cBhvr>
                                      <p:to>
                                        <p:strVal val="visible"/>
                                      </p:to>
                                    </p:set>
                                    <p:animEffect transition="in" filter="blinds(horizontal)">
                                      <p:cBhvr>
                                        <p:cTn id="7" dur="500"/>
                                        <p:tgtEl>
                                          <p:spTgt spid="4406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4065"/>
                                        </p:tgtEl>
                                        <p:attrNameLst>
                                          <p:attrName>style.visibility</p:attrName>
                                        </p:attrNameLst>
                                      </p:cBhvr>
                                      <p:to>
                                        <p:strVal val="visible"/>
                                      </p:to>
                                    </p:set>
                                    <p:animEffect transition="in" filter="strips(downRight)">
                                      <p:cBhvr>
                                        <p:cTn id="12" dur="2000"/>
                                        <p:tgtEl>
                                          <p:spTgt spid="44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64" grpId="0"/>
      <p:bldP spid="4406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228600" y="0"/>
            <a:ext cx="2286000" cy="579438"/>
          </a:xfrm>
          <a:prstGeom prst="rect">
            <a:avLst/>
          </a:prstGeom>
          <a:noFill/>
          <a:ln w="9525">
            <a:noFill/>
            <a:miter lim="800000"/>
          </a:ln>
          <a:effectLst/>
        </p:spPr>
        <p:txBody>
          <a:bodyPr>
            <a:spAutoFit/>
          </a:bodyPr>
          <a:lstStyle/>
          <a:p>
            <a:pPr>
              <a:spcBef>
                <a:spcPct val="50000"/>
              </a:spcBef>
            </a:pPr>
            <a:r>
              <a:rPr lang="en-US" altLang="zh-CN" sz="3200" b="1">
                <a:solidFill>
                  <a:srgbClr val="FF00FF"/>
                </a:solidFill>
                <a:latin typeface="Arial" panose="020B0604020202020204" pitchFamily="34" charset="0"/>
              </a:rPr>
              <a:t>Exercises</a:t>
            </a:r>
            <a:endParaRPr lang="en-US" altLang="zh-CN" sz="3200" b="1">
              <a:solidFill>
                <a:srgbClr val="FF00FF"/>
              </a:solidFill>
              <a:latin typeface="Arial" panose="020B0604020202020204" pitchFamily="34" charset="0"/>
            </a:endParaRPr>
          </a:p>
        </p:txBody>
      </p:sp>
      <p:sp>
        <p:nvSpPr>
          <p:cNvPr id="62470" name="Text Box 6"/>
          <p:cNvSpPr txBox="1">
            <a:spLocks noChangeArrowheads="1"/>
          </p:cNvSpPr>
          <p:nvPr/>
        </p:nvSpPr>
        <p:spPr bwMode="auto">
          <a:xfrm>
            <a:off x="685800" y="1600200"/>
            <a:ext cx="5181600" cy="366713"/>
          </a:xfrm>
          <a:prstGeom prst="rect">
            <a:avLst/>
          </a:prstGeom>
          <a:noFill/>
          <a:ln w="9525">
            <a:noFill/>
            <a:miter lim="800000"/>
          </a:ln>
          <a:effectLst/>
        </p:spPr>
        <p:txBody>
          <a:bodyPr>
            <a:spAutoFit/>
          </a:bodyPr>
          <a:lstStyle/>
          <a:p>
            <a:pPr>
              <a:spcBef>
                <a:spcPct val="50000"/>
              </a:spcBef>
            </a:pPr>
            <a:endParaRPr lang="zh-CN" altLang="zh-CN"/>
          </a:p>
        </p:txBody>
      </p:sp>
      <p:sp>
        <p:nvSpPr>
          <p:cNvPr id="62471" name="Text Box 7"/>
          <p:cNvSpPr txBox="1">
            <a:spLocks noChangeArrowheads="1"/>
          </p:cNvSpPr>
          <p:nvPr/>
        </p:nvSpPr>
        <p:spPr bwMode="auto">
          <a:xfrm>
            <a:off x="381000" y="685800"/>
            <a:ext cx="8458200" cy="5921375"/>
          </a:xfrm>
          <a:prstGeom prst="rect">
            <a:avLst/>
          </a:prstGeom>
          <a:solidFill>
            <a:schemeClr val="bg1">
              <a:alpha val="50000"/>
            </a:schemeClr>
          </a:solidFill>
          <a:ln w="9525">
            <a:noFill/>
            <a:miter lim="800000"/>
          </a:ln>
          <a:effectLst/>
        </p:spPr>
        <p:txBody>
          <a:bodyPr>
            <a:spAutoFit/>
          </a:bodyPr>
          <a:lstStyle/>
          <a:p>
            <a:pPr marL="342900" indent="-342900">
              <a:lnSpc>
                <a:spcPct val="130000"/>
              </a:lnSpc>
              <a:spcBef>
                <a:spcPct val="50000"/>
              </a:spcBef>
              <a:buFontTx/>
              <a:buAutoNum type="arabicPeriod"/>
            </a:pPr>
            <a:r>
              <a:rPr lang="en-US" altLang="zh-CN" sz="2000" b="1">
                <a:solidFill>
                  <a:srgbClr val="0000FF"/>
                </a:solidFill>
              </a:rPr>
              <a:t>Dragon _______________(</a:t>
            </a:r>
            <a:r>
              <a:rPr lang="zh-CN" altLang="en-US" sz="2000" b="1">
                <a:solidFill>
                  <a:srgbClr val="0000FF"/>
                </a:solidFill>
              </a:rPr>
              <a:t>被当做）</a:t>
            </a:r>
            <a:r>
              <a:rPr lang="en-US" altLang="zh-CN" sz="2000" b="1">
                <a:solidFill>
                  <a:srgbClr val="0000FF"/>
                </a:solidFill>
              </a:rPr>
              <a:t>the symbol of Chinese nation.</a:t>
            </a:r>
            <a:r>
              <a:rPr lang="zh-CN" altLang="en-US" sz="2000" b="1">
                <a:solidFill>
                  <a:srgbClr val="0000FF"/>
                </a:solidFill>
              </a:rPr>
              <a:t>　</a:t>
            </a:r>
            <a:endParaRPr lang="zh-CN" altLang="en-US" sz="2000" b="1">
              <a:solidFill>
                <a:srgbClr val="0000FF"/>
              </a:solidFill>
            </a:endParaRPr>
          </a:p>
          <a:p>
            <a:pPr marL="342900" indent="-342900">
              <a:lnSpc>
                <a:spcPct val="130000"/>
              </a:lnSpc>
              <a:spcBef>
                <a:spcPct val="50000"/>
              </a:spcBef>
              <a:buFontTx/>
              <a:buAutoNum type="arabicPeriod"/>
            </a:pPr>
            <a:r>
              <a:rPr lang="en-US" altLang="zh-CN" sz="2000" b="1">
                <a:solidFill>
                  <a:srgbClr val="0000FF"/>
                </a:solidFill>
              </a:rPr>
              <a:t>If you ___________________(</a:t>
            </a:r>
            <a:r>
              <a:rPr lang="zh-CN" altLang="en-US" sz="2000" b="1">
                <a:solidFill>
                  <a:srgbClr val="0000FF"/>
                </a:solidFill>
              </a:rPr>
              <a:t>多注意）</a:t>
            </a:r>
            <a:r>
              <a:rPr lang="en-US" altLang="zh-CN" sz="2000" b="1">
                <a:solidFill>
                  <a:srgbClr val="0000FF"/>
                </a:solidFill>
              </a:rPr>
              <a:t>what the teacher says in class, you will not ____________________ (</a:t>
            </a:r>
            <a:r>
              <a:rPr lang="zh-CN" altLang="en-US" sz="2000" b="1">
                <a:solidFill>
                  <a:srgbClr val="0000FF"/>
                </a:solidFill>
              </a:rPr>
              <a:t>犯相同的错误）</a:t>
            </a:r>
            <a:r>
              <a:rPr lang="en-US" altLang="zh-CN" sz="2000" b="1">
                <a:solidFill>
                  <a:srgbClr val="0000FF"/>
                </a:solidFill>
              </a:rPr>
              <a:t>.</a:t>
            </a:r>
            <a:endParaRPr lang="en-US" altLang="zh-CN" sz="2000" b="1">
              <a:solidFill>
                <a:srgbClr val="0000FF"/>
              </a:solidFill>
            </a:endParaRPr>
          </a:p>
          <a:p>
            <a:pPr marL="342900" indent="-342900">
              <a:lnSpc>
                <a:spcPct val="130000"/>
              </a:lnSpc>
              <a:spcBef>
                <a:spcPct val="50000"/>
              </a:spcBef>
              <a:buFontTx/>
              <a:buAutoNum type="arabicPeriod"/>
            </a:pPr>
            <a:r>
              <a:rPr lang="en-US" altLang="zh-CN" sz="2000" b="1">
                <a:solidFill>
                  <a:srgbClr val="0000FF"/>
                </a:solidFill>
              </a:rPr>
              <a:t>We usually _____________ life _______ stage.(</a:t>
            </a:r>
            <a:r>
              <a:rPr lang="zh-CN" altLang="en-US" sz="2000" b="1">
                <a:solidFill>
                  <a:srgbClr val="0000FF"/>
                </a:solidFill>
              </a:rPr>
              <a:t>把</a:t>
            </a:r>
            <a:r>
              <a:rPr lang="en-US" altLang="zh-CN" sz="2000" b="1">
                <a:solidFill>
                  <a:srgbClr val="0000FF"/>
                </a:solidFill>
              </a:rPr>
              <a:t>…</a:t>
            </a:r>
            <a:r>
              <a:rPr lang="zh-CN" altLang="en-US" sz="2000" b="1">
                <a:solidFill>
                  <a:srgbClr val="0000FF"/>
                </a:solidFill>
              </a:rPr>
              <a:t>比作</a:t>
            </a:r>
            <a:r>
              <a:rPr lang="en-US" altLang="zh-CN" sz="2000" b="1">
                <a:solidFill>
                  <a:srgbClr val="0000FF"/>
                </a:solidFill>
              </a:rPr>
              <a:t>).</a:t>
            </a:r>
            <a:endParaRPr lang="en-US" altLang="zh-CN" sz="2000" b="1">
              <a:solidFill>
                <a:srgbClr val="0000FF"/>
              </a:solidFill>
            </a:endParaRPr>
          </a:p>
          <a:p>
            <a:pPr marL="342900" indent="-342900">
              <a:lnSpc>
                <a:spcPct val="130000"/>
              </a:lnSpc>
              <a:spcBef>
                <a:spcPct val="50000"/>
              </a:spcBef>
              <a:buFontTx/>
              <a:buAutoNum type="arabicPeriod"/>
            </a:pPr>
            <a:r>
              <a:rPr lang="en-US" altLang="zh-CN" sz="2000" b="1">
                <a:solidFill>
                  <a:srgbClr val="0000FF"/>
                </a:solidFill>
              </a:rPr>
              <a:t>Bamboo _______________</a:t>
            </a:r>
            <a:r>
              <a:rPr lang="zh-CN" altLang="en-US" sz="2000" b="1">
                <a:solidFill>
                  <a:srgbClr val="0000FF"/>
                </a:solidFill>
              </a:rPr>
              <a:t>（代表）</a:t>
            </a:r>
            <a:r>
              <a:rPr lang="en-US" altLang="zh-CN" sz="2000" b="1">
                <a:solidFill>
                  <a:srgbClr val="0000FF"/>
                </a:solidFill>
              </a:rPr>
              <a:t>wisdom and power in Chinese culture.</a:t>
            </a:r>
            <a:endParaRPr lang="en-US" altLang="zh-CN" sz="2000" b="1">
              <a:solidFill>
                <a:srgbClr val="0000FF"/>
              </a:solidFill>
            </a:endParaRPr>
          </a:p>
          <a:p>
            <a:pPr marL="342900" indent="-342900">
              <a:lnSpc>
                <a:spcPct val="130000"/>
              </a:lnSpc>
              <a:spcBef>
                <a:spcPct val="50000"/>
              </a:spcBef>
              <a:buFontTx/>
              <a:buAutoNum type="arabicPeriod"/>
            </a:pPr>
            <a:r>
              <a:rPr lang="en-US" altLang="zh-CN" sz="2000" b="1">
                <a:solidFill>
                  <a:srgbClr val="0000FF"/>
                </a:solidFill>
              </a:rPr>
              <a:t>I usually go to the movies with my parents, but ________ alone</a:t>
            </a:r>
            <a:r>
              <a:rPr lang="zh-CN" altLang="en-US" sz="2000" b="1">
                <a:solidFill>
                  <a:srgbClr val="0000FF"/>
                </a:solidFill>
              </a:rPr>
              <a:t>（有时）</a:t>
            </a:r>
            <a:r>
              <a:rPr lang="en-US" altLang="zh-CN" sz="2000" b="1">
                <a:solidFill>
                  <a:srgbClr val="0000FF"/>
                </a:solidFill>
              </a:rPr>
              <a:t>. </a:t>
            </a:r>
            <a:endParaRPr lang="en-US" altLang="zh-CN" sz="2000" b="1">
              <a:solidFill>
                <a:srgbClr val="0000FF"/>
              </a:solidFill>
            </a:endParaRPr>
          </a:p>
          <a:p>
            <a:pPr marL="342900" indent="-342900">
              <a:lnSpc>
                <a:spcPct val="130000"/>
              </a:lnSpc>
              <a:spcBef>
                <a:spcPct val="50000"/>
              </a:spcBef>
              <a:buFontTx/>
              <a:buAutoNum type="arabicPeriod"/>
            </a:pPr>
            <a:r>
              <a:rPr lang="en-US" altLang="zh-CN" sz="2000" b="1">
                <a:solidFill>
                  <a:srgbClr val="0000FF"/>
                </a:solidFill>
              </a:rPr>
              <a:t>My sister ___________ (leave) for Paris in a few days.</a:t>
            </a:r>
            <a:endParaRPr lang="en-US" altLang="zh-CN" sz="2000" b="1">
              <a:solidFill>
                <a:srgbClr val="0000FF"/>
              </a:solidFill>
            </a:endParaRPr>
          </a:p>
          <a:p>
            <a:pPr marL="342900" indent="-342900">
              <a:lnSpc>
                <a:spcPct val="130000"/>
              </a:lnSpc>
              <a:spcBef>
                <a:spcPct val="50000"/>
              </a:spcBef>
              <a:buFontTx/>
              <a:buAutoNum type="arabicPeriod"/>
            </a:pPr>
            <a:endParaRPr lang="en-US" altLang="zh-CN" sz="2000" b="1">
              <a:solidFill>
                <a:srgbClr val="0000FF"/>
              </a:solidFill>
            </a:endParaRPr>
          </a:p>
          <a:p>
            <a:pPr marL="342900" indent="-342900">
              <a:lnSpc>
                <a:spcPct val="130000"/>
              </a:lnSpc>
              <a:spcBef>
                <a:spcPct val="50000"/>
              </a:spcBef>
            </a:pPr>
            <a:endParaRPr lang="en-US" altLang="zh-CN" sz="2000" b="1">
              <a:solidFill>
                <a:srgbClr val="0000FF"/>
              </a:solidFill>
            </a:endParaRPr>
          </a:p>
        </p:txBody>
      </p:sp>
      <p:sp>
        <p:nvSpPr>
          <p:cNvPr id="62472" name="Text Box 8"/>
          <p:cNvSpPr txBox="1">
            <a:spLocks noChangeArrowheads="1"/>
          </p:cNvSpPr>
          <p:nvPr/>
        </p:nvSpPr>
        <p:spPr bwMode="auto">
          <a:xfrm>
            <a:off x="1828800" y="685800"/>
            <a:ext cx="2895600" cy="396875"/>
          </a:xfrm>
          <a:prstGeom prst="rect">
            <a:avLst/>
          </a:prstGeom>
          <a:noFill/>
          <a:ln w="9525">
            <a:noFill/>
            <a:miter lim="800000"/>
          </a:ln>
          <a:effectLst/>
        </p:spPr>
        <p:txBody>
          <a:bodyPr>
            <a:spAutoFit/>
          </a:bodyPr>
          <a:lstStyle/>
          <a:p>
            <a:pPr>
              <a:spcBef>
                <a:spcPct val="50000"/>
              </a:spcBef>
            </a:pPr>
            <a:r>
              <a:rPr lang="en-US" altLang="zh-CN" sz="2000" b="1">
                <a:solidFill>
                  <a:srgbClr val="FF3300"/>
                </a:solidFill>
              </a:rPr>
              <a:t>is considered as</a:t>
            </a:r>
            <a:endParaRPr lang="en-US" altLang="zh-CN" sz="2000" b="1">
              <a:solidFill>
                <a:srgbClr val="FF3300"/>
              </a:solidFill>
            </a:endParaRPr>
          </a:p>
        </p:txBody>
      </p:sp>
      <p:sp>
        <p:nvSpPr>
          <p:cNvPr id="62473" name="Text Box 9"/>
          <p:cNvSpPr txBox="1">
            <a:spLocks noChangeArrowheads="1"/>
          </p:cNvSpPr>
          <p:nvPr/>
        </p:nvSpPr>
        <p:spPr bwMode="auto">
          <a:xfrm>
            <a:off x="2286000" y="2590800"/>
            <a:ext cx="2895600" cy="396875"/>
          </a:xfrm>
          <a:prstGeom prst="rect">
            <a:avLst/>
          </a:prstGeom>
          <a:noFill/>
          <a:ln w="9525">
            <a:noFill/>
            <a:miter lim="800000"/>
          </a:ln>
          <a:effectLst/>
        </p:spPr>
        <p:txBody>
          <a:bodyPr>
            <a:spAutoFit/>
          </a:bodyPr>
          <a:lstStyle/>
          <a:p>
            <a:pPr>
              <a:spcBef>
                <a:spcPct val="50000"/>
              </a:spcBef>
            </a:pPr>
            <a:r>
              <a:rPr lang="en-US" altLang="zh-CN" sz="2000" b="1">
                <a:solidFill>
                  <a:srgbClr val="FF3300"/>
                </a:solidFill>
              </a:rPr>
              <a:t>compare</a:t>
            </a:r>
            <a:endParaRPr lang="en-US" altLang="zh-CN" sz="2000" b="1">
              <a:solidFill>
                <a:srgbClr val="FF3300"/>
              </a:solidFill>
            </a:endParaRPr>
          </a:p>
        </p:txBody>
      </p:sp>
      <p:sp>
        <p:nvSpPr>
          <p:cNvPr id="62474" name="Text Box 10"/>
          <p:cNvSpPr txBox="1">
            <a:spLocks noChangeArrowheads="1"/>
          </p:cNvSpPr>
          <p:nvPr/>
        </p:nvSpPr>
        <p:spPr bwMode="auto">
          <a:xfrm>
            <a:off x="1981200" y="3124200"/>
            <a:ext cx="2895600" cy="396875"/>
          </a:xfrm>
          <a:prstGeom prst="rect">
            <a:avLst/>
          </a:prstGeom>
          <a:noFill/>
          <a:ln w="9525">
            <a:noFill/>
            <a:miter lim="800000"/>
          </a:ln>
          <a:effectLst/>
        </p:spPr>
        <p:txBody>
          <a:bodyPr>
            <a:spAutoFit/>
          </a:bodyPr>
          <a:lstStyle/>
          <a:p>
            <a:pPr>
              <a:spcBef>
                <a:spcPct val="50000"/>
              </a:spcBef>
            </a:pPr>
            <a:r>
              <a:rPr lang="en-US" altLang="zh-CN" sz="2000" b="1">
                <a:solidFill>
                  <a:srgbClr val="FF3300"/>
                </a:solidFill>
              </a:rPr>
              <a:t>stands for</a:t>
            </a:r>
            <a:endParaRPr lang="en-US" altLang="zh-CN" sz="2000" b="1">
              <a:solidFill>
                <a:srgbClr val="FF3300"/>
              </a:solidFill>
            </a:endParaRPr>
          </a:p>
        </p:txBody>
      </p:sp>
      <p:sp>
        <p:nvSpPr>
          <p:cNvPr id="62475" name="Text Box 11"/>
          <p:cNvSpPr txBox="1">
            <a:spLocks noChangeArrowheads="1"/>
          </p:cNvSpPr>
          <p:nvPr/>
        </p:nvSpPr>
        <p:spPr bwMode="auto">
          <a:xfrm>
            <a:off x="6781800" y="4114800"/>
            <a:ext cx="2895600" cy="396875"/>
          </a:xfrm>
          <a:prstGeom prst="rect">
            <a:avLst/>
          </a:prstGeom>
          <a:noFill/>
          <a:ln w="9525">
            <a:noFill/>
            <a:miter lim="800000"/>
          </a:ln>
          <a:effectLst/>
        </p:spPr>
        <p:txBody>
          <a:bodyPr>
            <a:spAutoFit/>
          </a:bodyPr>
          <a:lstStyle/>
          <a:p>
            <a:pPr>
              <a:spcBef>
                <a:spcPct val="50000"/>
              </a:spcBef>
            </a:pPr>
            <a:r>
              <a:rPr lang="en-US" altLang="zh-CN" sz="2000" b="1">
                <a:solidFill>
                  <a:srgbClr val="FF3300"/>
                </a:solidFill>
              </a:rPr>
              <a:t>at times</a:t>
            </a:r>
            <a:endParaRPr lang="en-US" altLang="zh-CN" sz="2000" b="1">
              <a:solidFill>
                <a:srgbClr val="FF3300"/>
              </a:solidFill>
            </a:endParaRPr>
          </a:p>
        </p:txBody>
      </p:sp>
      <p:sp>
        <p:nvSpPr>
          <p:cNvPr id="62476" name="Text Box 12"/>
          <p:cNvSpPr txBox="1">
            <a:spLocks noChangeArrowheads="1"/>
          </p:cNvSpPr>
          <p:nvPr/>
        </p:nvSpPr>
        <p:spPr bwMode="auto">
          <a:xfrm>
            <a:off x="2057400" y="5029200"/>
            <a:ext cx="2895600" cy="396875"/>
          </a:xfrm>
          <a:prstGeom prst="rect">
            <a:avLst/>
          </a:prstGeom>
          <a:noFill/>
          <a:ln w="9525">
            <a:noFill/>
            <a:miter lim="800000"/>
          </a:ln>
          <a:effectLst/>
        </p:spPr>
        <p:txBody>
          <a:bodyPr>
            <a:spAutoFit/>
          </a:bodyPr>
          <a:lstStyle/>
          <a:p>
            <a:pPr>
              <a:spcBef>
                <a:spcPct val="50000"/>
              </a:spcBef>
            </a:pPr>
            <a:r>
              <a:rPr lang="en-US" altLang="zh-CN" sz="2000" b="1">
                <a:solidFill>
                  <a:srgbClr val="FF3300"/>
                </a:solidFill>
              </a:rPr>
              <a:t>is leaving </a:t>
            </a:r>
            <a:endParaRPr lang="en-US" altLang="zh-CN" sz="2000" b="1">
              <a:solidFill>
                <a:srgbClr val="FF3300"/>
              </a:solidFill>
            </a:endParaRPr>
          </a:p>
        </p:txBody>
      </p:sp>
      <p:sp>
        <p:nvSpPr>
          <p:cNvPr id="62477" name="Text Box 13"/>
          <p:cNvSpPr txBox="1">
            <a:spLocks noChangeArrowheads="1"/>
          </p:cNvSpPr>
          <p:nvPr/>
        </p:nvSpPr>
        <p:spPr bwMode="auto">
          <a:xfrm>
            <a:off x="3657600" y="2057400"/>
            <a:ext cx="3886200" cy="396875"/>
          </a:xfrm>
          <a:prstGeom prst="rect">
            <a:avLst/>
          </a:prstGeom>
          <a:noFill/>
          <a:ln w="9525">
            <a:noFill/>
            <a:miter lim="800000"/>
          </a:ln>
          <a:effectLst/>
        </p:spPr>
        <p:txBody>
          <a:bodyPr>
            <a:spAutoFit/>
          </a:bodyPr>
          <a:lstStyle/>
          <a:p>
            <a:pPr>
              <a:spcBef>
                <a:spcPct val="50000"/>
              </a:spcBef>
            </a:pPr>
            <a:r>
              <a:rPr lang="en-US" altLang="zh-CN" sz="2000" b="1">
                <a:solidFill>
                  <a:srgbClr val="FF3300"/>
                </a:solidFill>
              </a:rPr>
              <a:t>make the same mistake</a:t>
            </a:r>
            <a:endParaRPr lang="en-US" altLang="zh-CN" sz="2000" b="1">
              <a:solidFill>
                <a:srgbClr val="FF3300"/>
              </a:solidFill>
            </a:endParaRPr>
          </a:p>
        </p:txBody>
      </p:sp>
      <p:sp>
        <p:nvSpPr>
          <p:cNvPr id="62478" name="Text Box 14"/>
          <p:cNvSpPr txBox="1">
            <a:spLocks noChangeArrowheads="1"/>
          </p:cNvSpPr>
          <p:nvPr/>
        </p:nvSpPr>
        <p:spPr bwMode="auto">
          <a:xfrm>
            <a:off x="5029200" y="2590800"/>
            <a:ext cx="1066800" cy="396875"/>
          </a:xfrm>
          <a:prstGeom prst="rect">
            <a:avLst/>
          </a:prstGeom>
          <a:noFill/>
          <a:ln w="9525">
            <a:noFill/>
            <a:miter lim="800000"/>
          </a:ln>
          <a:effectLst/>
        </p:spPr>
        <p:txBody>
          <a:bodyPr>
            <a:spAutoFit/>
          </a:bodyPr>
          <a:lstStyle/>
          <a:p>
            <a:pPr>
              <a:spcBef>
                <a:spcPct val="50000"/>
              </a:spcBef>
            </a:pPr>
            <a:r>
              <a:rPr lang="en-US" altLang="zh-CN" sz="2000" b="1">
                <a:solidFill>
                  <a:srgbClr val="FF3300"/>
                </a:solidFill>
              </a:rPr>
              <a:t>to</a:t>
            </a:r>
            <a:endParaRPr lang="en-US" altLang="zh-CN" sz="2000" b="1">
              <a:solidFill>
                <a:srgbClr val="FF3300"/>
              </a:solidFill>
            </a:endParaRPr>
          </a:p>
        </p:txBody>
      </p:sp>
      <p:sp>
        <p:nvSpPr>
          <p:cNvPr id="62479" name="Text Box 15"/>
          <p:cNvSpPr txBox="1">
            <a:spLocks noChangeArrowheads="1"/>
          </p:cNvSpPr>
          <p:nvPr/>
        </p:nvSpPr>
        <p:spPr bwMode="auto">
          <a:xfrm>
            <a:off x="1752600" y="1600200"/>
            <a:ext cx="2895600" cy="396875"/>
          </a:xfrm>
          <a:prstGeom prst="rect">
            <a:avLst/>
          </a:prstGeom>
          <a:noFill/>
          <a:ln w="9525">
            <a:noFill/>
            <a:miter lim="800000"/>
          </a:ln>
          <a:effectLst/>
        </p:spPr>
        <p:txBody>
          <a:bodyPr>
            <a:spAutoFit/>
          </a:bodyPr>
          <a:lstStyle/>
          <a:p>
            <a:pPr>
              <a:spcBef>
                <a:spcPct val="50000"/>
              </a:spcBef>
            </a:pPr>
            <a:r>
              <a:rPr lang="en-US" altLang="zh-CN" sz="2000" b="1">
                <a:solidFill>
                  <a:srgbClr val="FF3300"/>
                </a:solidFill>
              </a:rPr>
              <a:t>pay more attention to</a:t>
            </a:r>
            <a:endParaRPr lang="en-US" altLang="zh-CN" sz="2000" b="1">
              <a:solidFill>
                <a:srgbClr val="FF3300"/>
              </a:solidFill>
            </a:endParaRPr>
          </a:p>
        </p:txBody>
      </p:sp>
    </p:spTree>
  </p:cSld>
  <p:clrMapOvr>
    <a:masterClrMapping/>
  </p:clrMapOvr>
  <p:transition spd="med">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anim calcmode="lin" valueType="num">
                                      <p:cBhvr>
                                        <p:cTn id="7" dur="1000" fill="hold"/>
                                        <p:tgtEl>
                                          <p:spTgt spid="62472"/>
                                        </p:tgtEl>
                                        <p:attrNameLst>
                                          <p:attrName>ppt_x</p:attrName>
                                        </p:attrNameLst>
                                      </p:cBhvr>
                                      <p:tavLst>
                                        <p:tav tm="0">
                                          <p:val>
                                            <p:strVal val="#ppt_x-.2"/>
                                          </p:val>
                                        </p:tav>
                                        <p:tav tm="100000">
                                          <p:val>
                                            <p:strVal val="#ppt_x"/>
                                          </p:val>
                                        </p:tav>
                                      </p:tavLst>
                                    </p:anim>
                                    <p:anim calcmode="lin" valueType="num">
                                      <p:cBhvr>
                                        <p:cTn id="8" dur="1000" fill="hold"/>
                                        <p:tgtEl>
                                          <p:spTgt spid="6247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247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2479">
                                            <p:txEl>
                                              <p:pRg st="0" end="0"/>
                                            </p:txEl>
                                          </p:spTgt>
                                        </p:tgtEl>
                                        <p:attrNameLst>
                                          <p:attrName>style.visibility</p:attrName>
                                        </p:attrNameLst>
                                      </p:cBhvr>
                                      <p:to>
                                        <p:strVal val="visible"/>
                                      </p:to>
                                    </p:set>
                                    <p:anim calcmode="lin" valueType="num">
                                      <p:cBhvr>
                                        <p:cTn id="14" dur="1000" fill="hold"/>
                                        <p:tgtEl>
                                          <p:spTgt spid="62479">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624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247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2477"/>
                                        </p:tgtEl>
                                        <p:attrNameLst>
                                          <p:attrName>style.visibility</p:attrName>
                                        </p:attrNameLst>
                                      </p:cBhvr>
                                      <p:to>
                                        <p:strVal val="visible"/>
                                      </p:to>
                                    </p:set>
                                    <p:anim calcmode="lin" valueType="num">
                                      <p:cBhvr>
                                        <p:cTn id="21" dur="1000" fill="hold"/>
                                        <p:tgtEl>
                                          <p:spTgt spid="62477"/>
                                        </p:tgtEl>
                                        <p:attrNameLst>
                                          <p:attrName>ppt_x</p:attrName>
                                        </p:attrNameLst>
                                      </p:cBhvr>
                                      <p:tavLst>
                                        <p:tav tm="0">
                                          <p:val>
                                            <p:strVal val="#ppt_x-.2"/>
                                          </p:val>
                                        </p:tav>
                                        <p:tav tm="100000">
                                          <p:val>
                                            <p:strVal val="#ppt_x"/>
                                          </p:val>
                                        </p:tav>
                                      </p:tavLst>
                                    </p:anim>
                                    <p:anim calcmode="lin" valueType="num">
                                      <p:cBhvr>
                                        <p:cTn id="22" dur="1000" fill="hold"/>
                                        <p:tgtEl>
                                          <p:spTgt spid="6247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2477"/>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62473"/>
                                        </p:tgtEl>
                                        <p:attrNameLst>
                                          <p:attrName>style.visibility</p:attrName>
                                        </p:attrNameLst>
                                      </p:cBhvr>
                                      <p:to>
                                        <p:strVal val="visible"/>
                                      </p:to>
                                    </p:set>
                                    <p:anim to="" calcmode="lin" valueType="num">
                                      <p:cBhvr>
                                        <p:cTn id="28" dur="1" fill="hold"/>
                                        <p:tgtEl>
                                          <p:spTgt spid="62473"/>
                                        </p:tgtEl>
                                      </p:cBhvr>
                                    </p:anim>
                                  </p:childTnLst>
                                </p:cTn>
                              </p:par>
                              <p:par>
                                <p:cTn id="29" presetID="24" presetClass="entr" presetSubtype="0" fill="hold" grpId="0" nodeType="withEffect">
                                  <p:stCondLst>
                                    <p:cond delay="0"/>
                                  </p:stCondLst>
                                  <p:childTnLst>
                                    <p:set>
                                      <p:cBhvr>
                                        <p:cTn id="30" dur="1" fill="hold">
                                          <p:stCondLst>
                                            <p:cond delay="0"/>
                                          </p:stCondLst>
                                        </p:cTn>
                                        <p:tgtEl>
                                          <p:spTgt spid="62478"/>
                                        </p:tgtEl>
                                        <p:attrNameLst>
                                          <p:attrName>style.visibility</p:attrName>
                                        </p:attrNameLst>
                                      </p:cBhvr>
                                      <p:to>
                                        <p:strVal val="visible"/>
                                      </p:to>
                                    </p:set>
                                    <p:anim to="" calcmode="lin" valueType="num">
                                      <p:cBhvr>
                                        <p:cTn id="31" dur="1" fill="hold"/>
                                        <p:tgtEl>
                                          <p:spTgt spid="62478"/>
                                        </p:tgtEl>
                                      </p:cBhvr>
                                    </p:anim>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62474"/>
                                        </p:tgtEl>
                                        <p:attrNameLst>
                                          <p:attrName>style.visibility</p:attrName>
                                        </p:attrNameLst>
                                      </p:cBhvr>
                                      <p:to>
                                        <p:strVal val="visible"/>
                                      </p:to>
                                    </p:set>
                                    <p:anim calcmode="lin" valueType="num">
                                      <p:cBhvr>
                                        <p:cTn id="36" dur="1000" fill="hold"/>
                                        <p:tgtEl>
                                          <p:spTgt spid="62474"/>
                                        </p:tgtEl>
                                        <p:attrNameLst>
                                          <p:attrName>ppt_x</p:attrName>
                                        </p:attrNameLst>
                                      </p:cBhvr>
                                      <p:tavLst>
                                        <p:tav tm="0">
                                          <p:val>
                                            <p:strVal val="#ppt_x-.2"/>
                                          </p:val>
                                        </p:tav>
                                        <p:tav tm="100000">
                                          <p:val>
                                            <p:strVal val="#ppt_x"/>
                                          </p:val>
                                        </p:tav>
                                      </p:tavLst>
                                    </p:anim>
                                    <p:anim calcmode="lin" valueType="num">
                                      <p:cBhvr>
                                        <p:cTn id="37" dur="1000" fill="hold"/>
                                        <p:tgtEl>
                                          <p:spTgt spid="62474"/>
                                        </p:tgtEl>
                                        <p:attrNameLst>
                                          <p:attrName>ppt_y</p:attrName>
                                        </p:attrNameLst>
                                      </p:cBhvr>
                                      <p:tavLst>
                                        <p:tav tm="0">
                                          <p:val>
                                            <p:strVal val="#ppt_y"/>
                                          </p:val>
                                        </p:tav>
                                        <p:tav tm="100000">
                                          <p:val>
                                            <p:strVal val="#ppt_y"/>
                                          </p:val>
                                        </p:tav>
                                      </p:tavLst>
                                    </p:anim>
                                    <p:animEffect transition="in" filter="wipe(right)" prLst="gradientSize: 0.1">
                                      <p:cBhvr>
                                        <p:cTn id="38" dur="1000"/>
                                        <p:tgtEl>
                                          <p:spTgt spid="6247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2475"/>
                                        </p:tgtEl>
                                        <p:attrNameLst>
                                          <p:attrName>style.visibility</p:attrName>
                                        </p:attrNameLst>
                                      </p:cBhvr>
                                      <p:to>
                                        <p:strVal val="visible"/>
                                      </p:to>
                                    </p:set>
                                    <p:animEffect transition="in" filter="fade">
                                      <p:cBhvr>
                                        <p:cTn id="43" dur="1000"/>
                                        <p:tgtEl>
                                          <p:spTgt spid="62475"/>
                                        </p:tgtEl>
                                      </p:cBhvr>
                                    </p:animEffect>
                                    <p:anim calcmode="lin" valueType="num">
                                      <p:cBhvr>
                                        <p:cTn id="44" dur="1000" fill="hold"/>
                                        <p:tgtEl>
                                          <p:spTgt spid="62475"/>
                                        </p:tgtEl>
                                        <p:attrNameLst>
                                          <p:attrName>ppt_x</p:attrName>
                                        </p:attrNameLst>
                                      </p:cBhvr>
                                      <p:tavLst>
                                        <p:tav tm="0">
                                          <p:val>
                                            <p:strVal val="#ppt_x"/>
                                          </p:val>
                                        </p:tav>
                                        <p:tav tm="100000">
                                          <p:val>
                                            <p:strVal val="#ppt_x"/>
                                          </p:val>
                                        </p:tav>
                                      </p:tavLst>
                                    </p:anim>
                                    <p:anim calcmode="lin" valueType="num">
                                      <p:cBhvr>
                                        <p:cTn id="45" dur="1000" fill="hold"/>
                                        <p:tgtEl>
                                          <p:spTgt spid="6247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2476"/>
                                        </p:tgtEl>
                                        <p:attrNameLst>
                                          <p:attrName>style.visibility</p:attrName>
                                        </p:attrNameLst>
                                      </p:cBhvr>
                                      <p:to>
                                        <p:strVal val="visible"/>
                                      </p:to>
                                    </p:set>
                                    <p:animEffect transition="in" filter="fade">
                                      <p:cBhvr>
                                        <p:cTn id="50" dur="1000"/>
                                        <p:tgtEl>
                                          <p:spTgt spid="62476"/>
                                        </p:tgtEl>
                                      </p:cBhvr>
                                    </p:animEffect>
                                    <p:anim calcmode="lin" valueType="num">
                                      <p:cBhvr>
                                        <p:cTn id="51" dur="1000" fill="hold"/>
                                        <p:tgtEl>
                                          <p:spTgt spid="62476"/>
                                        </p:tgtEl>
                                        <p:attrNameLst>
                                          <p:attrName>ppt_x</p:attrName>
                                        </p:attrNameLst>
                                      </p:cBhvr>
                                      <p:tavLst>
                                        <p:tav tm="0">
                                          <p:val>
                                            <p:strVal val="#ppt_x"/>
                                          </p:val>
                                        </p:tav>
                                        <p:tav tm="100000">
                                          <p:val>
                                            <p:strVal val="#ppt_x"/>
                                          </p:val>
                                        </p:tav>
                                      </p:tavLst>
                                    </p:anim>
                                    <p:anim calcmode="lin" valueType="num">
                                      <p:cBhvr>
                                        <p:cTn id="52" dur="1000" fill="hold"/>
                                        <p:tgtEl>
                                          <p:spTgt spid="62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2" grpId="0"/>
      <p:bldP spid="62473" grpId="0"/>
      <p:bldP spid="62474" grpId="0"/>
      <p:bldP spid="62475" grpId="0"/>
      <p:bldP spid="62476" grpId="0"/>
      <p:bldP spid="62477" grpId="0"/>
      <p:bldP spid="6247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743200" y="0"/>
            <a:ext cx="4391025" cy="579438"/>
          </a:xfrm>
          <a:prstGeom prst="rect">
            <a:avLst/>
          </a:prstGeom>
          <a:noFill/>
          <a:ln w="9525" algn="ctr">
            <a:noFill/>
            <a:miter lim="800000"/>
          </a:ln>
          <a:effectLst/>
        </p:spPr>
        <p:txBody>
          <a:bodyPr>
            <a:spAutoFit/>
          </a:bodyPr>
          <a:lstStyle/>
          <a:p>
            <a:pPr>
              <a:spcBef>
                <a:spcPct val="50000"/>
              </a:spcBef>
            </a:pPr>
            <a:r>
              <a:rPr lang="en-US" altLang="zh-CN" sz="3200" b="1"/>
              <a:t>Summary:</a:t>
            </a:r>
            <a:endParaRPr lang="en-US" altLang="zh-CN" sz="3200" b="1"/>
          </a:p>
        </p:txBody>
      </p:sp>
      <p:sp>
        <p:nvSpPr>
          <p:cNvPr id="39939" name="WordArt 3"/>
          <p:cNvSpPr>
            <a:spLocks noChangeArrowheads="1" noChangeShapeType="1"/>
          </p:cNvSpPr>
          <p:nvPr/>
        </p:nvSpPr>
        <p:spPr bwMode="auto">
          <a:xfrm>
            <a:off x="250825" y="908050"/>
            <a:ext cx="1511300" cy="433388"/>
          </a:xfrm>
          <a:prstGeom prst="rect">
            <a:avLst/>
          </a:prstGeom>
        </p:spPr>
        <p:txBody>
          <a:bodyPr wrap="none" fromWordArt="1">
            <a:prstTxWarp prst="textPlain">
              <a:avLst>
                <a:gd name="adj" fmla="val 50000"/>
              </a:avLst>
            </a:prstTxWarp>
          </a:bodyPr>
          <a:lstStyle/>
          <a:p>
            <a:pPr algn="ctr"/>
            <a:r>
              <a:rPr lang="en-US" altLang="zh-CN" sz="3600" b="1" kern="10">
                <a:ln w="19050">
                  <a:solidFill>
                    <a:srgbClr val="99CCFF"/>
                  </a:solidFill>
                  <a:round/>
                </a:ln>
                <a:solidFill>
                  <a:srgbClr val="0066CC"/>
                </a:solidFill>
                <a:effectLst>
                  <a:outerShdw dist="35921" dir="2700000" algn="ctr" rotWithShape="0">
                    <a:srgbClr val="990000"/>
                  </a:outerShdw>
                </a:effectLst>
                <a:latin typeface="Arail"/>
              </a:rPr>
              <a:t>We learn:</a:t>
            </a:r>
            <a:endParaRPr lang="zh-CN" altLang="en-US" sz="3600" b="1" kern="10">
              <a:ln w="19050">
                <a:solidFill>
                  <a:srgbClr val="99CCFF"/>
                </a:solidFill>
                <a:round/>
              </a:ln>
              <a:solidFill>
                <a:srgbClr val="0066CC"/>
              </a:solidFill>
              <a:effectLst>
                <a:outerShdw dist="35921" dir="2700000" algn="ctr" rotWithShape="0">
                  <a:srgbClr val="990000"/>
                </a:outerShdw>
              </a:effectLst>
              <a:latin typeface="Arail"/>
            </a:endParaRPr>
          </a:p>
        </p:txBody>
      </p:sp>
      <p:sp>
        <p:nvSpPr>
          <p:cNvPr id="39940" name="WordArt 4"/>
          <p:cNvSpPr>
            <a:spLocks noChangeArrowheads="1" noChangeShapeType="1"/>
          </p:cNvSpPr>
          <p:nvPr/>
        </p:nvSpPr>
        <p:spPr bwMode="auto">
          <a:xfrm>
            <a:off x="304800" y="4221163"/>
            <a:ext cx="1511300" cy="503237"/>
          </a:xfrm>
          <a:prstGeom prst="rect">
            <a:avLst/>
          </a:prstGeom>
        </p:spPr>
        <p:txBody>
          <a:bodyPr wrap="none" fromWordArt="1">
            <a:prstTxWarp prst="textPlain">
              <a:avLst>
                <a:gd name="adj" fmla="val 50000"/>
              </a:avLst>
            </a:prstTxWarp>
          </a:bodyPr>
          <a:lstStyle/>
          <a:p>
            <a:pPr algn="ctr"/>
            <a:r>
              <a:rPr lang="en-US" altLang="zh-CN" sz="3600" b="1" kern="10">
                <a:ln w="19050">
                  <a:solidFill>
                    <a:srgbClr val="99CCFF"/>
                  </a:solidFill>
                  <a:round/>
                </a:ln>
                <a:solidFill>
                  <a:srgbClr val="0066CC"/>
                </a:solidFill>
                <a:effectLst>
                  <a:outerShdw dist="35921" dir="2700000" algn="ctr" rotWithShape="0">
                    <a:srgbClr val="990000"/>
                  </a:outerShdw>
                </a:effectLst>
                <a:latin typeface="Arail"/>
              </a:rPr>
              <a:t>We can:</a:t>
            </a:r>
            <a:endParaRPr lang="zh-CN" altLang="en-US" sz="3600" b="1" kern="10">
              <a:ln w="19050">
                <a:solidFill>
                  <a:srgbClr val="99CCFF"/>
                </a:solidFill>
                <a:round/>
              </a:ln>
              <a:solidFill>
                <a:srgbClr val="0066CC"/>
              </a:solidFill>
              <a:effectLst>
                <a:outerShdw dist="35921" dir="2700000" algn="ctr" rotWithShape="0">
                  <a:srgbClr val="990000"/>
                </a:outerShdw>
              </a:effectLst>
              <a:latin typeface="Arail"/>
            </a:endParaRPr>
          </a:p>
        </p:txBody>
      </p:sp>
      <p:sp>
        <p:nvSpPr>
          <p:cNvPr id="39941" name="Rectangle 5"/>
          <p:cNvSpPr>
            <a:spLocks noChangeArrowheads="1"/>
          </p:cNvSpPr>
          <p:nvPr/>
        </p:nvSpPr>
        <p:spPr bwMode="auto">
          <a:xfrm>
            <a:off x="1979613" y="836613"/>
            <a:ext cx="7164387" cy="3749675"/>
          </a:xfrm>
          <a:prstGeom prst="rect">
            <a:avLst/>
          </a:prstGeom>
          <a:solidFill>
            <a:schemeClr val="bg1">
              <a:alpha val="30000"/>
            </a:schemeClr>
          </a:solidFill>
          <a:ln w="9525">
            <a:noFill/>
            <a:miter lim="800000"/>
          </a:ln>
          <a:effectLst/>
        </p:spPr>
        <p:txBody>
          <a:bodyPr>
            <a:spAutoFit/>
          </a:bodyPr>
          <a:lstStyle/>
          <a:p>
            <a:pPr marL="342900" indent="-342900">
              <a:buFontTx/>
              <a:buAutoNum type="arabicPeriod"/>
            </a:pPr>
            <a:r>
              <a:rPr lang="en-US" altLang="zh-CN" sz="2000" b="1">
                <a:solidFill>
                  <a:srgbClr val="FF0000"/>
                </a:solidFill>
                <a:latin typeface="Arial" panose="020B0604020202020204" pitchFamily="34" charset="0"/>
              </a:rPr>
              <a:t>Some words</a:t>
            </a:r>
            <a:r>
              <a:rPr lang="en-US" sz="2000" b="1">
                <a:solidFill>
                  <a:srgbClr val="FF0000"/>
                </a:solidFill>
                <a:latin typeface="Arial" panose="020B0604020202020204" pitchFamily="34" charset="0"/>
              </a:rPr>
              <a:t>:</a:t>
            </a:r>
            <a:r>
              <a:rPr lang="en-US" altLang="zh-CN" sz="2000" b="1">
                <a:solidFill>
                  <a:srgbClr val="FF0000"/>
                </a:solidFill>
                <a:latin typeface="Arial" panose="020B0604020202020204" pitchFamily="34" charset="0"/>
              </a:rPr>
              <a:t>   </a:t>
            </a:r>
            <a:r>
              <a:rPr lang="en-US" altLang="zh-CN" sz="2000" b="1">
                <a:latin typeface="Arial" panose="020B0604020202020204" pitchFamily="34" charset="0"/>
              </a:rPr>
              <a:t>negative, consider, honest</a:t>
            </a:r>
            <a:endParaRPr lang="en-US" altLang="zh-CN" sz="2000" b="1">
              <a:latin typeface="Arial" panose="020B0604020202020204" pitchFamily="34" charset="0"/>
            </a:endParaRPr>
          </a:p>
          <a:p>
            <a:pPr marL="342900" indent="-342900"/>
            <a:r>
              <a:rPr lang="en-US" altLang="zh-CN" sz="2000" b="1">
                <a:latin typeface="Arial" panose="020B0604020202020204" pitchFamily="34" charset="0"/>
              </a:rPr>
              <a:t>                               positive, ancient, magical, creature,</a:t>
            </a:r>
            <a:endParaRPr lang="en-US" altLang="zh-CN" sz="2000" b="1">
              <a:latin typeface="Arial" panose="020B0604020202020204" pitchFamily="34" charset="0"/>
            </a:endParaRPr>
          </a:p>
          <a:p>
            <a:pPr marL="342900" indent="-342900"/>
            <a:r>
              <a:rPr lang="en-US" altLang="zh-CN" sz="2000" b="1">
                <a:latin typeface="Arial" panose="020B0604020202020204" pitchFamily="34" charset="0"/>
              </a:rPr>
              <a:t>                               compare, courage, underline, pride</a:t>
            </a:r>
            <a:endParaRPr lang="en-US" altLang="zh-CN" sz="2000" b="1">
              <a:latin typeface="Arial" panose="020B0604020202020204" pitchFamily="34" charset="0"/>
            </a:endParaRPr>
          </a:p>
          <a:p>
            <a:pPr marL="342900" indent="-342900"/>
            <a:r>
              <a:rPr lang="en-US" altLang="zh-CN" sz="2000" b="1">
                <a:latin typeface="Arial" panose="020B0604020202020204" pitchFamily="34" charset="0"/>
              </a:rPr>
              <a:t> </a:t>
            </a:r>
            <a:r>
              <a:rPr lang="en-US" altLang="zh-CN" sz="2000" b="1">
                <a:solidFill>
                  <a:srgbClr val="FF0000"/>
                </a:solidFill>
                <a:latin typeface="Arial" panose="020B0604020202020204" pitchFamily="34" charset="0"/>
              </a:rPr>
              <a:t>2</a:t>
            </a:r>
            <a:r>
              <a:rPr lang="en-US" sz="2000" b="1">
                <a:solidFill>
                  <a:srgbClr val="FF0000"/>
                </a:solidFill>
                <a:latin typeface="Arial" panose="020B0604020202020204" pitchFamily="34" charset="0"/>
              </a:rPr>
              <a:t>.</a:t>
            </a:r>
            <a:r>
              <a:rPr lang="en-US" altLang="zh-CN" sz="2000" b="1">
                <a:solidFill>
                  <a:srgbClr val="FF0000"/>
                </a:solidFill>
                <a:latin typeface="Arial" panose="020B0604020202020204" pitchFamily="34" charset="0"/>
              </a:rPr>
              <a:t> Some phrases</a:t>
            </a:r>
            <a:r>
              <a:rPr lang="en-US" sz="2000" b="1">
                <a:solidFill>
                  <a:srgbClr val="FF0000"/>
                </a:solidFill>
                <a:latin typeface="Arial" panose="020B0604020202020204" pitchFamily="34" charset="0"/>
              </a:rPr>
              <a:t>:</a:t>
            </a:r>
            <a:r>
              <a:rPr lang="en-US" altLang="zh-CN" sz="2000" b="1">
                <a:solidFill>
                  <a:srgbClr val="FF0000"/>
                </a:solidFill>
                <a:latin typeface="Arial" panose="020B0604020202020204" pitchFamily="34" charset="0"/>
              </a:rPr>
              <a:t> </a:t>
            </a:r>
            <a:r>
              <a:rPr lang="en-US" altLang="zh-CN" sz="2000" b="1">
                <a:latin typeface="Arial" panose="020B0604020202020204" pitchFamily="34" charset="0"/>
              </a:rPr>
              <a:t>at times, stand for, </a:t>
            </a:r>
            <a:endParaRPr lang="en-US" altLang="zh-CN" sz="2000" b="1">
              <a:latin typeface="Arial" panose="020B0604020202020204" pitchFamily="34" charset="0"/>
            </a:endParaRPr>
          </a:p>
          <a:p>
            <a:pPr marL="342900" indent="-342900"/>
            <a:r>
              <a:rPr lang="en-US" altLang="zh-CN" sz="2000" b="1">
                <a:latin typeface="Arial" panose="020B0604020202020204" pitchFamily="34" charset="0"/>
              </a:rPr>
              <a:t>                                regard/consider…as,   </a:t>
            </a:r>
            <a:endParaRPr lang="en-US" altLang="zh-CN" sz="2000" b="1">
              <a:latin typeface="Arial" panose="020B0604020202020204" pitchFamily="34" charset="0"/>
            </a:endParaRPr>
          </a:p>
          <a:p>
            <a:pPr marL="342900" indent="-342900"/>
            <a:r>
              <a:rPr lang="en-US" altLang="zh-CN" sz="2000" b="1">
                <a:latin typeface="Arial" panose="020B0604020202020204" pitchFamily="34" charset="0"/>
              </a:rPr>
              <a:t>                                a symbol of, make mistake,</a:t>
            </a:r>
            <a:endParaRPr lang="en-US" altLang="zh-CN" sz="2000" b="1">
              <a:latin typeface="Arial" panose="020B0604020202020204" pitchFamily="34" charset="0"/>
            </a:endParaRPr>
          </a:p>
          <a:p>
            <a:pPr marL="342900" indent="-342900"/>
            <a:r>
              <a:rPr lang="en-US" altLang="zh-CN" sz="2000" b="1">
                <a:latin typeface="Arial" panose="020B0604020202020204" pitchFamily="34" charset="0"/>
              </a:rPr>
              <a:t>                                compare…to, compare…with</a:t>
            </a:r>
            <a:endParaRPr lang="en-US" altLang="zh-CN" sz="2000" b="1">
              <a:latin typeface="Arial" panose="020B0604020202020204" pitchFamily="34" charset="0"/>
            </a:endParaRPr>
          </a:p>
          <a:p>
            <a:pPr marL="342900" indent="-342900"/>
            <a:r>
              <a:rPr lang="en-US" altLang="zh-CN" sz="2000" b="1">
                <a:solidFill>
                  <a:srgbClr val="FF0000"/>
                </a:solidFill>
                <a:latin typeface="Arial" panose="020B0604020202020204" pitchFamily="34" charset="0"/>
              </a:rPr>
              <a:t>3</a:t>
            </a:r>
            <a:r>
              <a:rPr lang="en-US" sz="2000" b="1">
                <a:solidFill>
                  <a:srgbClr val="FF0000"/>
                </a:solidFill>
                <a:latin typeface="Arial" panose="020B0604020202020204" pitchFamily="34" charset="0"/>
              </a:rPr>
              <a:t>.</a:t>
            </a:r>
            <a:r>
              <a:rPr lang="en-US" altLang="zh-CN" sz="2000" b="1">
                <a:solidFill>
                  <a:srgbClr val="FF0000"/>
                </a:solidFill>
                <a:latin typeface="Arial" panose="020B0604020202020204" pitchFamily="34" charset="0"/>
              </a:rPr>
              <a:t> Some sentences: </a:t>
            </a:r>
            <a:endParaRPr lang="en-US" altLang="zh-CN" sz="2000" b="1">
              <a:solidFill>
                <a:srgbClr val="FF0000"/>
              </a:solidFill>
              <a:latin typeface="Arial" panose="020B0604020202020204" pitchFamily="34" charset="0"/>
            </a:endParaRPr>
          </a:p>
          <a:p>
            <a:pPr marL="342900" indent="-342900"/>
            <a:r>
              <a:rPr lang="en-US" altLang="zh-CN" sz="2000" b="1">
                <a:latin typeface="Arial" panose="020B0604020202020204" pitchFamily="34" charset="0"/>
              </a:rPr>
              <a:t>(1)The ancient emperors compared themselves to dragons.</a:t>
            </a:r>
            <a:r>
              <a:rPr lang="en-US" altLang="zh-CN" sz="2000" b="1">
                <a:solidFill>
                  <a:srgbClr val="FF0000"/>
                </a:solidFill>
                <a:latin typeface="Arial" panose="020B0604020202020204" pitchFamily="34" charset="0"/>
              </a:rPr>
              <a:t> </a:t>
            </a:r>
            <a:endParaRPr lang="en-US" altLang="zh-CN" sz="2000" b="1">
              <a:solidFill>
                <a:srgbClr val="FF0000"/>
              </a:solidFill>
              <a:latin typeface="Arial" panose="020B0604020202020204" pitchFamily="34" charset="0"/>
            </a:endParaRPr>
          </a:p>
          <a:p>
            <a:pPr marL="342900" indent="-342900"/>
            <a:r>
              <a:rPr lang="en-US" altLang="zh-CN" sz="2000" b="1">
                <a:latin typeface="Arial" panose="020B0604020202020204" pitchFamily="34" charset="0"/>
              </a:rPr>
              <a:t>(2)The rose is regarded as a symbol of </a:t>
            </a:r>
            <a:r>
              <a:rPr lang="en-US" altLang="zh-CN" b="1"/>
              <a:t>love.</a:t>
            </a:r>
            <a:endParaRPr lang="en-US" b="1"/>
          </a:p>
          <a:p>
            <a:pPr marL="342900" indent="-342900"/>
            <a:endParaRPr lang="en-US" sz="2000" b="1">
              <a:latin typeface="Arial" panose="020B0604020202020204" pitchFamily="34" charset="0"/>
            </a:endParaRPr>
          </a:p>
        </p:txBody>
      </p:sp>
      <p:sp>
        <p:nvSpPr>
          <p:cNvPr id="39942" name="Text Box 6"/>
          <p:cNvSpPr txBox="1">
            <a:spLocks noChangeArrowheads="1"/>
          </p:cNvSpPr>
          <p:nvPr/>
        </p:nvSpPr>
        <p:spPr bwMode="auto">
          <a:xfrm>
            <a:off x="1979613" y="4275138"/>
            <a:ext cx="7164387" cy="2074862"/>
          </a:xfrm>
          <a:prstGeom prst="rect">
            <a:avLst/>
          </a:prstGeom>
          <a:solidFill>
            <a:schemeClr val="bg1">
              <a:alpha val="20000"/>
            </a:schemeClr>
          </a:solidFill>
          <a:ln w="9525" algn="ctr">
            <a:noFill/>
            <a:miter lim="800000"/>
          </a:ln>
          <a:effectLst/>
        </p:spPr>
        <p:txBody>
          <a:bodyPr>
            <a:spAutoFit/>
          </a:bodyPr>
          <a:lstStyle/>
          <a:p>
            <a:pPr marL="342900" indent="-342900">
              <a:buFontTx/>
              <a:buAutoNum type="arabicPeriod"/>
            </a:pPr>
            <a:r>
              <a:rPr lang="en-US" altLang="zh-CN" b="1">
                <a:solidFill>
                  <a:srgbClr val="FF0000"/>
                </a:solidFill>
                <a:latin typeface="Arial" panose="020B0604020202020204" pitchFamily="34" charset="0"/>
              </a:rPr>
              <a:t>Tell the culture differences between China and western   </a:t>
            </a:r>
            <a:endParaRPr lang="en-US" altLang="zh-CN" b="1">
              <a:solidFill>
                <a:srgbClr val="FF0000"/>
              </a:solidFill>
              <a:latin typeface="Arial" panose="020B0604020202020204" pitchFamily="34" charset="0"/>
            </a:endParaRPr>
          </a:p>
          <a:p>
            <a:pPr marL="342900" indent="-342900"/>
            <a:r>
              <a:rPr lang="en-US" altLang="zh-CN" b="1">
                <a:solidFill>
                  <a:srgbClr val="FF0000"/>
                </a:solidFill>
                <a:latin typeface="Arial" panose="020B0604020202020204" pitchFamily="34" charset="0"/>
              </a:rPr>
              <a:t>      countries.</a:t>
            </a:r>
            <a:endParaRPr lang="en-US" altLang="zh-CN" b="1">
              <a:solidFill>
                <a:srgbClr val="FF0000"/>
              </a:solidFill>
              <a:latin typeface="Arial" panose="020B0604020202020204" pitchFamily="34" charset="0"/>
            </a:endParaRPr>
          </a:p>
          <a:p>
            <a:pPr marL="342900" indent="-342900"/>
            <a:r>
              <a:rPr lang="en-US" altLang="zh-CN" b="1">
                <a:solidFill>
                  <a:srgbClr val="FF0000"/>
                </a:solidFill>
                <a:latin typeface="Arial" panose="020B0604020202020204" pitchFamily="34" charset="0"/>
              </a:rPr>
              <a:t>2.  Write a composition about the different cultures of the same thing. </a:t>
            </a:r>
            <a:endParaRPr lang="en-US" altLang="zh-CN" b="1">
              <a:solidFill>
                <a:srgbClr val="FF0000"/>
              </a:solidFill>
              <a:latin typeface="Arial" panose="020B0604020202020204" pitchFamily="34" charset="0"/>
            </a:endParaRPr>
          </a:p>
          <a:p>
            <a:pPr marL="342900" indent="-342900"/>
            <a:endParaRPr lang="en-US" altLang="zh-CN" sz="2000" b="1">
              <a:solidFill>
                <a:srgbClr val="FF0000"/>
              </a:solidFill>
              <a:latin typeface="Arial" panose="020B0604020202020204" pitchFamily="34" charset="0"/>
            </a:endParaRPr>
          </a:p>
          <a:p>
            <a:pPr marL="342900" indent="-342900"/>
            <a:endParaRPr lang="en-US" altLang="zh-CN" b="1">
              <a:solidFill>
                <a:srgbClr val="FF0000"/>
              </a:solidFill>
              <a:latin typeface="Arial" panose="020B0604020202020204" pitchFamily="34" charset="0"/>
            </a:endParaRPr>
          </a:p>
          <a:p>
            <a:pPr marL="342900" indent="-342900"/>
            <a:endParaRPr lang="en-US" altLang="zh-CN" sz="20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p:cTn id="7" dur="500" fill="hold"/>
                                        <p:tgtEl>
                                          <p:spTgt spid="39939"/>
                                        </p:tgtEl>
                                        <p:attrNameLst>
                                          <p:attrName>ppt_w</p:attrName>
                                        </p:attrNameLst>
                                      </p:cBhvr>
                                      <p:tavLst>
                                        <p:tav tm="0">
                                          <p:val>
                                            <p:fltVal val="0"/>
                                          </p:val>
                                        </p:tav>
                                        <p:tav tm="100000">
                                          <p:val>
                                            <p:strVal val="#ppt_w"/>
                                          </p:val>
                                        </p:tav>
                                      </p:tavLst>
                                    </p:anim>
                                    <p:anim calcmode="lin" valueType="num">
                                      <p:cBhvr>
                                        <p:cTn id="8" dur="500" fill="hold"/>
                                        <p:tgtEl>
                                          <p:spTgt spid="39939"/>
                                        </p:tgtEl>
                                        <p:attrNameLst>
                                          <p:attrName>ppt_h</p:attrName>
                                        </p:attrNameLst>
                                      </p:cBhvr>
                                      <p:tavLst>
                                        <p:tav tm="0">
                                          <p:val>
                                            <p:fltVal val="0"/>
                                          </p:val>
                                        </p:tav>
                                        <p:tav tm="100000">
                                          <p:val>
                                            <p:strVal val="#ppt_h"/>
                                          </p:val>
                                        </p:tav>
                                      </p:tavLst>
                                    </p:anim>
                                    <p:animEffect transition="in" filter="fade">
                                      <p:cBhvr>
                                        <p:cTn id="9" dur="500"/>
                                        <p:tgtEl>
                                          <p:spTgt spid="3993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9941"/>
                                        </p:tgtEl>
                                        <p:attrNameLst>
                                          <p:attrName>style.visibility</p:attrName>
                                        </p:attrNameLst>
                                      </p:cBhvr>
                                      <p:to>
                                        <p:strVal val="visible"/>
                                      </p:to>
                                    </p:set>
                                    <p:animEffect transition="in" filter="blinds(horizontal)">
                                      <p:cBhvr>
                                        <p:cTn id="14" dur="500"/>
                                        <p:tgtEl>
                                          <p:spTgt spid="3994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9940"/>
                                        </p:tgtEl>
                                        <p:attrNameLst>
                                          <p:attrName>style.visibility</p:attrName>
                                        </p:attrNameLst>
                                      </p:cBhvr>
                                      <p:to>
                                        <p:strVal val="visible"/>
                                      </p:to>
                                    </p:set>
                                    <p:animEffect transition="in" filter="blinds(horizontal)">
                                      <p:cBhvr>
                                        <p:cTn id="19" dur="500"/>
                                        <p:tgtEl>
                                          <p:spTgt spid="3994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9942"/>
                                        </p:tgtEl>
                                        <p:attrNameLst>
                                          <p:attrName>style.visibility</p:attrName>
                                        </p:attrNameLst>
                                      </p:cBhvr>
                                      <p:to>
                                        <p:strVal val="visible"/>
                                      </p:to>
                                    </p:set>
                                    <p:animEffect transition="in" filter="blinds(horizontal)">
                                      <p:cBhvr>
                                        <p:cTn id="24"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P spid="39940" grpId="0" animBg="1"/>
      <p:bldP spid="39941" grpId="0" animBg="1"/>
      <p:bldP spid="399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阅读目的</a:t>
            </a:r>
            <a:endParaRPr lang="zh-CN" altLang="en-US" dirty="0"/>
          </a:p>
        </p:txBody>
      </p:sp>
      <p:sp>
        <p:nvSpPr>
          <p:cNvPr id="3" name="内容占位符 2"/>
          <p:cNvSpPr>
            <a:spLocks noGrp="1"/>
          </p:cNvSpPr>
          <p:nvPr>
            <p:ph idx="1"/>
          </p:nvPr>
        </p:nvSpPr>
        <p:spPr/>
        <p:txBody>
          <a:bodyPr/>
          <a:lstStyle/>
          <a:p>
            <a:pPr>
              <a:buNone/>
            </a:pPr>
            <a:r>
              <a:rPr lang="en-US" altLang="zh-CN" dirty="0" smtClean="0"/>
              <a:t>1.</a:t>
            </a:r>
            <a:r>
              <a:rPr lang="zh-CN" altLang="en-US" dirty="0" smtClean="0"/>
              <a:t>让学生掌握基本的词汇和相应的知识点</a:t>
            </a:r>
            <a:endParaRPr lang="en-US" altLang="zh-CN" dirty="0" smtClean="0"/>
          </a:p>
          <a:p>
            <a:pPr>
              <a:buNone/>
            </a:pPr>
            <a:r>
              <a:rPr lang="en-US" altLang="zh-CN" dirty="0" smtClean="0"/>
              <a:t>2.</a:t>
            </a:r>
            <a:r>
              <a:rPr lang="zh-CN" altLang="en-US" dirty="0" smtClean="0"/>
              <a:t>通过学习让学生了解东西方的文化差别</a:t>
            </a:r>
            <a:endParaRPr lang="en-US" altLang="zh-CN" dirty="0" smtClean="0"/>
          </a:p>
          <a:p>
            <a:pPr>
              <a:buNone/>
            </a:pPr>
            <a:r>
              <a:rPr lang="en-US" altLang="zh-CN" dirty="0" smtClean="0"/>
              <a:t>3</a:t>
            </a:r>
            <a:r>
              <a:rPr lang="zh-CN" altLang="en-US" dirty="0" smtClean="0"/>
              <a:t>锻炼善于用英语表达描述周围的事物</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0962" name="WordArt 2"/>
          <p:cNvSpPr>
            <a:spLocks noChangeArrowheads="1" noChangeShapeType="1" noTextEdit="1"/>
          </p:cNvSpPr>
          <p:nvPr/>
        </p:nvSpPr>
        <p:spPr bwMode="auto">
          <a:xfrm>
            <a:off x="5795963" y="260350"/>
            <a:ext cx="3024187" cy="1512888"/>
          </a:xfrm>
          <a:prstGeom prst="rect">
            <a:avLst/>
          </a:prstGeom>
        </p:spPr>
        <p:txBody>
          <a:bodyPr wrap="none" fromWordArt="1">
            <a:prstTxWarp prst="textSlantUp">
              <a:avLst>
                <a:gd name="adj" fmla="val 55556"/>
              </a:avLst>
            </a:prstTxWarp>
          </a:bodyPr>
          <a:lstStyle/>
          <a:p>
            <a:pPr algn="ctr"/>
            <a:r>
              <a:rPr lang="en-US" altLang="zh-CN" sz="3600" kern="10">
                <a:ln w="9525">
                  <a:solidFill>
                    <a:srgbClr val="000000"/>
                  </a:solidFill>
                  <a:round/>
                </a:ln>
                <a:solidFill>
                  <a:srgbClr val="000000"/>
                </a:solidFill>
                <a:latin typeface="宋体" panose="02010600030101010101" pitchFamily="2" charset="-122"/>
                <a:ea typeface="宋体" panose="02010600030101010101" pitchFamily="2" charset="-122"/>
              </a:rPr>
              <a:t>Assignment</a:t>
            </a:r>
            <a:endParaRPr lang="zh-CN" altLang="en-US" sz="3600" kern="10">
              <a:ln w="9525">
                <a:solidFill>
                  <a:srgbClr val="000000"/>
                </a:solidFill>
                <a:round/>
              </a:ln>
              <a:solidFill>
                <a:srgbClr val="000000"/>
              </a:solidFill>
              <a:latin typeface="宋体" panose="02010600030101010101" pitchFamily="2" charset="-122"/>
              <a:ea typeface="宋体" panose="02010600030101010101" pitchFamily="2" charset="-122"/>
            </a:endParaRPr>
          </a:p>
        </p:txBody>
      </p:sp>
      <p:sp>
        <p:nvSpPr>
          <p:cNvPr id="40963" name="Text Box 3"/>
          <p:cNvSpPr txBox="1">
            <a:spLocks noChangeArrowheads="1"/>
          </p:cNvSpPr>
          <p:nvPr/>
        </p:nvSpPr>
        <p:spPr bwMode="auto">
          <a:xfrm>
            <a:off x="762000" y="2590800"/>
            <a:ext cx="7467600" cy="2870200"/>
          </a:xfrm>
          <a:prstGeom prst="rect">
            <a:avLst/>
          </a:prstGeom>
          <a:noFill/>
          <a:ln w="9525">
            <a:noFill/>
            <a:miter lim="800000"/>
          </a:ln>
          <a:effectLst/>
        </p:spPr>
        <p:txBody>
          <a:bodyPr>
            <a:spAutoFit/>
          </a:bodyPr>
          <a:lstStyle/>
          <a:p>
            <a:pPr marL="342900" indent="-342900">
              <a:spcBef>
                <a:spcPct val="50000"/>
              </a:spcBef>
              <a:buFontTx/>
              <a:buAutoNum type="arabicPeriod"/>
            </a:pPr>
            <a:r>
              <a:rPr lang="en-US" altLang="zh-CN" sz="2800" b="1">
                <a:solidFill>
                  <a:srgbClr val="FF3300"/>
                </a:solidFill>
                <a:latin typeface="Arial" panose="020B0604020202020204" pitchFamily="34" charset="0"/>
              </a:rPr>
              <a:t>Read 1a.</a:t>
            </a:r>
            <a:endParaRPr lang="en-US" altLang="zh-CN" sz="2800" b="1">
              <a:solidFill>
                <a:srgbClr val="FF3300"/>
              </a:solidFill>
              <a:latin typeface="Arial" panose="020B0604020202020204" pitchFamily="34" charset="0"/>
            </a:endParaRPr>
          </a:p>
          <a:p>
            <a:pPr marL="342900" indent="-342900">
              <a:spcBef>
                <a:spcPct val="50000"/>
              </a:spcBef>
              <a:buFontTx/>
              <a:buAutoNum type="arabicPeriod"/>
            </a:pPr>
            <a:r>
              <a:rPr lang="en-US" altLang="zh-CN" sz="2800" b="1">
                <a:solidFill>
                  <a:srgbClr val="FF3300"/>
                </a:solidFill>
                <a:latin typeface="Arial" panose="020B0604020202020204" pitchFamily="34" charset="0"/>
              </a:rPr>
              <a:t>Memorize the useful expressions  and key sentences which we learn today.</a:t>
            </a:r>
            <a:endParaRPr lang="en-US" altLang="zh-CN" sz="2800" b="1">
              <a:solidFill>
                <a:srgbClr val="FF3300"/>
              </a:solidFill>
              <a:latin typeface="Arial" panose="020B0604020202020204" pitchFamily="34" charset="0"/>
            </a:endParaRPr>
          </a:p>
          <a:p>
            <a:pPr marL="342900" indent="-342900">
              <a:spcBef>
                <a:spcPct val="50000"/>
              </a:spcBef>
              <a:buFontTx/>
              <a:buAutoNum type="arabicPeriod"/>
            </a:pPr>
            <a:r>
              <a:rPr lang="en-US" altLang="zh-CN" sz="2800" b="1">
                <a:solidFill>
                  <a:srgbClr val="FF3300"/>
                </a:solidFill>
                <a:latin typeface="Arial" panose="020B0604020202020204" pitchFamily="34" charset="0"/>
              </a:rPr>
              <a:t>Finish Section C in your workbook.</a:t>
            </a:r>
            <a:endParaRPr lang="en-US" altLang="zh-CN" sz="2800" b="1">
              <a:solidFill>
                <a:srgbClr val="FF3300"/>
              </a:solidFill>
              <a:latin typeface="Arial" panose="020B0604020202020204" pitchFamily="34" charset="0"/>
            </a:endParaRPr>
          </a:p>
          <a:p>
            <a:pPr marL="342900" indent="-342900">
              <a:spcBef>
                <a:spcPct val="50000"/>
              </a:spcBef>
              <a:buFontTx/>
              <a:buAutoNum type="arabicPeriod"/>
            </a:pPr>
            <a:r>
              <a:rPr lang="en-US" altLang="zh-CN" sz="2800" b="1">
                <a:solidFill>
                  <a:srgbClr val="FF3300"/>
                </a:solidFill>
                <a:latin typeface="Arial" panose="020B0604020202020204" pitchFamily="34" charset="0"/>
              </a:rPr>
              <a:t>Review Sections A-C.</a:t>
            </a:r>
            <a:endParaRPr lang="en-US" altLang="zh-CN" sz="2800" b="1">
              <a:solidFill>
                <a:srgbClr val="FF33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1986" name="WordArt 2"/>
          <p:cNvSpPr>
            <a:spLocks noChangeArrowheads="1" noChangeShapeType="1" noTextEdit="1"/>
          </p:cNvSpPr>
          <p:nvPr/>
        </p:nvSpPr>
        <p:spPr bwMode="auto">
          <a:xfrm>
            <a:off x="1908175" y="2060575"/>
            <a:ext cx="5327650" cy="2184400"/>
          </a:xfrm>
          <a:prstGeom prst="rect">
            <a:avLst/>
          </a:prstGeom>
        </p:spPr>
        <p:txBody>
          <a:bodyPr wrap="none" fromWordArt="1">
            <a:prstTxWarp prst="textPlain">
              <a:avLst>
                <a:gd name="adj" fmla="val 50000"/>
              </a:avLst>
            </a:prstTxWarp>
          </a:bodyPr>
          <a:lstStyle/>
          <a:p>
            <a:pPr algn="ctr"/>
            <a:r>
              <a:rPr lang="en-US" altLang="zh-CN" sz="3600" kern="10">
                <a:ln w="9525">
                  <a:solidFill>
                    <a:srgbClr val="000000"/>
                  </a:solidFill>
                  <a:round/>
                </a:ln>
                <a:solidFill>
                  <a:srgbClr val="FFFFFF"/>
                </a:solidFill>
                <a:latin typeface="宋体" panose="02010600030101010101" pitchFamily="2" charset="-122"/>
                <a:ea typeface="宋体" panose="02010600030101010101" pitchFamily="2" charset="-122"/>
              </a:rPr>
              <a:t>Thank you!</a:t>
            </a:r>
            <a:endParaRPr lang="zh-CN" altLang="en-US" sz="3600" kern="10">
              <a:ln w="9525">
                <a:solidFill>
                  <a:srgbClr val="000000"/>
                </a:solidFill>
                <a:round/>
              </a:ln>
              <a:solidFill>
                <a:srgbClr val="FFFFFF"/>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FFFFCC"/>
            </a:gs>
            <a:gs pos="100000">
              <a:srgbClr val="CCFF66"/>
            </a:gs>
          </a:gsLst>
          <a:path path="shape">
            <a:fillToRect l="50000" t="50000" r="50000" b="50000"/>
          </a:path>
        </a:gradFill>
        <a:effectLst/>
      </p:bgPr>
    </p:bg>
    <p:spTree>
      <p:nvGrpSpPr>
        <p:cNvPr id="1" name=""/>
        <p:cNvGrpSpPr/>
        <p:nvPr/>
      </p:nvGrpSpPr>
      <p:grpSpPr>
        <a:xfrm>
          <a:off x="0" y="0"/>
          <a:ext cx="0" cy="0"/>
          <a:chOff x="0" y="0"/>
          <a:chExt cx="0" cy="0"/>
        </a:xfrm>
      </p:grpSpPr>
      <p:pic>
        <p:nvPicPr>
          <p:cNvPr id="48131" name="Picture 3" descr="P64 9-3-2-3 "/>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612775" y="1905000"/>
            <a:ext cx="2108200" cy="2133600"/>
          </a:xfrm>
          <a:prstGeom prst="rect">
            <a:avLst/>
          </a:prstGeom>
          <a:noFill/>
        </p:spPr>
      </p:pic>
      <p:pic>
        <p:nvPicPr>
          <p:cNvPr id="48133" name="Picture 5" descr="19-3-2-1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81400" y="838200"/>
            <a:ext cx="2195513" cy="2286000"/>
          </a:xfrm>
          <a:prstGeom prst="rect">
            <a:avLst/>
          </a:prstGeom>
          <a:noFill/>
        </p:spPr>
      </p:pic>
      <p:pic>
        <p:nvPicPr>
          <p:cNvPr id="48134" name="Picture 6" descr="19-3-2-1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97675" y="2590800"/>
            <a:ext cx="1519238" cy="1905000"/>
          </a:xfrm>
          <a:prstGeom prst="rect">
            <a:avLst/>
          </a:prstGeom>
          <a:noFill/>
        </p:spPr>
      </p:pic>
      <p:sp>
        <p:nvSpPr>
          <p:cNvPr id="48167" name="Text Box 39"/>
          <p:cNvSpPr txBox="1">
            <a:spLocks noChangeArrowheads="1"/>
          </p:cNvSpPr>
          <p:nvPr/>
        </p:nvSpPr>
        <p:spPr bwMode="auto">
          <a:xfrm>
            <a:off x="0" y="381000"/>
            <a:ext cx="9067800" cy="1384995"/>
          </a:xfrm>
          <a:prstGeom prst="rect">
            <a:avLst/>
          </a:prstGeom>
          <a:noFill/>
          <a:ln w="9525">
            <a:noFill/>
            <a:miter lim="800000"/>
          </a:ln>
          <a:effectLst/>
        </p:spPr>
        <p:txBody>
          <a:bodyPr>
            <a:spAutoFit/>
          </a:bodyPr>
          <a:lstStyle/>
          <a:p>
            <a:pPr>
              <a:spcBef>
                <a:spcPct val="50000"/>
              </a:spcBef>
            </a:pPr>
            <a:r>
              <a:rPr lang="en-US" altLang="zh-CN" sz="2400" b="1" dirty="0">
                <a:solidFill>
                  <a:srgbClr val="0000FF"/>
                </a:solidFill>
                <a:latin typeface="Arial" panose="020B0604020202020204" pitchFamily="34" charset="0"/>
              </a:rPr>
              <a:t>What do the  gestures that are common in the USA mean? </a:t>
            </a:r>
            <a:r>
              <a:rPr lang="en-US" altLang="zh-CN" sz="2400" b="1" dirty="0" smtClean="0">
                <a:solidFill>
                  <a:srgbClr val="0000FF"/>
                </a:solidFill>
                <a:latin typeface="Arial" panose="020B0604020202020204" pitchFamily="34" charset="0"/>
              </a:rPr>
              <a:t>(</a:t>
            </a:r>
            <a:r>
              <a:rPr lang="zh-CN" altLang="en-US" sz="2400" b="1" dirty="0" smtClean="0">
                <a:solidFill>
                  <a:srgbClr val="0000FF"/>
                </a:solidFill>
                <a:latin typeface="Arial" panose="020B0604020202020204" pitchFamily="34" charset="0"/>
              </a:rPr>
              <a:t>读前活动</a:t>
            </a:r>
            <a:r>
              <a:rPr lang="en-US" altLang="zh-CN" sz="2400" b="1" dirty="0">
                <a:solidFill>
                  <a:srgbClr val="0000FF"/>
                </a:solidFill>
                <a:latin typeface="Arial" panose="020B0604020202020204" pitchFamily="34" charset="0"/>
              </a:rPr>
              <a:t>)</a:t>
            </a:r>
            <a:r>
              <a:rPr lang="en-US" altLang="zh-CN" sz="2400" b="1" dirty="0" smtClean="0">
                <a:solidFill>
                  <a:srgbClr val="0000FF"/>
                </a:solidFill>
                <a:latin typeface="Arial" panose="020B0604020202020204" pitchFamily="34" charset="0"/>
              </a:rPr>
              <a:t>     </a:t>
            </a:r>
            <a:endParaRPr lang="en-US" altLang="zh-CN" sz="2400" b="1" dirty="0">
              <a:solidFill>
                <a:srgbClr val="0000FF"/>
              </a:solidFill>
              <a:latin typeface="Arial" panose="020B0604020202020204" pitchFamily="34" charset="0"/>
            </a:endParaRPr>
          </a:p>
          <a:p>
            <a:pPr>
              <a:spcBef>
                <a:spcPct val="50000"/>
              </a:spcBef>
            </a:pPr>
            <a:endParaRPr lang="en-US" altLang="zh-CN" sz="2400" b="1" dirty="0">
              <a:solidFill>
                <a:srgbClr val="0000FF"/>
              </a:solidFill>
              <a:latin typeface="Arial" panose="020B0604020202020204" pitchFamily="34" charset="0"/>
            </a:endParaRPr>
          </a:p>
        </p:txBody>
      </p:sp>
      <p:sp>
        <p:nvSpPr>
          <p:cNvPr id="48172" name="Rectangle 44"/>
          <p:cNvSpPr>
            <a:spLocks noChangeArrowheads="1"/>
          </p:cNvSpPr>
          <p:nvPr/>
        </p:nvSpPr>
        <p:spPr bwMode="auto">
          <a:xfrm>
            <a:off x="3962400" y="3429000"/>
            <a:ext cx="1908175" cy="457200"/>
          </a:xfrm>
          <a:prstGeom prst="rect">
            <a:avLst/>
          </a:prstGeom>
          <a:noFill/>
          <a:ln w="9525">
            <a:noFill/>
            <a:miter lim="800000"/>
          </a:ln>
          <a:effectLst/>
        </p:spPr>
        <p:txBody>
          <a:bodyPr wrap="none">
            <a:spAutoFit/>
          </a:bodyPr>
          <a:lstStyle/>
          <a:p>
            <a:r>
              <a:rPr lang="en-US" altLang="zh-CN" sz="2400" b="1">
                <a:solidFill>
                  <a:srgbClr val="FF33CC"/>
                </a:solidFill>
                <a:latin typeface="Arial" panose="020B0604020202020204" pitchFamily="34" charset="0"/>
              </a:rPr>
              <a:t>I’m puzzled.</a:t>
            </a:r>
            <a:endParaRPr lang="en-US" altLang="zh-CN" sz="2400" b="1">
              <a:solidFill>
                <a:srgbClr val="FF33CC"/>
              </a:solidFill>
              <a:latin typeface="Arial" panose="020B0604020202020204" pitchFamily="34" charset="0"/>
            </a:endParaRPr>
          </a:p>
        </p:txBody>
      </p:sp>
      <p:sp>
        <p:nvSpPr>
          <p:cNvPr id="48173" name="Rectangle 45"/>
          <p:cNvSpPr>
            <a:spLocks noChangeArrowheads="1"/>
          </p:cNvSpPr>
          <p:nvPr/>
        </p:nvSpPr>
        <p:spPr bwMode="auto">
          <a:xfrm>
            <a:off x="6248400" y="4876800"/>
            <a:ext cx="2498725" cy="457200"/>
          </a:xfrm>
          <a:prstGeom prst="rect">
            <a:avLst/>
          </a:prstGeom>
          <a:noFill/>
          <a:ln w="9525">
            <a:noFill/>
            <a:miter lim="800000"/>
          </a:ln>
          <a:effectLst/>
        </p:spPr>
        <p:txBody>
          <a:bodyPr wrap="none">
            <a:spAutoFit/>
          </a:bodyPr>
          <a:lstStyle/>
          <a:p>
            <a:pPr>
              <a:spcBef>
                <a:spcPct val="50000"/>
              </a:spcBef>
            </a:pPr>
            <a:r>
              <a:rPr lang="en-US" altLang="zh-CN" sz="2400" b="1">
                <a:solidFill>
                  <a:srgbClr val="FF33CC"/>
                </a:solidFill>
                <a:latin typeface="Arial" panose="020B0604020202020204" pitchFamily="34" charset="0"/>
              </a:rPr>
              <a:t>I’m just kidding.</a:t>
            </a:r>
            <a:endParaRPr lang="en-US" altLang="zh-CN" sz="2400" b="1">
              <a:solidFill>
                <a:srgbClr val="FF33CC"/>
              </a:solidFill>
              <a:latin typeface="Arial" panose="020B0604020202020204" pitchFamily="34" charset="0"/>
            </a:endParaRPr>
          </a:p>
        </p:txBody>
      </p:sp>
      <p:sp>
        <p:nvSpPr>
          <p:cNvPr id="48174" name="Rectangle 46"/>
          <p:cNvSpPr>
            <a:spLocks noChangeArrowheads="1"/>
          </p:cNvSpPr>
          <p:nvPr/>
        </p:nvSpPr>
        <p:spPr bwMode="auto">
          <a:xfrm>
            <a:off x="533400" y="4419600"/>
            <a:ext cx="1755775" cy="457200"/>
          </a:xfrm>
          <a:prstGeom prst="rect">
            <a:avLst/>
          </a:prstGeom>
          <a:noFill/>
          <a:ln w="9525">
            <a:noFill/>
            <a:miter lim="800000"/>
          </a:ln>
          <a:effectLst/>
        </p:spPr>
        <p:txBody>
          <a:bodyPr wrap="none">
            <a:spAutoFit/>
          </a:bodyPr>
          <a:lstStyle/>
          <a:p>
            <a:r>
              <a:rPr lang="en-US" altLang="zh-CN" sz="2400" b="1">
                <a:solidFill>
                  <a:srgbClr val="FF33CC"/>
                </a:solidFill>
                <a:latin typeface="Arial" panose="020B0604020202020204" pitchFamily="34" charset="0"/>
              </a:rPr>
              <a:t>Good luck.</a:t>
            </a:r>
            <a:endParaRPr lang="en-US" altLang="zh-CN" sz="2400" b="1">
              <a:solidFill>
                <a:srgbClr val="FF33CC"/>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8167"/>
                                        </p:tgtEl>
                                        <p:attrNameLst>
                                          <p:attrName>style.visibility</p:attrName>
                                        </p:attrNameLst>
                                      </p:cBhvr>
                                      <p:to>
                                        <p:strVal val="visible"/>
                                      </p:to>
                                    </p:set>
                                    <p:anim calcmode="lin" valueType="num">
                                      <p:cBhvr>
                                        <p:cTn id="7" dur="1000" fill="hold"/>
                                        <p:tgtEl>
                                          <p:spTgt spid="48167"/>
                                        </p:tgtEl>
                                        <p:attrNameLst>
                                          <p:attrName>ppt_w</p:attrName>
                                        </p:attrNameLst>
                                      </p:cBhvr>
                                      <p:tavLst>
                                        <p:tav tm="0">
                                          <p:val>
                                            <p:fltVal val="0"/>
                                          </p:val>
                                        </p:tav>
                                        <p:tav tm="100000">
                                          <p:val>
                                            <p:strVal val="#ppt_w"/>
                                          </p:val>
                                        </p:tav>
                                      </p:tavLst>
                                    </p:anim>
                                    <p:anim calcmode="lin" valueType="num">
                                      <p:cBhvr>
                                        <p:cTn id="8" dur="1000" fill="hold"/>
                                        <p:tgtEl>
                                          <p:spTgt spid="48167"/>
                                        </p:tgtEl>
                                        <p:attrNameLst>
                                          <p:attrName>ppt_h</p:attrName>
                                        </p:attrNameLst>
                                      </p:cBhvr>
                                      <p:tavLst>
                                        <p:tav tm="0">
                                          <p:val>
                                            <p:fltVal val="0"/>
                                          </p:val>
                                        </p:tav>
                                        <p:tav tm="100000">
                                          <p:val>
                                            <p:strVal val="#ppt_h"/>
                                          </p:val>
                                        </p:tav>
                                      </p:tavLst>
                                    </p:anim>
                                    <p:anim calcmode="lin" valueType="num">
                                      <p:cBhvr>
                                        <p:cTn id="9" dur="1000" fill="hold"/>
                                        <p:tgtEl>
                                          <p:spTgt spid="48167"/>
                                        </p:tgtEl>
                                        <p:attrNameLst>
                                          <p:attrName>style.rotation</p:attrName>
                                        </p:attrNameLst>
                                      </p:cBhvr>
                                      <p:tavLst>
                                        <p:tav tm="0">
                                          <p:val>
                                            <p:fltVal val="90"/>
                                          </p:val>
                                        </p:tav>
                                        <p:tav tm="100000">
                                          <p:val>
                                            <p:fltVal val="0"/>
                                          </p:val>
                                        </p:tav>
                                      </p:tavLst>
                                    </p:anim>
                                    <p:animEffect transition="in" filter="fade">
                                      <p:cBhvr>
                                        <p:cTn id="10" dur="1000"/>
                                        <p:tgtEl>
                                          <p:spTgt spid="4816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48133"/>
                                        </p:tgtEl>
                                        <p:attrNameLst>
                                          <p:attrName>style.visibility</p:attrName>
                                        </p:attrNameLst>
                                      </p:cBhvr>
                                      <p:to>
                                        <p:strVal val="visible"/>
                                      </p:to>
                                    </p:set>
                                    <p:animEffect transition="in" filter="strips(downLeft)">
                                      <p:cBhvr>
                                        <p:cTn id="15" dur="1000"/>
                                        <p:tgtEl>
                                          <p:spTgt spid="48133"/>
                                        </p:tgtEl>
                                      </p:cBhvr>
                                    </p:animEffect>
                                  </p:childTnLst>
                                </p:cTn>
                              </p:par>
                              <p:par>
                                <p:cTn id="16" presetID="18" presetClass="entr" presetSubtype="12" fill="hold" nodeType="withEffect">
                                  <p:stCondLst>
                                    <p:cond delay="0"/>
                                  </p:stCondLst>
                                  <p:childTnLst>
                                    <p:set>
                                      <p:cBhvr>
                                        <p:cTn id="17" dur="1" fill="hold">
                                          <p:stCondLst>
                                            <p:cond delay="0"/>
                                          </p:stCondLst>
                                        </p:cTn>
                                        <p:tgtEl>
                                          <p:spTgt spid="48134"/>
                                        </p:tgtEl>
                                        <p:attrNameLst>
                                          <p:attrName>style.visibility</p:attrName>
                                        </p:attrNameLst>
                                      </p:cBhvr>
                                      <p:to>
                                        <p:strVal val="visible"/>
                                      </p:to>
                                    </p:set>
                                    <p:animEffect transition="in" filter="strips(downLeft)">
                                      <p:cBhvr>
                                        <p:cTn id="18" dur="1000"/>
                                        <p:tgtEl>
                                          <p:spTgt spid="48134"/>
                                        </p:tgtEl>
                                      </p:cBhvr>
                                    </p:animEffect>
                                  </p:childTnLst>
                                </p:cTn>
                              </p:par>
                              <p:par>
                                <p:cTn id="19" presetID="18" presetClass="entr" presetSubtype="12" fill="hold" nodeType="withEffect">
                                  <p:stCondLst>
                                    <p:cond delay="0"/>
                                  </p:stCondLst>
                                  <p:childTnLst>
                                    <p:set>
                                      <p:cBhvr>
                                        <p:cTn id="20" dur="1" fill="hold">
                                          <p:stCondLst>
                                            <p:cond delay="0"/>
                                          </p:stCondLst>
                                        </p:cTn>
                                        <p:tgtEl>
                                          <p:spTgt spid="48131"/>
                                        </p:tgtEl>
                                        <p:attrNameLst>
                                          <p:attrName>style.visibility</p:attrName>
                                        </p:attrNameLst>
                                      </p:cBhvr>
                                      <p:to>
                                        <p:strVal val="visible"/>
                                      </p:to>
                                    </p:set>
                                    <p:animEffect transition="in" filter="strips(downLeft)">
                                      <p:cBhvr>
                                        <p:cTn id="21" dur="1000"/>
                                        <p:tgtEl>
                                          <p:spTgt spid="48131"/>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8174"/>
                                        </p:tgtEl>
                                        <p:attrNameLst>
                                          <p:attrName>style.visibility</p:attrName>
                                        </p:attrNameLst>
                                      </p:cBhvr>
                                      <p:to>
                                        <p:strVal val="visible"/>
                                      </p:to>
                                    </p:set>
                                    <p:anim calcmode="lin" valueType="num">
                                      <p:cBhvr>
                                        <p:cTn id="26" dur="1000" fill="hold"/>
                                        <p:tgtEl>
                                          <p:spTgt spid="48174"/>
                                        </p:tgtEl>
                                        <p:attrNameLst>
                                          <p:attrName>ppt_x</p:attrName>
                                        </p:attrNameLst>
                                      </p:cBhvr>
                                      <p:tavLst>
                                        <p:tav tm="0">
                                          <p:val>
                                            <p:strVal val="#ppt_x-.2"/>
                                          </p:val>
                                        </p:tav>
                                        <p:tav tm="100000">
                                          <p:val>
                                            <p:strVal val="#ppt_x"/>
                                          </p:val>
                                        </p:tav>
                                      </p:tavLst>
                                    </p:anim>
                                    <p:anim calcmode="lin" valueType="num">
                                      <p:cBhvr>
                                        <p:cTn id="27" dur="1000" fill="hold"/>
                                        <p:tgtEl>
                                          <p:spTgt spid="48174"/>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8174"/>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8172"/>
                                        </p:tgtEl>
                                        <p:attrNameLst>
                                          <p:attrName>style.visibility</p:attrName>
                                        </p:attrNameLst>
                                      </p:cBhvr>
                                      <p:to>
                                        <p:strVal val="visible"/>
                                      </p:to>
                                    </p:set>
                                    <p:anim calcmode="lin" valueType="num">
                                      <p:cBhvr>
                                        <p:cTn id="33" dur="1000" fill="hold"/>
                                        <p:tgtEl>
                                          <p:spTgt spid="48172"/>
                                        </p:tgtEl>
                                        <p:attrNameLst>
                                          <p:attrName>ppt_x</p:attrName>
                                        </p:attrNameLst>
                                      </p:cBhvr>
                                      <p:tavLst>
                                        <p:tav tm="0">
                                          <p:val>
                                            <p:strVal val="#ppt_x-.2"/>
                                          </p:val>
                                        </p:tav>
                                        <p:tav tm="100000">
                                          <p:val>
                                            <p:strVal val="#ppt_x"/>
                                          </p:val>
                                        </p:tav>
                                      </p:tavLst>
                                    </p:anim>
                                    <p:anim calcmode="lin" valueType="num">
                                      <p:cBhvr>
                                        <p:cTn id="34" dur="1000" fill="hold"/>
                                        <p:tgtEl>
                                          <p:spTgt spid="4817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817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48173"/>
                                        </p:tgtEl>
                                        <p:attrNameLst>
                                          <p:attrName>style.visibility</p:attrName>
                                        </p:attrNameLst>
                                      </p:cBhvr>
                                      <p:to>
                                        <p:strVal val="visible"/>
                                      </p:to>
                                    </p:set>
                                    <p:anim calcmode="lin" valueType="num">
                                      <p:cBhvr additive="base">
                                        <p:cTn id="40" dur="1000" fill="hold"/>
                                        <p:tgtEl>
                                          <p:spTgt spid="48173"/>
                                        </p:tgtEl>
                                        <p:attrNameLst>
                                          <p:attrName>ppt_x</p:attrName>
                                        </p:attrNameLst>
                                      </p:cBhvr>
                                      <p:tavLst>
                                        <p:tav tm="0">
                                          <p:val>
                                            <p:strVal val="1+#ppt_w/2"/>
                                          </p:val>
                                        </p:tav>
                                        <p:tav tm="100000">
                                          <p:val>
                                            <p:strVal val="#ppt_x"/>
                                          </p:val>
                                        </p:tav>
                                      </p:tavLst>
                                    </p:anim>
                                    <p:anim calcmode="lin" valueType="num">
                                      <p:cBhvr additive="base">
                                        <p:cTn id="41" dur="1000" fill="hold"/>
                                        <p:tgtEl>
                                          <p:spTgt spid="48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7" grpId="0"/>
      <p:bldP spid="48172" grpId="0"/>
      <p:bldP spid="48173" grpId="0"/>
      <p:bldP spid="4817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CCFF66"/>
            </a:gs>
          </a:gsLst>
          <a:lin ang="2700000" scaled="1"/>
        </a:gradFill>
        <a:effectLst/>
      </p:bgPr>
    </p:bg>
    <p:spTree>
      <p:nvGrpSpPr>
        <p:cNvPr id="1" name=""/>
        <p:cNvGrpSpPr/>
        <p:nvPr/>
      </p:nvGrpSpPr>
      <p:grpSpPr>
        <a:xfrm>
          <a:off x="0" y="0"/>
          <a:ext cx="0" cy="0"/>
          <a:chOff x="0" y="0"/>
          <a:chExt cx="0" cy="0"/>
        </a:xfrm>
      </p:grpSpPr>
      <p:sp>
        <p:nvSpPr>
          <p:cNvPr id="50189" name="Oval 13"/>
          <p:cNvSpPr>
            <a:spLocks noChangeArrowheads="1"/>
          </p:cNvSpPr>
          <p:nvPr/>
        </p:nvSpPr>
        <p:spPr bwMode="auto">
          <a:xfrm>
            <a:off x="4953000" y="1600200"/>
            <a:ext cx="2286000" cy="838200"/>
          </a:xfrm>
          <a:prstGeom prst="ellipse">
            <a:avLst/>
          </a:prstGeom>
          <a:solidFill>
            <a:schemeClr val="accent1"/>
          </a:solidFill>
          <a:ln w="9525">
            <a:solidFill>
              <a:schemeClr val="tx1"/>
            </a:solidFill>
            <a:round/>
          </a:ln>
          <a:effectLst/>
        </p:spPr>
        <p:txBody>
          <a:bodyPr wrap="none" anchor="ctr"/>
          <a:lstStyle/>
          <a:p>
            <a:endParaRPr lang="zh-CN" altLang="en-US"/>
          </a:p>
        </p:txBody>
      </p:sp>
      <p:sp>
        <p:nvSpPr>
          <p:cNvPr id="50187" name="Oval 11"/>
          <p:cNvSpPr>
            <a:spLocks noChangeArrowheads="1"/>
          </p:cNvSpPr>
          <p:nvPr/>
        </p:nvSpPr>
        <p:spPr bwMode="auto">
          <a:xfrm>
            <a:off x="0" y="4267200"/>
            <a:ext cx="1752600" cy="533400"/>
          </a:xfrm>
          <a:prstGeom prst="ellipse">
            <a:avLst/>
          </a:prstGeom>
          <a:solidFill>
            <a:schemeClr val="accent1"/>
          </a:solidFill>
          <a:ln w="9525">
            <a:solidFill>
              <a:schemeClr val="tx1"/>
            </a:solidFill>
            <a:round/>
          </a:ln>
          <a:effectLst/>
        </p:spPr>
        <p:txBody>
          <a:bodyPr wrap="none" anchor="ctr"/>
          <a:lstStyle/>
          <a:p>
            <a:endParaRPr lang="zh-CN" altLang="en-US"/>
          </a:p>
        </p:txBody>
      </p:sp>
      <p:pic>
        <p:nvPicPr>
          <p:cNvPr id="50180" name="Picture 4" descr="67-1a"/>
          <p:cNvPicPr>
            <a:picLocks noChangeAspect="1" noChangeArrowheads="1"/>
          </p:cNvPicPr>
          <p:nvPr/>
        </p:nvPicPr>
        <p:blipFill>
          <a:blip r:embed="rId1"/>
          <a:srcRect/>
          <a:stretch>
            <a:fillRect/>
          </a:stretch>
        </p:blipFill>
        <p:spPr bwMode="auto">
          <a:xfrm>
            <a:off x="228600" y="228600"/>
            <a:ext cx="4114800" cy="3379788"/>
          </a:xfrm>
          <a:prstGeom prst="rect">
            <a:avLst/>
          </a:prstGeom>
          <a:noFill/>
        </p:spPr>
      </p:pic>
      <p:sp>
        <p:nvSpPr>
          <p:cNvPr id="50181" name="Text Box 5"/>
          <p:cNvSpPr txBox="1">
            <a:spLocks noChangeArrowheads="1"/>
          </p:cNvSpPr>
          <p:nvPr/>
        </p:nvSpPr>
        <p:spPr bwMode="auto">
          <a:xfrm>
            <a:off x="1905000" y="4191000"/>
            <a:ext cx="7239000" cy="1735138"/>
          </a:xfrm>
          <a:prstGeom prst="rect">
            <a:avLst/>
          </a:prstGeom>
          <a:noFill/>
          <a:ln w="9525">
            <a:noFill/>
            <a:miter lim="800000"/>
          </a:ln>
          <a:effectLst/>
        </p:spPr>
        <p:txBody>
          <a:bodyPr>
            <a:spAutoFit/>
          </a:bodyPr>
          <a:lstStyle/>
          <a:p>
            <a:pPr>
              <a:lnSpc>
                <a:spcPct val="150000"/>
              </a:lnSpc>
              <a:spcBef>
                <a:spcPct val="50000"/>
              </a:spcBef>
            </a:pPr>
            <a:r>
              <a:rPr lang="en-US" altLang="zh-CN" sz="2400" b="1">
                <a:solidFill>
                  <a:srgbClr val="0000FF"/>
                </a:solidFill>
              </a:rPr>
              <a:t>In Canada, people ______________ when they greet each other, while people_____ as a sign of ________ in Japan.</a:t>
            </a:r>
            <a:endParaRPr lang="en-US" altLang="zh-CN" sz="2400" b="1">
              <a:solidFill>
                <a:srgbClr val="0000FF"/>
              </a:solidFill>
            </a:endParaRPr>
          </a:p>
        </p:txBody>
      </p:sp>
      <p:sp>
        <p:nvSpPr>
          <p:cNvPr id="50182" name="Text Box 6"/>
          <p:cNvSpPr txBox="1">
            <a:spLocks noChangeArrowheads="1"/>
          </p:cNvSpPr>
          <p:nvPr/>
        </p:nvSpPr>
        <p:spPr bwMode="auto">
          <a:xfrm>
            <a:off x="4724400" y="4267200"/>
            <a:ext cx="2971800" cy="457200"/>
          </a:xfrm>
          <a:prstGeom prst="rect">
            <a:avLst/>
          </a:prstGeom>
          <a:noFill/>
          <a:ln w="9525">
            <a:noFill/>
            <a:miter lim="800000"/>
          </a:ln>
          <a:effectLst/>
        </p:spPr>
        <p:txBody>
          <a:bodyPr>
            <a:spAutoFit/>
          </a:bodyPr>
          <a:lstStyle/>
          <a:p>
            <a:pPr>
              <a:spcBef>
                <a:spcPct val="50000"/>
              </a:spcBef>
            </a:pPr>
            <a:r>
              <a:rPr lang="en-US" altLang="zh-CN" sz="2400" b="1">
                <a:solidFill>
                  <a:srgbClr val="FF3300"/>
                </a:solidFill>
              </a:rPr>
              <a:t>wave their hands</a:t>
            </a:r>
            <a:endParaRPr lang="en-US" altLang="zh-CN" sz="2400" b="1">
              <a:solidFill>
                <a:srgbClr val="FF3300"/>
              </a:solidFill>
            </a:endParaRPr>
          </a:p>
        </p:txBody>
      </p:sp>
      <p:sp>
        <p:nvSpPr>
          <p:cNvPr id="50183" name="Text Box 7"/>
          <p:cNvSpPr txBox="1">
            <a:spLocks noChangeArrowheads="1"/>
          </p:cNvSpPr>
          <p:nvPr/>
        </p:nvSpPr>
        <p:spPr bwMode="auto">
          <a:xfrm>
            <a:off x="3048000" y="5410200"/>
            <a:ext cx="2971800" cy="457200"/>
          </a:xfrm>
          <a:prstGeom prst="rect">
            <a:avLst/>
          </a:prstGeom>
          <a:noFill/>
          <a:ln w="9525">
            <a:noFill/>
            <a:miter lim="800000"/>
          </a:ln>
          <a:effectLst/>
        </p:spPr>
        <p:txBody>
          <a:bodyPr>
            <a:spAutoFit/>
          </a:bodyPr>
          <a:lstStyle/>
          <a:p>
            <a:pPr>
              <a:spcBef>
                <a:spcPct val="50000"/>
              </a:spcBef>
            </a:pPr>
            <a:r>
              <a:rPr lang="en-US" altLang="zh-CN" sz="2400" b="1">
                <a:solidFill>
                  <a:srgbClr val="FF3300"/>
                </a:solidFill>
              </a:rPr>
              <a:t>respect</a:t>
            </a:r>
            <a:endParaRPr lang="en-US" altLang="zh-CN" sz="2400" b="1">
              <a:solidFill>
                <a:srgbClr val="FF3300"/>
              </a:solidFill>
            </a:endParaRPr>
          </a:p>
        </p:txBody>
      </p:sp>
      <p:sp>
        <p:nvSpPr>
          <p:cNvPr id="50184" name="Text Box 8"/>
          <p:cNvSpPr txBox="1">
            <a:spLocks noChangeArrowheads="1"/>
          </p:cNvSpPr>
          <p:nvPr/>
        </p:nvSpPr>
        <p:spPr bwMode="auto">
          <a:xfrm>
            <a:off x="7391400" y="4876800"/>
            <a:ext cx="1066800" cy="457200"/>
          </a:xfrm>
          <a:prstGeom prst="rect">
            <a:avLst/>
          </a:prstGeom>
          <a:noFill/>
          <a:ln w="9525">
            <a:noFill/>
            <a:miter lim="800000"/>
          </a:ln>
          <a:effectLst/>
        </p:spPr>
        <p:txBody>
          <a:bodyPr>
            <a:spAutoFit/>
          </a:bodyPr>
          <a:lstStyle/>
          <a:p>
            <a:pPr>
              <a:spcBef>
                <a:spcPct val="50000"/>
              </a:spcBef>
            </a:pPr>
            <a:r>
              <a:rPr lang="en-US" altLang="zh-CN" sz="2400" b="1">
                <a:solidFill>
                  <a:srgbClr val="FF3300"/>
                </a:solidFill>
              </a:rPr>
              <a:t>bow</a:t>
            </a:r>
            <a:endParaRPr lang="en-US" altLang="zh-CN" sz="2400" b="1">
              <a:solidFill>
                <a:srgbClr val="FF3300"/>
              </a:solidFill>
            </a:endParaRPr>
          </a:p>
        </p:txBody>
      </p:sp>
      <p:sp>
        <p:nvSpPr>
          <p:cNvPr id="50185" name="Text Box 9"/>
          <p:cNvSpPr txBox="1">
            <a:spLocks noChangeArrowheads="1"/>
          </p:cNvSpPr>
          <p:nvPr/>
        </p:nvSpPr>
        <p:spPr bwMode="auto">
          <a:xfrm>
            <a:off x="304800" y="4343400"/>
            <a:ext cx="2209800" cy="457200"/>
          </a:xfrm>
          <a:prstGeom prst="rect">
            <a:avLst/>
          </a:prstGeom>
          <a:noFill/>
          <a:ln w="9525">
            <a:noFill/>
            <a:miter lim="800000"/>
          </a:ln>
          <a:effectLst/>
        </p:spPr>
        <p:txBody>
          <a:bodyPr>
            <a:spAutoFit/>
          </a:bodyPr>
          <a:lstStyle/>
          <a:p>
            <a:pPr>
              <a:spcBef>
                <a:spcPct val="50000"/>
              </a:spcBef>
            </a:pPr>
            <a:r>
              <a:rPr lang="en-US" altLang="zh-CN" sz="2400">
                <a:solidFill>
                  <a:srgbClr val="FF00FF"/>
                </a:solidFill>
              </a:rPr>
              <a:t>bow</a:t>
            </a:r>
            <a:endParaRPr lang="en-US" altLang="zh-CN" sz="2400">
              <a:solidFill>
                <a:srgbClr val="FF00FF"/>
              </a:solidFill>
            </a:endParaRPr>
          </a:p>
        </p:txBody>
      </p:sp>
      <p:sp>
        <p:nvSpPr>
          <p:cNvPr id="50186" name="Text Box 10"/>
          <p:cNvSpPr txBox="1">
            <a:spLocks noChangeArrowheads="1"/>
          </p:cNvSpPr>
          <p:nvPr/>
        </p:nvSpPr>
        <p:spPr bwMode="auto">
          <a:xfrm>
            <a:off x="5181600" y="1752600"/>
            <a:ext cx="2209800" cy="457200"/>
          </a:xfrm>
          <a:prstGeom prst="rect">
            <a:avLst/>
          </a:prstGeom>
          <a:noFill/>
          <a:ln w="9525">
            <a:noFill/>
            <a:miter lim="800000"/>
          </a:ln>
          <a:effectLst/>
        </p:spPr>
        <p:txBody>
          <a:bodyPr>
            <a:spAutoFit/>
          </a:bodyPr>
          <a:lstStyle/>
          <a:p>
            <a:pPr>
              <a:spcBef>
                <a:spcPct val="50000"/>
              </a:spcBef>
            </a:pPr>
            <a:r>
              <a:rPr lang="en-US" altLang="zh-CN" sz="2400">
                <a:solidFill>
                  <a:srgbClr val="FF00FF"/>
                </a:solidFill>
              </a:rPr>
              <a:t>wave hands</a:t>
            </a:r>
            <a:endParaRPr lang="en-US" altLang="zh-CN" sz="2400">
              <a:solidFill>
                <a:srgbClr val="FF00FF"/>
              </a:solidFill>
            </a:endParaRPr>
          </a:p>
        </p:txBody>
      </p:sp>
      <p:sp>
        <p:nvSpPr>
          <p:cNvPr id="50190" name="Line 14"/>
          <p:cNvSpPr>
            <a:spLocks noChangeShapeType="1"/>
          </p:cNvSpPr>
          <p:nvPr/>
        </p:nvSpPr>
        <p:spPr bwMode="auto">
          <a:xfrm flipV="1">
            <a:off x="838200" y="3581400"/>
            <a:ext cx="304800" cy="609600"/>
          </a:xfrm>
          <a:prstGeom prst="line">
            <a:avLst/>
          </a:prstGeom>
          <a:noFill/>
          <a:ln w="28575">
            <a:solidFill>
              <a:schemeClr val="tx1"/>
            </a:solidFill>
            <a:round/>
            <a:tailEnd type="triangle" w="med" len="med"/>
          </a:ln>
          <a:effectLst/>
        </p:spPr>
        <p:txBody>
          <a:bodyPr/>
          <a:lstStyle/>
          <a:p>
            <a:endParaRPr lang="zh-CN" altLang="en-US"/>
          </a:p>
        </p:txBody>
      </p:sp>
      <p:sp>
        <p:nvSpPr>
          <p:cNvPr id="50191" name="Line 15"/>
          <p:cNvSpPr>
            <a:spLocks noChangeShapeType="1"/>
          </p:cNvSpPr>
          <p:nvPr/>
        </p:nvSpPr>
        <p:spPr bwMode="auto">
          <a:xfrm flipH="1">
            <a:off x="2971800" y="2133600"/>
            <a:ext cx="1981200" cy="304800"/>
          </a:xfrm>
          <a:prstGeom prst="line">
            <a:avLst/>
          </a:prstGeom>
          <a:noFill/>
          <a:ln w="28575">
            <a:solidFill>
              <a:schemeClr val="tx1"/>
            </a:solidFill>
            <a:round/>
            <a:tailEnd type="triangle" w="med" len="me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7"/>
                                        </p:tgtEl>
                                        <p:attrNameLst>
                                          <p:attrName>style.visibility</p:attrName>
                                        </p:attrNameLst>
                                      </p:cBhvr>
                                      <p:to>
                                        <p:strVal val="visible"/>
                                      </p:to>
                                    </p:set>
                                    <p:anim calcmode="lin" valueType="num">
                                      <p:cBhvr additive="base">
                                        <p:cTn id="7" dur="1000" fill="hold"/>
                                        <p:tgtEl>
                                          <p:spTgt spid="50187"/>
                                        </p:tgtEl>
                                        <p:attrNameLst>
                                          <p:attrName>ppt_x</p:attrName>
                                        </p:attrNameLst>
                                      </p:cBhvr>
                                      <p:tavLst>
                                        <p:tav tm="0">
                                          <p:val>
                                            <p:strVal val="#ppt_x"/>
                                          </p:val>
                                        </p:tav>
                                        <p:tav tm="100000">
                                          <p:val>
                                            <p:strVal val="#ppt_x"/>
                                          </p:val>
                                        </p:tav>
                                      </p:tavLst>
                                    </p:anim>
                                    <p:anim calcmode="lin" valueType="num">
                                      <p:cBhvr additive="base">
                                        <p:cTn id="8" dur="1000" fill="hold"/>
                                        <p:tgtEl>
                                          <p:spTgt spid="501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185"/>
                                        </p:tgtEl>
                                        <p:attrNameLst>
                                          <p:attrName>style.visibility</p:attrName>
                                        </p:attrNameLst>
                                      </p:cBhvr>
                                      <p:to>
                                        <p:strVal val="visible"/>
                                      </p:to>
                                    </p:set>
                                    <p:anim calcmode="lin" valueType="num">
                                      <p:cBhvr additive="base">
                                        <p:cTn id="11" dur="1000" fill="hold"/>
                                        <p:tgtEl>
                                          <p:spTgt spid="50185"/>
                                        </p:tgtEl>
                                        <p:attrNameLst>
                                          <p:attrName>ppt_x</p:attrName>
                                        </p:attrNameLst>
                                      </p:cBhvr>
                                      <p:tavLst>
                                        <p:tav tm="0">
                                          <p:val>
                                            <p:strVal val="#ppt_x"/>
                                          </p:val>
                                        </p:tav>
                                        <p:tav tm="100000">
                                          <p:val>
                                            <p:strVal val="#ppt_x"/>
                                          </p:val>
                                        </p:tav>
                                      </p:tavLst>
                                    </p:anim>
                                    <p:anim calcmode="lin" valueType="num">
                                      <p:cBhvr additive="base">
                                        <p:cTn id="12" dur="1000" fill="hold"/>
                                        <p:tgtEl>
                                          <p:spTgt spid="5018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190"/>
                                        </p:tgtEl>
                                        <p:attrNameLst>
                                          <p:attrName>style.visibility</p:attrName>
                                        </p:attrNameLst>
                                      </p:cBhvr>
                                      <p:to>
                                        <p:strVal val="visible"/>
                                      </p:to>
                                    </p:set>
                                    <p:anim calcmode="lin" valueType="num">
                                      <p:cBhvr additive="base">
                                        <p:cTn id="15" dur="1000" fill="hold"/>
                                        <p:tgtEl>
                                          <p:spTgt spid="50190"/>
                                        </p:tgtEl>
                                        <p:attrNameLst>
                                          <p:attrName>ppt_x</p:attrName>
                                        </p:attrNameLst>
                                      </p:cBhvr>
                                      <p:tavLst>
                                        <p:tav tm="0">
                                          <p:val>
                                            <p:strVal val="#ppt_x"/>
                                          </p:val>
                                        </p:tav>
                                        <p:tav tm="100000">
                                          <p:val>
                                            <p:strVal val="#ppt_x"/>
                                          </p:val>
                                        </p:tav>
                                      </p:tavLst>
                                    </p:anim>
                                    <p:anim calcmode="lin" valueType="num">
                                      <p:cBhvr additive="base">
                                        <p:cTn id="16" dur="1000" fill="hold"/>
                                        <p:tgtEl>
                                          <p:spTgt spid="5019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0189"/>
                                        </p:tgtEl>
                                        <p:attrNameLst>
                                          <p:attrName>style.visibility</p:attrName>
                                        </p:attrNameLst>
                                      </p:cBhvr>
                                      <p:to>
                                        <p:strVal val="visible"/>
                                      </p:to>
                                    </p:set>
                                    <p:anim calcmode="lin" valueType="num">
                                      <p:cBhvr additive="base">
                                        <p:cTn id="21" dur="1000" fill="hold"/>
                                        <p:tgtEl>
                                          <p:spTgt spid="50189"/>
                                        </p:tgtEl>
                                        <p:attrNameLst>
                                          <p:attrName>ppt_x</p:attrName>
                                        </p:attrNameLst>
                                      </p:cBhvr>
                                      <p:tavLst>
                                        <p:tav tm="0">
                                          <p:val>
                                            <p:strVal val="1+#ppt_w/2"/>
                                          </p:val>
                                        </p:tav>
                                        <p:tav tm="100000">
                                          <p:val>
                                            <p:strVal val="#ppt_x"/>
                                          </p:val>
                                        </p:tav>
                                      </p:tavLst>
                                    </p:anim>
                                    <p:anim calcmode="lin" valueType="num">
                                      <p:cBhvr additive="base">
                                        <p:cTn id="22" dur="1000" fill="hold"/>
                                        <p:tgtEl>
                                          <p:spTgt spid="5018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0186"/>
                                        </p:tgtEl>
                                        <p:attrNameLst>
                                          <p:attrName>style.visibility</p:attrName>
                                        </p:attrNameLst>
                                      </p:cBhvr>
                                      <p:to>
                                        <p:strVal val="visible"/>
                                      </p:to>
                                    </p:set>
                                    <p:anim calcmode="lin" valueType="num">
                                      <p:cBhvr additive="base">
                                        <p:cTn id="25" dur="1000" fill="hold"/>
                                        <p:tgtEl>
                                          <p:spTgt spid="50186"/>
                                        </p:tgtEl>
                                        <p:attrNameLst>
                                          <p:attrName>ppt_x</p:attrName>
                                        </p:attrNameLst>
                                      </p:cBhvr>
                                      <p:tavLst>
                                        <p:tav tm="0">
                                          <p:val>
                                            <p:strVal val="1+#ppt_w/2"/>
                                          </p:val>
                                        </p:tav>
                                        <p:tav tm="100000">
                                          <p:val>
                                            <p:strVal val="#ppt_x"/>
                                          </p:val>
                                        </p:tav>
                                      </p:tavLst>
                                    </p:anim>
                                    <p:anim calcmode="lin" valueType="num">
                                      <p:cBhvr additive="base">
                                        <p:cTn id="26" dur="1000" fill="hold"/>
                                        <p:tgtEl>
                                          <p:spTgt spid="5018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0191"/>
                                        </p:tgtEl>
                                        <p:attrNameLst>
                                          <p:attrName>style.visibility</p:attrName>
                                        </p:attrNameLst>
                                      </p:cBhvr>
                                      <p:to>
                                        <p:strVal val="visible"/>
                                      </p:to>
                                    </p:set>
                                    <p:anim calcmode="lin" valueType="num">
                                      <p:cBhvr additive="base">
                                        <p:cTn id="29" dur="1000" fill="hold"/>
                                        <p:tgtEl>
                                          <p:spTgt spid="50191"/>
                                        </p:tgtEl>
                                        <p:attrNameLst>
                                          <p:attrName>ppt_x</p:attrName>
                                        </p:attrNameLst>
                                      </p:cBhvr>
                                      <p:tavLst>
                                        <p:tav tm="0">
                                          <p:val>
                                            <p:strVal val="1+#ppt_w/2"/>
                                          </p:val>
                                        </p:tav>
                                        <p:tav tm="100000">
                                          <p:val>
                                            <p:strVal val="#ppt_x"/>
                                          </p:val>
                                        </p:tav>
                                      </p:tavLst>
                                    </p:anim>
                                    <p:anim calcmode="lin" valueType="num">
                                      <p:cBhvr additive="base">
                                        <p:cTn id="30" dur="1000" fill="hold"/>
                                        <p:tgtEl>
                                          <p:spTgt spid="5019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50181"/>
                                        </p:tgtEl>
                                        <p:attrNameLst>
                                          <p:attrName>style.visibility</p:attrName>
                                        </p:attrNameLst>
                                      </p:cBhvr>
                                      <p:to>
                                        <p:strVal val="visible"/>
                                      </p:to>
                                    </p:set>
                                    <p:animEffect transition="in" filter="strips(downRight)">
                                      <p:cBhvr>
                                        <p:cTn id="35" dur="1000"/>
                                        <p:tgtEl>
                                          <p:spTgt spid="50181"/>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iterate type="lt">
                                    <p:tmPct val="5000"/>
                                  </p:iterate>
                                  <p:childTnLst>
                                    <p:set>
                                      <p:cBhvr>
                                        <p:cTn id="39" dur="1" fill="hold">
                                          <p:stCondLst>
                                            <p:cond delay="0"/>
                                          </p:stCondLst>
                                        </p:cTn>
                                        <p:tgtEl>
                                          <p:spTgt spid="50182"/>
                                        </p:tgtEl>
                                        <p:attrNameLst>
                                          <p:attrName>style.visibility</p:attrName>
                                        </p:attrNameLst>
                                      </p:cBhvr>
                                      <p:to>
                                        <p:strVal val="visible"/>
                                      </p:to>
                                    </p:set>
                                    <p:anim calcmode="lin" valueType="num">
                                      <p:cBhvr>
                                        <p:cTn id="40" dur="1000" fill="hold"/>
                                        <p:tgtEl>
                                          <p:spTgt spid="50182"/>
                                        </p:tgtEl>
                                        <p:attrNameLst>
                                          <p:attrName>ppt_w</p:attrName>
                                        </p:attrNameLst>
                                      </p:cBhvr>
                                      <p:tavLst>
                                        <p:tav tm="0">
                                          <p:val>
                                            <p:fltVal val="0"/>
                                          </p:val>
                                        </p:tav>
                                        <p:tav tm="100000">
                                          <p:val>
                                            <p:strVal val="#ppt_w"/>
                                          </p:val>
                                        </p:tav>
                                      </p:tavLst>
                                    </p:anim>
                                    <p:anim calcmode="lin" valueType="num">
                                      <p:cBhvr>
                                        <p:cTn id="41" dur="1000" fill="hold"/>
                                        <p:tgtEl>
                                          <p:spTgt spid="50182"/>
                                        </p:tgtEl>
                                        <p:attrNameLst>
                                          <p:attrName>ppt_h</p:attrName>
                                        </p:attrNameLst>
                                      </p:cBhvr>
                                      <p:tavLst>
                                        <p:tav tm="0">
                                          <p:val>
                                            <p:fltVal val="0"/>
                                          </p:val>
                                        </p:tav>
                                        <p:tav tm="100000">
                                          <p:val>
                                            <p:strVal val="#ppt_h"/>
                                          </p:val>
                                        </p:tav>
                                      </p:tavLst>
                                    </p:anim>
                                    <p:anim calcmode="lin" valueType="num">
                                      <p:cBhvr>
                                        <p:cTn id="42" dur="1000" fill="hold"/>
                                        <p:tgtEl>
                                          <p:spTgt spid="50182"/>
                                        </p:tgtEl>
                                        <p:attrNameLst>
                                          <p:attrName>style.rotation</p:attrName>
                                        </p:attrNameLst>
                                      </p:cBhvr>
                                      <p:tavLst>
                                        <p:tav tm="0">
                                          <p:val>
                                            <p:fltVal val="90"/>
                                          </p:val>
                                        </p:tav>
                                        <p:tav tm="100000">
                                          <p:val>
                                            <p:fltVal val="0"/>
                                          </p:val>
                                        </p:tav>
                                      </p:tavLst>
                                    </p:anim>
                                    <p:animEffect transition="in" filter="fade">
                                      <p:cBhvr>
                                        <p:cTn id="43" dur="1000"/>
                                        <p:tgtEl>
                                          <p:spTgt spid="50182"/>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iterate type="lt">
                                    <p:tmPct val="5000"/>
                                  </p:iterate>
                                  <p:childTnLst>
                                    <p:set>
                                      <p:cBhvr>
                                        <p:cTn id="47" dur="1" fill="hold">
                                          <p:stCondLst>
                                            <p:cond delay="0"/>
                                          </p:stCondLst>
                                        </p:cTn>
                                        <p:tgtEl>
                                          <p:spTgt spid="50184"/>
                                        </p:tgtEl>
                                        <p:attrNameLst>
                                          <p:attrName>style.visibility</p:attrName>
                                        </p:attrNameLst>
                                      </p:cBhvr>
                                      <p:to>
                                        <p:strVal val="visible"/>
                                      </p:to>
                                    </p:set>
                                    <p:anim calcmode="lin" valueType="num">
                                      <p:cBhvr>
                                        <p:cTn id="48" dur="1000" fill="hold"/>
                                        <p:tgtEl>
                                          <p:spTgt spid="50184"/>
                                        </p:tgtEl>
                                        <p:attrNameLst>
                                          <p:attrName>ppt_w</p:attrName>
                                        </p:attrNameLst>
                                      </p:cBhvr>
                                      <p:tavLst>
                                        <p:tav tm="0">
                                          <p:val>
                                            <p:fltVal val="0"/>
                                          </p:val>
                                        </p:tav>
                                        <p:tav tm="100000">
                                          <p:val>
                                            <p:strVal val="#ppt_w"/>
                                          </p:val>
                                        </p:tav>
                                      </p:tavLst>
                                    </p:anim>
                                    <p:anim calcmode="lin" valueType="num">
                                      <p:cBhvr>
                                        <p:cTn id="49" dur="1000" fill="hold"/>
                                        <p:tgtEl>
                                          <p:spTgt spid="50184"/>
                                        </p:tgtEl>
                                        <p:attrNameLst>
                                          <p:attrName>ppt_h</p:attrName>
                                        </p:attrNameLst>
                                      </p:cBhvr>
                                      <p:tavLst>
                                        <p:tav tm="0">
                                          <p:val>
                                            <p:fltVal val="0"/>
                                          </p:val>
                                        </p:tav>
                                        <p:tav tm="100000">
                                          <p:val>
                                            <p:strVal val="#ppt_h"/>
                                          </p:val>
                                        </p:tav>
                                      </p:tavLst>
                                    </p:anim>
                                    <p:anim calcmode="lin" valueType="num">
                                      <p:cBhvr>
                                        <p:cTn id="50" dur="1000" fill="hold"/>
                                        <p:tgtEl>
                                          <p:spTgt spid="50184"/>
                                        </p:tgtEl>
                                        <p:attrNameLst>
                                          <p:attrName>style.rotation</p:attrName>
                                        </p:attrNameLst>
                                      </p:cBhvr>
                                      <p:tavLst>
                                        <p:tav tm="0">
                                          <p:val>
                                            <p:fltVal val="90"/>
                                          </p:val>
                                        </p:tav>
                                        <p:tav tm="100000">
                                          <p:val>
                                            <p:fltVal val="0"/>
                                          </p:val>
                                        </p:tav>
                                      </p:tavLst>
                                    </p:anim>
                                    <p:animEffect transition="in" filter="fade">
                                      <p:cBhvr>
                                        <p:cTn id="51" dur="1000"/>
                                        <p:tgtEl>
                                          <p:spTgt spid="50184"/>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iterate type="lt">
                                    <p:tmPct val="5000"/>
                                  </p:iterate>
                                  <p:childTnLst>
                                    <p:set>
                                      <p:cBhvr>
                                        <p:cTn id="55" dur="1" fill="hold">
                                          <p:stCondLst>
                                            <p:cond delay="0"/>
                                          </p:stCondLst>
                                        </p:cTn>
                                        <p:tgtEl>
                                          <p:spTgt spid="50183"/>
                                        </p:tgtEl>
                                        <p:attrNameLst>
                                          <p:attrName>style.visibility</p:attrName>
                                        </p:attrNameLst>
                                      </p:cBhvr>
                                      <p:to>
                                        <p:strVal val="visible"/>
                                      </p:to>
                                    </p:set>
                                    <p:anim calcmode="lin" valueType="num">
                                      <p:cBhvr>
                                        <p:cTn id="56" dur="1000" fill="hold"/>
                                        <p:tgtEl>
                                          <p:spTgt spid="50183"/>
                                        </p:tgtEl>
                                        <p:attrNameLst>
                                          <p:attrName>ppt_w</p:attrName>
                                        </p:attrNameLst>
                                      </p:cBhvr>
                                      <p:tavLst>
                                        <p:tav tm="0">
                                          <p:val>
                                            <p:fltVal val="0"/>
                                          </p:val>
                                        </p:tav>
                                        <p:tav tm="100000">
                                          <p:val>
                                            <p:strVal val="#ppt_w"/>
                                          </p:val>
                                        </p:tav>
                                      </p:tavLst>
                                    </p:anim>
                                    <p:anim calcmode="lin" valueType="num">
                                      <p:cBhvr>
                                        <p:cTn id="57" dur="1000" fill="hold"/>
                                        <p:tgtEl>
                                          <p:spTgt spid="50183"/>
                                        </p:tgtEl>
                                        <p:attrNameLst>
                                          <p:attrName>ppt_h</p:attrName>
                                        </p:attrNameLst>
                                      </p:cBhvr>
                                      <p:tavLst>
                                        <p:tav tm="0">
                                          <p:val>
                                            <p:fltVal val="0"/>
                                          </p:val>
                                        </p:tav>
                                        <p:tav tm="100000">
                                          <p:val>
                                            <p:strVal val="#ppt_h"/>
                                          </p:val>
                                        </p:tav>
                                      </p:tavLst>
                                    </p:anim>
                                    <p:anim calcmode="lin" valueType="num">
                                      <p:cBhvr>
                                        <p:cTn id="58" dur="1000" fill="hold"/>
                                        <p:tgtEl>
                                          <p:spTgt spid="50183"/>
                                        </p:tgtEl>
                                        <p:attrNameLst>
                                          <p:attrName>style.rotation</p:attrName>
                                        </p:attrNameLst>
                                      </p:cBhvr>
                                      <p:tavLst>
                                        <p:tav tm="0">
                                          <p:val>
                                            <p:fltVal val="90"/>
                                          </p:val>
                                        </p:tav>
                                        <p:tav tm="100000">
                                          <p:val>
                                            <p:fltVal val="0"/>
                                          </p:val>
                                        </p:tav>
                                      </p:tavLst>
                                    </p:anim>
                                    <p:animEffect transition="in" filter="fade">
                                      <p:cBhvr>
                                        <p:cTn id="59" dur="10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9" grpId="0" animBg="1"/>
      <p:bldP spid="50187" grpId="0" animBg="1"/>
      <p:bldP spid="50181" grpId="0"/>
      <p:bldP spid="50182" grpId="0"/>
      <p:bldP spid="50183" grpId="0"/>
      <p:bldP spid="50184" grpId="0"/>
      <p:bldP spid="50185" grpId="0"/>
      <p:bldP spid="50186" grpId="0"/>
      <p:bldP spid="50190" grpId="0" animBg="1"/>
      <p:bldP spid="501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51204" name="Picture 4" descr="点头1"/>
          <p:cNvPicPr>
            <a:picLocks noChangeAspect="1" noChangeArrowheads="1" noCrop="1"/>
          </p:cNvPicPr>
          <p:nvPr/>
        </p:nvPicPr>
        <p:blipFill>
          <a:blip r:embed="rId2"/>
          <a:srcRect/>
          <a:stretch>
            <a:fillRect/>
          </a:stretch>
        </p:blipFill>
        <p:spPr bwMode="auto">
          <a:xfrm>
            <a:off x="457200" y="533400"/>
            <a:ext cx="1828800" cy="1828800"/>
          </a:xfrm>
          <a:prstGeom prst="rect">
            <a:avLst/>
          </a:prstGeom>
          <a:noFill/>
        </p:spPr>
      </p:pic>
      <p:pic>
        <p:nvPicPr>
          <p:cNvPr id="51205" name="Picture 5" descr="摇头1"/>
          <p:cNvPicPr>
            <a:picLocks noChangeAspect="1" noChangeArrowheads="1" noCrop="1"/>
          </p:cNvPicPr>
          <p:nvPr/>
        </p:nvPicPr>
        <p:blipFill>
          <a:blip r:embed="rId3"/>
          <a:srcRect/>
          <a:stretch>
            <a:fillRect/>
          </a:stretch>
        </p:blipFill>
        <p:spPr bwMode="auto">
          <a:xfrm>
            <a:off x="381000" y="3429000"/>
            <a:ext cx="1905000" cy="1905000"/>
          </a:xfrm>
          <a:prstGeom prst="rect">
            <a:avLst/>
          </a:prstGeom>
          <a:noFill/>
        </p:spPr>
      </p:pic>
      <p:sp>
        <p:nvSpPr>
          <p:cNvPr id="51206" name="Text Box 6"/>
          <p:cNvSpPr txBox="1">
            <a:spLocks noChangeArrowheads="1"/>
          </p:cNvSpPr>
          <p:nvPr/>
        </p:nvSpPr>
        <p:spPr bwMode="auto">
          <a:xfrm>
            <a:off x="2895600" y="457200"/>
            <a:ext cx="5791200" cy="2282825"/>
          </a:xfrm>
          <a:prstGeom prst="rect">
            <a:avLst/>
          </a:prstGeom>
          <a:noFill/>
          <a:ln w="9525">
            <a:noFill/>
            <a:miter lim="800000"/>
          </a:ln>
          <a:effectLst/>
        </p:spPr>
        <p:txBody>
          <a:bodyPr>
            <a:spAutoFit/>
          </a:bodyPr>
          <a:lstStyle/>
          <a:p>
            <a:pPr>
              <a:lnSpc>
                <a:spcPct val="150000"/>
              </a:lnSpc>
              <a:spcBef>
                <a:spcPct val="50000"/>
              </a:spcBef>
            </a:pPr>
            <a:r>
              <a:rPr lang="en-US" altLang="zh-CN" sz="2400" b="1">
                <a:solidFill>
                  <a:srgbClr val="0000FF"/>
                </a:solidFill>
              </a:rPr>
              <a:t>In Canada, nodding head shows ______________,while people ____________________________ to show agreement in India.</a:t>
            </a:r>
            <a:endParaRPr lang="en-US" altLang="zh-CN" sz="2400" b="1">
              <a:solidFill>
                <a:srgbClr val="0000FF"/>
              </a:solidFill>
            </a:endParaRPr>
          </a:p>
        </p:txBody>
      </p:sp>
      <p:sp>
        <p:nvSpPr>
          <p:cNvPr id="51207" name="Text Box 7"/>
          <p:cNvSpPr txBox="1">
            <a:spLocks noChangeArrowheads="1"/>
          </p:cNvSpPr>
          <p:nvPr/>
        </p:nvSpPr>
        <p:spPr bwMode="auto">
          <a:xfrm>
            <a:off x="2971800" y="3886200"/>
            <a:ext cx="6172200" cy="1187450"/>
          </a:xfrm>
          <a:prstGeom prst="rect">
            <a:avLst/>
          </a:prstGeom>
          <a:noFill/>
          <a:ln w="9525" algn="ctr">
            <a:noFill/>
            <a:miter lim="800000"/>
          </a:ln>
          <a:effectLst/>
        </p:spPr>
        <p:txBody>
          <a:bodyPr>
            <a:spAutoFit/>
          </a:bodyPr>
          <a:lstStyle/>
          <a:p>
            <a:pPr>
              <a:lnSpc>
                <a:spcPct val="150000"/>
              </a:lnSpc>
              <a:spcBef>
                <a:spcPct val="50000"/>
              </a:spcBef>
            </a:pPr>
            <a:r>
              <a:rPr lang="en-US" altLang="zh-CN" sz="2400" b="1">
                <a:solidFill>
                  <a:srgbClr val="0000FF"/>
                </a:solidFill>
              </a:rPr>
              <a:t>Body language  means different things in different cultures.</a:t>
            </a:r>
            <a:endParaRPr lang="en-US" altLang="zh-CN" sz="2400" b="1">
              <a:solidFill>
                <a:srgbClr val="0000FF"/>
              </a:solidFill>
            </a:endParaRPr>
          </a:p>
        </p:txBody>
      </p:sp>
      <p:sp>
        <p:nvSpPr>
          <p:cNvPr id="51208" name="Text Box 8"/>
          <p:cNvSpPr txBox="1">
            <a:spLocks noChangeArrowheads="1"/>
          </p:cNvSpPr>
          <p:nvPr/>
        </p:nvSpPr>
        <p:spPr bwMode="auto">
          <a:xfrm>
            <a:off x="2971800" y="1143000"/>
            <a:ext cx="2362200" cy="457200"/>
          </a:xfrm>
          <a:prstGeom prst="rect">
            <a:avLst/>
          </a:prstGeom>
          <a:noFill/>
          <a:ln w="9525">
            <a:noFill/>
            <a:miter lim="800000"/>
          </a:ln>
          <a:effectLst/>
        </p:spPr>
        <p:txBody>
          <a:bodyPr>
            <a:spAutoFit/>
          </a:bodyPr>
          <a:lstStyle/>
          <a:p>
            <a:pPr>
              <a:spcBef>
                <a:spcPct val="50000"/>
              </a:spcBef>
            </a:pPr>
            <a:r>
              <a:rPr lang="en-US" altLang="zh-CN" sz="2400" b="1">
                <a:solidFill>
                  <a:srgbClr val="FF33CC"/>
                </a:solidFill>
              </a:rPr>
              <a:t>agreement</a:t>
            </a:r>
            <a:endParaRPr lang="en-US" altLang="zh-CN" sz="2400" b="1">
              <a:solidFill>
                <a:srgbClr val="FF33CC"/>
              </a:solidFill>
            </a:endParaRPr>
          </a:p>
        </p:txBody>
      </p:sp>
      <p:sp>
        <p:nvSpPr>
          <p:cNvPr id="51209" name="Text Box 9"/>
          <p:cNvSpPr txBox="1">
            <a:spLocks noChangeArrowheads="1"/>
          </p:cNvSpPr>
          <p:nvPr/>
        </p:nvSpPr>
        <p:spPr bwMode="auto">
          <a:xfrm>
            <a:off x="2971800" y="1676400"/>
            <a:ext cx="5562600" cy="457200"/>
          </a:xfrm>
          <a:prstGeom prst="rect">
            <a:avLst/>
          </a:prstGeom>
          <a:noFill/>
          <a:ln w="9525" algn="ctr">
            <a:noFill/>
            <a:miter lim="800000"/>
          </a:ln>
          <a:effectLst/>
        </p:spPr>
        <p:txBody>
          <a:bodyPr>
            <a:spAutoFit/>
          </a:bodyPr>
          <a:lstStyle/>
          <a:p>
            <a:pPr>
              <a:spcBef>
                <a:spcPct val="50000"/>
              </a:spcBef>
            </a:pPr>
            <a:r>
              <a:rPr lang="en-US" altLang="zh-CN" sz="2400" b="1">
                <a:solidFill>
                  <a:srgbClr val="FF33CC"/>
                </a:solidFill>
              </a:rPr>
              <a:t>shake their heads from side to side</a:t>
            </a:r>
            <a:endParaRPr lang="en-US" altLang="zh-CN" sz="2400" b="1">
              <a:solidFill>
                <a:srgbClr val="FF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fade">
                                      <p:cBhvr>
                                        <p:cTn id="7" dur="1000"/>
                                        <p:tgtEl>
                                          <p:spTgt spid="51205"/>
                                        </p:tgtEl>
                                      </p:cBhvr>
                                    </p:animEffect>
                                    <p:anim calcmode="lin" valueType="num">
                                      <p:cBhvr>
                                        <p:cTn id="8" dur="1000" fill="hold"/>
                                        <p:tgtEl>
                                          <p:spTgt spid="51205"/>
                                        </p:tgtEl>
                                        <p:attrNameLst>
                                          <p:attrName>ppt_x</p:attrName>
                                        </p:attrNameLst>
                                      </p:cBhvr>
                                      <p:tavLst>
                                        <p:tav tm="0">
                                          <p:val>
                                            <p:strVal val="#ppt_x"/>
                                          </p:val>
                                        </p:tav>
                                        <p:tav tm="100000">
                                          <p:val>
                                            <p:strVal val="#ppt_x"/>
                                          </p:val>
                                        </p:tav>
                                      </p:tavLst>
                                    </p:anim>
                                    <p:anim calcmode="lin" valueType="num">
                                      <p:cBhvr>
                                        <p:cTn id="9" dur="1000" fill="hold"/>
                                        <p:tgtEl>
                                          <p:spTgt spid="512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51206"/>
                                        </p:tgtEl>
                                        <p:attrNameLst>
                                          <p:attrName>style.visibility</p:attrName>
                                        </p:attrNameLst>
                                      </p:cBhvr>
                                      <p:to>
                                        <p:strVal val="visible"/>
                                      </p:to>
                                    </p:set>
                                    <p:animEffect transition="in" filter="strips(downLeft)">
                                      <p:cBhvr>
                                        <p:cTn id="14" dur="1000"/>
                                        <p:tgtEl>
                                          <p:spTgt spid="5120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51208">
                                            <p:txEl>
                                              <p:pRg st="0" end="0"/>
                                            </p:txEl>
                                          </p:spTgt>
                                        </p:tgtEl>
                                        <p:attrNameLst>
                                          <p:attrName>style.visibility</p:attrName>
                                        </p:attrNameLst>
                                      </p:cBhvr>
                                      <p:to>
                                        <p:strVal val="visible"/>
                                      </p:to>
                                    </p:set>
                                    <p:anim calcmode="lin" valueType="num">
                                      <p:cBhvr>
                                        <p:cTn id="19" dur="1000" fill="hold"/>
                                        <p:tgtEl>
                                          <p:spTgt spid="51208">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51208">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51208">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5120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51209"/>
                                        </p:tgtEl>
                                        <p:attrNameLst>
                                          <p:attrName>style.visibility</p:attrName>
                                        </p:attrNameLst>
                                      </p:cBhvr>
                                      <p:to>
                                        <p:strVal val="visible"/>
                                      </p:to>
                                    </p:set>
                                    <p:anim calcmode="lin" valueType="num">
                                      <p:cBhvr>
                                        <p:cTn id="27" dur="1000" fill="hold"/>
                                        <p:tgtEl>
                                          <p:spTgt spid="51209"/>
                                        </p:tgtEl>
                                        <p:attrNameLst>
                                          <p:attrName>ppt_w</p:attrName>
                                        </p:attrNameLst>
                                      </p:cBhvr>
                                      <p:tavLst>
                                        <p:tav tm="0">
                                          <p:val>
                                            <p:fltVal val="0"/>
                                          </p:val>
                                        </p:tav>
                                        <p:tav tm="100000">
                                          <p:val>
                                            <p:strVal val="#ppt_w"/>
                                          </p:val>
                                        </p:tav>
                                      </p:tavLst>
                                    </p:anim>
                                    <p:anim calcmode="lin" valueType="num">
                                      <p:cBhvr>
                                        <p:cTn id="28" dur="1000" fill="hold"/>
                                        <p:tgtEl>
                                          <p:spTgt spid="51209"/>
                                        </p:tgtEl>
                                        <p:attrNameLst>
                                          <p:attrName>ppt_h</p:attrName>
                                        </p:attrNameLst>
                                      </p:cBhvr>
                                      <p:tavLst>
                                        <p:tav tm="0">
                                          <p:val>
                                            <p:fltVal val="0"/>
                                          </p:val>
                                        </p:tav>
                                        <p:tav tm="100000">
                                          <p:val>
                                            <p:strVal val="#ppt_h"/>
                                          </p:val>
                                        </p:tav>
                                      </p:tavLst>
                                    </p:anim>
                                    <p:anim calcmode="lin" valueType="num">
                                      <p:cBhvr>
                                        <p:cTn id="29" dur="1000" fill="hold"/>
                                        <p:tgtEl>
                                          <p:spTgt spid="51209"/>
                                        </p:tgtEl>
                                        <p:attrNameLst>
                                          <p:attrName>style.rotation</p:attrName>
                                        </p:attrNameLst>
                                      </p:cBhvr>
                                      <p:tavLst>
                                        <p:tav tm="0">
                                          <p:val>
                                            <p:fltVal val="90"/>
                                          </p:val>
                                        </p:tav>
                                        <p:tav tm="100000">
                                          <p:val>
                                            <p:fltVal val="0"/>
                                          </p:val>
                                        </p:tav>
                                      </p:tavLst>
                                    </p:anim>
                                    <p:animEffect transition="in" filter="fade">
                                      <p:cBhvr>
                                        <p:cTn id="30" dur="1000"/>
                                        <p:tgtEl>
                                          <p:spTgt spid="51209"/>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51207"/>
                                        </p:tgtEl>
                                        <p:attrNameLst>
                                          <p:attrName>style.visibility</p:attrName>
                                        </p:attrNameLst>
                                      </p:cBhvr>
                                      <p:to>
                                        <p:strVal val="visible"/>
                                      </p:to>
                                    </p:set>
                                    <p:anim to="" calcmode="lin" valueType="num">
                                      <p:cBhvr>
                                        <p:cTn id="35" dur="1" fill="hold"/>
                                        <p:tgtEl>
                                          <p:spTgt spid="5120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P spid="51207" grpId="0"/>
      <p:bldP spid="512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Look  at   these  pictures</a:t>
            </a:r>
            <a:endParaRPr lang="zh-CN" altLang="en-US" dirty="0"/>
          </a:p>
        </p:txBody>
      </p:sp>
      <p:pic>
        <p:nvPicPr>
          <p:cNvPr id="4" name="内容占位符 3" descr="6e20b790gcbb19a66a130&amp;690.jpg"/>
          <p:cNvPicPr>
            <a:picLocks noGrp="1" noChangeAspect="1"/>
          </p:cNvPicPr>
          <p:nvPr>
            <p:ph idx="1"/>
          </p:nvPr>
        </p:nvPicPr>
        <p:blipFill>
          <a:blip r:embed="rId1"/>
          <a:stretch>
            <a:fillRect/>
          </a:stretch>
        </p:blipFill>
        <p:spPr>
          <a:xfrm>
            <a:off x="685800" y="1752600"/>
            <a:ext cx="3490975" cy="1963041"/>
          </a:xfrm>
        </p:spPr>
      </p:pic>
      <p:pic>
        <p:nvPicPr>
          <p:cNvPr id="5" name="图片 4" descr="95753887e950352aa86c51945343fbf2b3118ba7.jpg"/>
          <p:cNvPicPr>
            <a:picLocks noChangeAspect="1"/>
          </p:cNvPicPr>
          <p:nvPr/>
        </p:nvPicPr>
        <p:blipFill>
          <a:blip r:embed="rId2"/>
          <a:stretch>
            <a:fillRect/>
          </a:stretch>
        </p:blipFill>
        <p:spPr>
          <a:xfrm>
            <a:off x="4419600" y="1066800"/>
            <a:ext cx="4105275" cy="51720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2232" name="Oval 8"/>
          <p:cNvSpPr>
            <a:spLocks noChangeArrowheads="1"/>
          </p:cNvSpPr>
          <p:nvPr/>
        </p:nvSpPr>
        <p:spPr bwMode="auto">
          <a:xfrm>
            <a:off x="0" y="152400"/>
            <a:ext cx="609600" cy="533400"/>
          </a:xfrm>
          <a:prstGeom prst="ellipse">
            <a:avLst/>
          </a:prstGeom>
          <a:solidFill>
            <a:schemeClr val="folHlink"/>
          </a:solidFill>
          <a:ln w="9525">
            <a:solidFill>
              <a:schemeClr val="tx1"/>
            </a:solidFill>
            <a:round/>
          </a:ln>
          <a:effectLst/>
        </p:spPr>
        <p:txBody>
          <a:bodyPr wrap="none" anchor="ctr"/>
          <a:lstStyle/>
          <a:p>
            <a:endParaRPr lang="zh-CN" altLang="en-US"/>
          </a:p>
        </p:txBody>
      </p:sp>
      <p:sp>
        <p:nvSpPr>
          <p:cNvPr id="52228" name="Text Box 4"/>
          <p:cNvSpPr txBox="1">
            <a:spLocks noChangeArrowheads="1"/>
          </p:cNvSpPr>
          <p:nvPr/>
        </p:nvSpPr>
        <p:spPr bwMode="auto">
          <a:xfrm>
            <a:off x="0" y="152401"/>
            <a:ext cx="9144000" cy="1323439"/>
          </a:xfrm>
          <a:prstGeom prst="rect">
            <a:avLst/>
          </a:prstGeom>
          <a:solidFill>
            <a:schemeClr val="bg1">
              <a:alpha val="50000"/>
            </a:schemeClr>
          </a:solidFill>
          <a:ln w="9525">
            <a:noFill/>
            <a:miter lim="800000"/>
          </a:ln>
          <a:effectLst/>
        </p:spPr>
        <p:txBody>
          <a:bodyPr wrap="square">
            <a:spAutoFit/>
          </a:bodyPr>
          <a:lstStyle/>
          <a:p>
            <a:pPr>
              <a:spcBef>
                <a:spcPct val="50000"/>
              </a:spcBef>
            </a:pPr>
            <a:r>
              <a:rPr lang="en-US" altLang="zh-CN" sz="3200" b="1" dirty="0">
                <a:solidFill>
                  <a:srgbClr val="FF3300"/>
                </a:solidFill>
                <a:latin typeface="Arial" panose="020B0604020202020204" pitchFamily="34" charset="0"/>
              </a:rPr>
              <a:t>1b  Read 1a and choose the correct </a:t>
            </a:r>
            <a:r>
              <a:rPr lang="en-US" altLang="zh-CN" sz="3200" b="1" dirty="0" smtClean="0">
                <a:solidFill>
                  <a:srgbClr val="FF3300"/>
                </a:solidFill>
                <a:latin typeface="Arial" panose="020B0604020202020204" pitchFamily="34" charset="0"/>
              </a:rPr>
              <a:t>answers.</a:t>
            </a:r>
            <a:endParaRPr lang="en-US" altLang="zh-CN" sz="3200" b="1" dirty="0" smtClean="0">
              <a:solidFill>
                <a:srgbClr val="FF3300"/>
              </a:solidFill>
              <a:latin typeface="Arial" panose="020B0604020202020204" pitchFamily="34" charset="0"/>
            </a:endParaRPr>
          </a:p>
          <a:p>
            <a:pPr>
              <a:spcBef>
                <a:spcPct val="50000"/>
              </a:spcBef>
            </a:pPr>
            <a:r>
              <a:rPr lang="zh-CN" altLang="en-US" sz="3200" b="1" dirty="0" smtClean="0">
                <a:solidFill>
                  <a:srgbClr val="FF3300"/>
                </a:solidFill>
                <a:latin typeface="Arial" panose="020B0604020202020204" pitchFamily="34" charset="0"/>
              </a:rPr>
              <a:t>（读中活动）</a:t>
            </a:r>
            <a:endParaRPr lang="en-US" altLang="zh-CN" sz="3200" b="1" dirty="0">
              <a:solidFill>
                <a:srgbClr val="FF3300"/>
              </a:solidFill>
              <a:latin typeface="Arial" panose="020B0604020202020204" pitchFamily="34" charset="0"/>
            </a:endParaRPr>
          </a:p>
        </p:txBody>
      </p:sp>
      <p:sp>
        <p:nvSpPr>
          <p:cNvPr id="52230" name="WordArt 6"/>
          <p:cNvSpPr>
            <a:spLocks noChangeArrowheads="1" noChangeShapeType="1" noTextEdit="1"/>
          </p:cNvSpPr>
          <p:nvPr/>
        </p:nvSpPr>
        <p:spPr bwMode="auto">
          <a:xfrm>
            <a:off x="5791200" y="457200"/>
            <a:ext cx="27432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panose="02010600030101010101" pitchFamily="2" charset="-122"/>
                <a:ea typeface="宋体" panose="02010600030101010101" pitchFamily="2" charset="-122"/>
              </a:rPr>
              <a:t>Fast Reading</a:t>
            </a:r>
            <a:endParaRPr lang="zh-CN" altLang="en-US" sz="3600" kern="10">
              <a:ln w="9525">
                <a:solidFill>
                  <a:srgbClr val="CC99FF"/>
                </a:solidFill>
                <a:rou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panose="02010600030101010101" pitchFamily="2" charset="-122"/>
              <a:ea typeface="宋体" panose="02010600030101010101" pitchFamily="2" charset="-122"/>
            </a:endParaRPr>
          </a:p>
        </p:txBody>
      </p:sp>
      <p:sp>
        <p:nvSpPr>
          <p:cNvPr id="52231" name="Text Box 7"/>
          <p:cNvSpPr txBox="1">
            <a:spLocks noChangeArrowheads="1"/>
          </p:cNvSpPr>
          <p:nvPr/>
        </p:nvSpPr>
        <p:spPr bwMode="auto">
          <a:xfrm>
            <a:off x="152400" y="1447800"/>
            <a:ext cx="8991600" cy="4630738"/>
          </a:xfrm>
          <a:prstGeom prst="rect">
            <a:avLst/>
          </a:prstGeom>
          <a:noFill/>
          <a:ln w="9525">
            <a:noFill/>
            <a:miter lim="800000"/>
          </a:ln>
          <a:effectLst/>
        </p:spPr>
        <p:txBody>
          <a:bodyPr>
            <a:spAutoFit/>
          </a:bodyPr>
          <a:lstStyle/>
          <a:p>
            <a:pPr marL="342900" indent="-342900">
              <a:spcBef>
                <a:spcPct val="50000"/>
              </a:spcBef>
              <a:buFontTx/>
              <a:buAutoNum type="arabicPeriod"/>
            </a:pPr>
            <a:r>
              <a:rPr lang="en-US" altLang="zh-CN" b="1" dirty="0">
                <a:latin typeface="Arial" panose="020B0604020202020204" pitchFamily="34" charset="0"/>
              </a:rPr>
              <a:t>The title of the passage may be ____.</a:t>
            </a:r>
            <a:endParaRPr lang="en-US" altLang="zh-CN" b="1" dirty="0">
              <a:latin typeface="Arial" panose="020B0604020202020204" pitchFamily="34" charset="0"/>
            </a:endParaRPr>
          </a:p>
          <a:p>
            <a:pPr marL="342900" indent="-342900">
              <a:spcBef>
                <a:spcPct val="50000"/>
              </a:spcBef>
            </a:pPr>
            <a:r>
              <a:rPr lang="en-US" altLang="zh-CN" b="1" dirty="0">
                <a:latin typeface="Arial" panose="020B0604020202020204" pitchFamily="34" charset="0"/>
              </a:rPr>
              <a:t>     A. Animals and Plants                                   B. China and Foreign Countries</a:t>
            </a:r>
            <a:endParaRPr lang="en-US" altLang="zh-CN" b="1" dirty="0">
              <a:latin typeface="Arial" panose="020B0604020202020204" pitchFamily="34" charset="0"/>
            </a:endParaRPr>
          </a:p>
          <a:p>
            <a:pPr marL="342900" indent="-342900">
              <a:spcBef>
                <a:spcPct val="50000"/>
              </a:spcBef>
            </a:pPr>
            <a:r>
              <a:rPr lang="en-US" altLang="zh-CN" b="1" dirty="0">
                <a:latin typeface="Arial" panose="020B0604020202020204" pitchFamily="34" charset="0"/>
              </a:rPr>
              <a:t>     C. Different Cultures, Different Meanings    D. Positive and Negative Meanings</a:t>
            </a:r>
            <a:endParaRPr lang="en-US" altLang="zh-CN" b="1" dirty="0">
              <a:latin typeface="Arial" panose="020B0604020202020204" pitchFamily="34" charset="0"/>
            </a:endParaRPr>
          </a:p>
          <a:p>
            <a:pPr marL="342900" indent="-342900">
              <a:spcBef>
                <a:spcPct val="50000"/>
              </a:spcBef>
            </a:pPr>
            <a:r>
              <a:rPr lang="en-US" altLang="zh-CN" b="1" dirty="0">
                <a:latin typeface="Arial" panose="020B0604020202020204" pitchFamily="34" charset="0"/>
              </a:rPr>
              <a:t>2.  In China, many parents want their children to become “dragons”. The “dragons” here mean ____ .</a:t>
            </a:r>
            <a:endParaRPr lang="en-US" altLang="zh-CN" b="1" dirty="0">
              <a:latin typeface="Arial" panose="020B0604020202020204" pitchFamily="34" charset="0"/>
            </a:endParaRPr>
          </a:p>
          <a:p>
            <a:pPr marL="342900" indent="-342900">
              <a:spcBef>
                <a:spcPct val="50000"/>
              </a:spcBef>
            </a:pPr>
            <a:r>
              <a:rPr lang="en-US" altLang="zh-CN" b="1" dirty="0">
                <a:latin typeface="Arial" panose="020B0604020202020204" pitchFamily="34" charset="0"/>
              </a:rPr>
              <a:t>     A. successful people                                    B. children      </a:t>
            </a:r>
            <a:endParaRPr lang="en-US" altLang="zh-CN" b="1" dirty="0">
              <a:latin typeface="Arial" panose="020B0604020202020204" pitchFamily="34" charset="0"/>
            </a:endParaRPr>
          </a:p>
          <a:p>
            <a:pPr marL="342900" indent="-342900">
              <a:spcBef>
                <a:spcPct val="50000"/>
              </a:spcBef>
            </a:pPr>
            <a:r>
              <a:rPr lang="en-US" altLang="zh-CN" b="1" dirty="0">
                <a:latin typeface="Arial" panose="020B0604020202020204" pitchFamily="34" charset="0"/>
              </a:rPr>
              <a:t>     C. strong people                                           D. creatures</a:t>
            </a:r>
            <a:endParaRPr lang="en-US" altLang="zh-CN" b="1" dirty="0">
              <a:latin typeface="Arial" panose="020B0604020202020204" pitchFamily="34" charset="0"/>
            </a:endParaRPr>
          </a:p>
          <a:p>
            <a:pPr marL="342900" indent="-342900">
              <a:spcBef>
                <a:spcPct val="50000"/>
              </a:spcBef>
              <a:buFontTx/>
              <a:buAutoNum type="arabicPeriod" startAt="3"/>
            </a:pPr>
            <a:r>
              <a:rPr lang="en-US" altLang="zh-CN" b="1" dirty="0">
                <a:latin typeface="Arial" panose="020B0604020202020204" pitchFamily="34" charset="0"/>
              </a:rPr>
              <a:t>In western countries, heroes killed dragons to protect people. This shows dragons are considered to be ____ .</a:t>
            </a:r>
            <a:endParaRPr lang="en-US" altLang="zh-CN" b="1" dirty="0">
              <a:latin typeface="Arial" panose="020B0604020202020204" pitchFamily="34" charset="0"/>
            </a:endParaRPr>
          </a:p>
          <a:p>
            <a:pPr marL="342900" indent="-342900">
              <a:spcBef>
                <a:spcPct val="50000"/>
              </a:spcBef>
            </a:pPr>
            <a:r>
              <a:rPr lang="en-US" altLang="zh-CN" b="1" dirty="0">
                <a:latin typeface="Arial" panose="020B0604020202020204" pitchFamily="34" charset="0"/>
              </a:rPr>
              <a:t>     A. brave                 B. strong           C. lovely           D. dangerous</a:t>
            </a:r>
            <a:endParaRPr lang="en-US" altLang="zh-CN" b="1" dirty="0">
              <a:latin typeface="Arial" panose="020B0604020202020204" pitchFamily="34" charset="0"/>
            </a:endParaRPr>
          </a:p>
          <a:p>
            <a:pPr marL="342900" indent="-342900">
              <a:spcBef>
                <a:spcPct val="50000"/>
              </a:spcBef>
            </a:pPr>
            <a:r>
              <a:rPr lang="en-US" altLang="zh-CN" b="1" dirty="0">
                <a:latin typeface="Arial" panose="020B0604020202020204" pitchFamily="34" charset="0"/>
              </a:rPr>
              <a:t>4.  In Paragraph 3, the underlined word “regarded” means ____ .</a:t>
            </a:r>
            <a:endParaRPr lang="en-US" altLang="zh-CN" b="1" dirty="0">
              <a:latin typeface="Arial" panose="020B0604020202020204" pitchFamily="34" charset="0"/>
            </a:endParaRPr>
          </a:p>
          <a:p>
            <a:pPr marL="342900" indent="-342900">
              <a:spcBef>
                <a:spcPct val="50000"/>
              </a:spcBef>
            </a:pPr>
            <a:r>
              <a:rPr lang="en-US" altLang="zh-CN" b="1" dirty="0">
                <a:latin typeface="Arial" panose="020B0604020202020204" pitchFamily="34" charset="0"/>
              </a:rPr>
              <a:t>     A. considered         B. given           C. looked          D. watched</a:t>
            </a:r>
            <a:endParaRPr lang="en-US" altLang="zh-CN" b="1" dirty="0">
              <a:latin typeface="Arial" panose="020B0604020202020204" pitchFamily="34" charset="0"/>
            </a:endParaRPr>
          </a:p>
        </p:txBody>
      </p:sp>
      <p:sp>
        <p:nvSpPr>
          <p:cNvPr id="52233" name="Text Box 9"/>
          <p:cNvSpPr txBox="1">
            <a:spLocks noChangeArrowheads="1"/>
          </p:cNvSpPr>
          <p:nvPr/>
        </p:nvSpPr>
        <p:spPr bwMode="auto">
          <a:xfrm>
            <a:off x="6553200" y="5241925"/>
            <a:ext cx="533400" cy="396875"/>
          </a:xfrm>
          <a:prstGeom prst="rect">
            <a:avLst/>
          </a:prstGeom>
          <a:noFill/>
          <a:ln w="9525">
            <a:noFill/>
            <a:miter lim="800000"/>
          </a:ln>
          <a:effectLst/>
        </p:spPr>
        <p:txBody>
          <a:bodyPr>
            <a:spAutoFit/>
          </a:bodyPr>
          <a:lstStyle/>
          <a:p>
            <a:pPr>
              <a:spcBef>
                <a:spcPct val="50000"/>
              </a:spcBef>
            </a:pPr>
            <a:r>
              <a:rPr lang="en-US" altLang="zh-CN" sz="2000" b="1">
                <a:solidFill>
                  <a:srgbClr val="FF0000"/>
                </a:solidFill>
                <a:latin typeface="Arial" panose="020B0604020202020204" pitchFamily="34" charset="0"/>
              </a:rPr>
              <a:t>A</a:t>
            </a:r>
            <a:endParaRPr lang="en-US" altLang="zh-CN" sz="2000" b="1">
              <a:solidFill>
                <a:srgbClr val="FF0000"/>
              </a:solidFill>
              <a:latin typeface="Arial" panose="020B0604020202020204" pitchFamily="34" charset="0"/>
            </a:endParaRPr>
          </a:p>
        </p:txBody>
      </p:sp>
      <p:sp>
        <p:nvSpPr>
          <p:cNvPr id="52234" name="Text Box 10"/>
          <p:cNvSpPr txBox="1">
            <a:spLocks noChangeArrowheads="1"/>
          </p:cNvSpPr>
          <p:nvPr/>
        </p:nvSpPr>
        <p:spPr bwMode="auto">
          <a:xfrm>
            <a:off x="3886200" y="4419600"/>
            <a:ext cx="533400" cy="396875"/>
          </a:xfrm>
          <a:prstGeom prst="rect">
            <a:avLst/>
          </a:prstGeom>
          <a:noFill/>
          <a:ln w="9525">
            <a:noFill/>
            <a:miter lim="800000"/>
          </a:ln>
          <a:effectLst/>
        </p:spPr>
        <p:txBody>
          <a:bodyPr>
            <a:spAutoFit/>
          </a:bodyPr>
          <a:lstStyle/>
          <a:p>
            <a:pPr>
              <a:spcBef>
                <a:spcPct val="50000"/>
              </a:spcBef>
            </a:pPr>
            <a:r>
              <a:rPr lang="en-US" altLang="zh-CN" sz="2000" b="1">
                <a:solidFill>
                  <a:srgbClr val="FF0000"/>
                </a:solidFill>
                <a:latin typeface="Arial" panose="020B0604020202020204" pitchFamily="34" charset="0"/>
              </a:rPr>
              <a:t>D</a:t>
            </a:r>
            <a:endParaRPr lang="en-US" altLang="zh-CN" sz="2000" b="1">
              <a:solidFill>
                <a:srgbClr val="FF0000"/>
              </a:solidFill>
              <a:latin typeface="Arial" panose="020B0604020202020204" pitchFamily="34" charset="0"/>
            </a:endParaRPr>
          </a:p>
        </p:txBody>
      </p:sp>
      <p:sp>
        <p:nvSpPr>
          <p:cNvPr id="52235" name="Text Box 11"/>
          <p:cNvSpPr txBox="1">
            <a:spLocks noChangeArrowheads="1"/>
          </p:cNvSpPr>
          <p:nvPr/>
        </p:nvSpPr>
        <p:spPr bwMode="auto">
          <a:xfrm>
            <a:off x="4038600" y="1371600"/>
            <a:ext cx="533400" cy="396875"/>
          </a:xfrm>
          <a:prstGeom prst="rect">
            <a:avLst/>
          </a:prstGeom>
          <a:noFill/>
          <a:ln w="9525">
            <a:noFill/>
            <a:miter lim="800000"/>
          </a:ln>
          <a:effectLst/>
        </p:spPr>
        <p:txBody>
          <a:bodyPr>
            <a:spAutoFit/>
          </a:bodyPr>
          <a:lstStyle/>
          <a:p>
            <a:pPr>
              <a:spcBef>
                <a:spcPct val="50000"/>
              </a:spcBef>
            </a:pPr>
            <a:r>
              <a:rPr lang="en-US" altLang="zh-CN" sz="2000" b="1">
                <a:solidFill>
                  <a:srgbClr val="FF0000"/>
                </a:solidFill>
                <a:latin typeface="Arial" panose="020B0604020202020204" pitchFamily="34" charset="0"/>
              </a:rPr>
              <a:t>C</a:t>
            </a:r>
            <a:endParaRPr lang="en-US" altLang="zh-CN" sz="2000" b="1">
              <a:solidFill>
                <a:srgbClr val="FF0000"/>
              </a:solidFill>
              <a:latin typeface="Arial" panose="020B0604020202020204" pitchFamily="34" charset="0"/>
            </a:endParaRPr>
          </a:p>
        </p:txBody>
      </p:sp>
      <p:sp>
        <p:nvSpPr>
          <p:cNvPr id="52236" name="Text Box 12"/>
          <p:cNvSpPr txBox="1">
            <a:spLocks noChangeArrowheads="1"/>
          </p:cNvSpPr>
          <p:nvPr/>
        </p:nvSpPr>
        <p:spPr bwMode="auto">
          <a:xfrm>
            <a:off x="3048000" y="2895600"/>
            <a:ext cx="533400" cy="396875"/>
          </a:xfrm>
          <a:prstGeom prst="rect">
            <a:avLst/>
          </a:prstGeom>
          <a:noFill/>
          <a:ln w="9525">
            <a:noFill/>
            <a:miter lim="800000"/>
          </a:ln>
          <a:effectLst/>
        </p:spPr>
        <p:txBody>
          <a:bodyPr>
            <a:spAutoFit/>
          </a:bodyPr>
          <a:lstStyle/>
          <a:p>
            <a:pPr>
              <a:spcBef>
                <a:spcPct val="50000"/>
              </a:spcBef>
            </a:pPr>
            <a:r>
              <a:rPr lang="en-US" altLang="zh-CN" sz="2000" b="1">
                <a:solidFill>
                  <a:srgbClr val="FF0000"/>
                </a:solidFill>
                <a:latin typeface="Arial" panose="020B0604020202020204" pitchFamily="34" charset="0"/>
              </a:rPr>
              <a:t>A</a:t>
            </a:r>
            <a:endParaRPr lang="en-US" altLang="zh-CN" sz="20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blinds(horizontal)">
                                      <p:cBhvr>
                                        <p:cTn id="7" dur="5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2231"/>
                                        </p:tgtEl>
                                        <p:attrNameLst>
                                          <p:attrName>style.visibility</p:attrName>
                                        </p:attrNameLst>
                                      </p:cBhvr>
                                      <p:to>
                                        <p:strVal val="visible"/>
                                      </p:to>
                                    </p:set>
                                    <p:animEffect transition="in" filter="strips(downRight)">
                                      <p:cBhvr>
                                        <p:cTn id="12" dur="2000"/>
                                        <p:tgtEl>
                                          <p:spTgt spid="52231"/>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2235"/>
                                        </p:tgtEl>
                                        <p:attrNameLst>
                                          <p:attrName>style.visibility</p:attrName>
                                        </p:attrNameLst>
                                      </p:cBhvr>
                                      <p:to>
                                        <p:strVal val="visible"/>
                                      </p:to>
                                    </p:set>
                                    <p:animEffect transition="in" filter="fade">
                                      <p:cBhvr>
                                        <p:cTn id="17" dur="1000"/>
                                        <p:tgtEl>
                                          <p:spTgt spid="52235"/>
                                        </p:tgtEl>
                                      </p:cBhvr>
                                    </p:animEffect>
                                    <p:anim calcmode="lin" valueType="num">
                                      <p:cBhvr>
                                        <p:cTn id="18" dur="1000" fill="hold"/>
                                        <p:tgtEl>
                                          <p:spTgt spid="52235"/>
                                        </p:tgtEl>
                                        <p:attrNameLst>
                                          <p:attrName>ppt_x</p:attrName>
                                        </p:attrNameLst>
                                      </p:cBhvr>
                                      <p:tavLst>
                                        <p:tav tm="0">
                                          <p:val>
                                            <p:strVal val="#ppt_x"/>
                                          </p:val>
                                        </p:tav>
                                        <p:tav tm="100000">
                                          <p:val>
                                            <p:strVal val="#ppt_x"/>
                                          </p:val>
                                        </p:tav>
                                      </p:tavLst>
                                    </p:anim>
                                    <p:anim calcmode="lin" valueType="num">
                                      <p:cBhvr>
                                        <p:cTn id="19" dur="1000" fill="hold"/>
                                        <p:tgtEl>
                                          <p:spTgt spid="522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2236"/>
                                        </p:tgtEl>
                                        <p:attrNameLst>
                                          <p:attrName>style.visibility</p:attrName>
                                        </p:attrNameLst>
                                      </p:cBhvr>
                                      <p:to>
                                        <p:strVal val="visible"/>
                                      </p:to>
                                    </p:set>
                                    <p:animEffect transition="in" filter="fade">
                                      <p:cBhvr>
                                        <p:cTn id="24" dur="1000"/>
                                        <p:tgtEl>
                                          <p:spTgt spid="52236"/>
                                        </p:tgtEl>
                                      </p:cBhvr>
                                    </p:animEffect>
                                    <p:anim calcmode="lin" valueType="num">
                                      <p:cBhvr>
                                        <p:cTn id="25" dur="1000" fill="hold"/>
                                        <p:tgtEl>
                                          <p:spTgt spid="52236"/>
                                        </p:tgtEl>
                                        <p:attrNameLst>
                                          <p:attrName>ppt_x</p:attrName>
                                        </p:attrNameLst>
                                      </p:cBhvr>
                                      <p:tavLst>
                                        <p:tav tm="0">
                                          <p:val>
                                            <p:strVal val="#ppt_x"/>
                                          </p:val>
                                        </p:tav>
                                        <p:tav tm="100000">
                                          <p:val>
                                            <p:strVal val="#ppt_x"/>
                                          </p:val>
                                        </p:tav>
                                      </p:tavLst>
                                    </p:anim>
                                    <p:anim calcmode="lin" valueType="num">
                                      <p:cBhvr>
                                        <p:cTn id="26" dur="1000" fill="hold"/>
                                        <p:tgtEl>
                                          <p:spTgt spid="5223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2234"/>
                                        </p:tgtEl>
                                        <p:attrNameLst>
                                          <p:attrName>style.visibility</p:attrName>
                                        </p:attrNameLst>
                                      </p:cBhvr>
                                      <p:to>
                                        <p:strVal val="visible"/>
                                      </p:to>
                                    </p:set>
                                    <p:animEffect transition="in" filter="fade">
                                      <p:cBhvr>
                                        <p:cTn id="31" dur="1000"/>
                                        <p:tgtEl>
                                          <p:spTgt spid="52234"/>
                                        </p:tgtEl>
                                      </p:cBhvr>
                                    </p:animEffect>
                                    <p:anim calcmode="lin" valueType="num">
                                      <p:cBhvr>
                                        <p:cTn id="32" dur="1000" fill="hold"/>
                                        <p:tgtEl>
                                          <p:spTgt spid="52234"/>
                                        </p:tgtEl>
                                        <p:attrNameLst>
                                          <p:attrName>ppt_x</p:attrName>
                                        </p:attrNameLst>
                                      </p:cBhvr>
                                      <p:tavLst>
                                        <p:tav tm="0">
                                          <p:val>
                                            <p:strVal val="#ppt_x"/>
                                          </p:val>
                                        </p:tav>
                                        <p:tav tm="100000">
                                          <p:val>
                                            <p:strVal val="#ppt_x"/>
                                          </p:val>
                                        </p:tav>
                                      </p:tavLst>
                                    </p:anim>
                                    <p:anim calcmode="lin" valueType="num">
                                      <p:cBhvr>
                                        <p:cTn id="33" dur="1000" fill="hold"/>
                                        <p:tgtEl>
                                          <p:spTgt spid="5223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52233"/>
                                        </p:tgtEl>
                                        <p:attrNameLst>
                                          <p:attrName>style.visibility</p:attrName>
                                        </p:attrNameLst>
                                      </p:cBhvr>
                                      <p:to>
                                        <p:strVal val="visible"/>
                                      </p:to>
                                    </p:set>
                                    <p:animEffect transition="in" filter="fade">
                                      <p:cBhvr>
                                        <p:cTn id="38" dur="1000"/>
                                        <p:tgtEl>
                                          <p:spTgt spid="52233"/>
                                        </p:tgtEl>
                                      </p:cBhvr>
                                    </p:animEffect>
                                    <p:anim calcmode="lin" valueType="num">
                                      <p:cBhvr>
                                        <p:cTn id="39" dur="1000" fill="hold"/>
                                        <p:tgtEl>
                                          <p:spTgt spid="52233"/>
                                        </p:tgtEl>
                                        <p:attrNameLst>
                                          <p:attrName>ppt_x</p:attrName>
                                        </p:attrNameLst>
                                      </p:cBhvr>
                                      <p:tavLst>
                                        <p:tav tm="0">
                                          <p:val>
                                            <p:strVal val="#ppt_x"/>
                                          </p:val>
                                        </p:tav>
                                        <p:tav tm="100000">
                                          <p:val>
                                            <p:strVal val="#ppt_x"/>
                                          </p:val>
                                        </p:tav>
                                      </p:tavLst>
                                    </p:anim>
                                    <p:anim calcmode="lin" valueType="num">
                                      <p:cBhvr>
                                        <p:cTn id="40" dur="1000" fill="hold"/>
                                        <p:tgtEl>
                                          <p:spTgt spid="522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31" grpId="0"/>
      <p:bldP spid="52233" grpId="0"/>
      <p:bldP spid="52234" grpId="0"/>
      <p:bldP spid="52235" grpId="0"/>
      <p:bldP spid="522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3252" name="WordArt 4"/>
          <p:cNvSpPr>
            <a:spLocks noChangeArrowheads="1" noChangeShapeType="1" noTextEdit="1"/>
          </p:cNvSpPr>
          <p:nvPr/>
        </p:nvSpPr>
        <p:spPr bwMode="auto">
          <a:xfrm>
            <a:off x="6705600" y="0"/>
            <a:ext cx="24384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panose="02010600030101010101" pitchFamily="2" charset="-122"/>
                <a:ea typeface="宋体" panose="02010600030101010101" pitchFamily="2" charset="-122"/>
              </a:rPr>
              <a:t>Careful Reading</a:t>
            </a:r>
            <a:endParaRPr lang="zh-CN" altLang="en-US" sz="3600" kern="10">
              <a:ln w="9525">
                <a:solidFill>
                  <a:srgbClr val="CC99FF"/>
                </a:solidFill>
                <a:rou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panose="02010600030101010101" pitchFamily="2" charset="-122"/>
              <a:ea typeface="宋体" panose="02010600030101010101" pitchFamily="2" charset="-122"/>
            </a:endParaRPr>
          </a:p>
        </p:txBody>
      </p:sp>
      <p:sp>
        <p:nvSpPr>
          <p:cNvPr id="53253" name="Text Box 5"/>
          <p:cNvSpPr txBox="1">
            <a:spLocks noChangeArrowheads="1"/>
          </p:cNvSpPr>
          <p:nvPr/>
        </p:nvSpPr>
        <p:spPr bwMode="auto">
          <a:xfrm>
            <a:off x="0" y="228600"/>
            <a:ext cx="6705600" cy="822325"/>
          </a:xfrm>
          <a:prstGeom prst="rect">
            <a:avLst/>
          </a:prstGeom>
          <a:solidFill>
            <a:schemeClr val="bg1">
              <a:alpha val="50000"/>
            </a:schemeClr>
          </a:solidFill>
          <a:ln w="9525">
            <a:noFill/>
            <a:miter lim="800000"/>
          </a:ln>
          <a:effectLst/>
        </p:spPr>
        <p:txBody>
          <a:bodyPr>
            <a:spAutoFit/>
          </a:bodyPr>
          <a:lstStyle/>
          <a:p>
            <a:pPr>
              <a:spcBef>
                <a:spcPct val="50000"/>
              </a:spcBef>
            </a:pPr>
            <a:r>
              <a:rPr lang="en-US" altLang="zh-CN" sz="2400" b="1">
                <a:solidFill>
                  <a:srgbClr val="0000FF"/>
                </a:solidFill>
                <a:latin typeface="Arial" panose="020B0604020202020204" pitchFamily="34" charset="0"/>
              </a:rPr>
              <a:t>Read Para.2 carefully and guess the meaning of each phrase about dogs in pairs.</a:t>
            </a:r>
            <a:endParaRPr lang="en-US" altLang="zh-CN" sz="2400" b="1">
              <a:solidFill>
                <a:srgbClr val="0000FF"/>
              </a:solidFill>
              <a:latin typeface="Arial" panose="020B0604020202020204" pitchFamily="34" charset="0"/>
            </a:endParaRPr>
          </a:p>
        </p:txBody>
      </p:sp>
      <p:sp>
        <p:nvSpPr>
          <p:cNvPr id="53254" name="Text Box 6"/>
          <p:cNvSpPr txBox="1">
            <a:spLocks noChangeArrowheads="1"/>
          </p:cNvSpPr>
          <p:nvPr/>
        </p:nvSpPr>
        <p:spPr bwMode="auto">
          <a:xfrm>
            <a:off x="228600" y="2124075"/>
            <a:ext cx="4267200" cy="3743325"/>
          </a:xfrm>
          <a:prstGeom prst="rect">
            <a:avLst/>
          </a:prstGeom>
          <a:noFill/>
          <a:ln w="9525">
            <a:noFill/>
            <a:miter lim="800000"/>
          </a:ln>
          <a:effectLst/>
        </p:spPr>
        <p:txBody>
          <a:bodyPr>
            <a:spAutoFit/>
          </a:bodyPr>
          <a:lstStyle/>
          <a:p>
            <a:pPr>
              <a:spcBef>
                <a:spcPct val="50000"/>
              </a:spcBef>
            </a:pPr>
            <a:r>
              <a:rPr lang="en-US" altLang="zh-CN" sz="2400" b="1"/>
              <a:t>a homeless dog</a:t>
            </a:r>
            <a:endParaRPr lang="en-US" altLang="zh-CN" sz="2400" b="1"/>
          </a:p>
          <a:p>
            <a:pPr>
              <a:spcBef>
                <a:spcPct val="50000"/>
              </a:spcBef>
            </a:pPr>
            <a:endParaRPr lang="en-US" altLang="zh-CN" sz="2400" b="1"/>
          </a:p>
          <a:p>
            <a:pPr>
              <a:spcBef>
                <a:spcPct val="50000"/>
              </a:spcBef>
            </a:pPr>
            <a:r>
              <a:rPr lang="en-US" altLang="zh-CN" sz="2400" b="1"/>
              <a:t>a mad dog  </a:t>
            </a:r>
            <a:endParaRPr lang="en-US" altLang="zh-CN" sz="2400" b="1"/>
          </a:p>
          <a:p>
            <a:pPr>
              <a:spcBef>
                <a:spcPct val="50000"/>
              </a:spcBef>
            </a:pPr>
            <a:endParaRPr lang="en-US" altLang="zh-CN" sz="2400" b="1"/>
          </a:p>
          <a:p>
            <a:pPr>
              <a:spcBef>
                <a:spcPct val="50000"/>
              </a:spcBef>
            </a:pPr>
            <a:r>
              <a:rPr lang="en-US" altLang="zh-CN" sz="2400" b="1"/>
              <a:t>a running dog</a:t>
            </a:r>
            <a:endParaRPr lang="en-US" altLang="zh-CN" sz="2400" b="1"/>
          </a:p>
          <a:p>
            <a:pPr>
              <a:spcBef>
                <a:spcPct val="50000"/>
              </a:spcBef>
            </a:pPr>
            <a:endParaRPr lang="en-US" altLang="zh-CN" sz="2400" b="1"/>
          </a:p>
          <a:p>
            <a:pPr>
              <a:spcBef>
                <a:spcPct val="50000"/>
              </a:spcBef>
            </a:pPr>
            <a:r>
              <a:rPr lang="en-US" altLang="zh-CN" sz="2400" b="1"/>
              <a:t>a dog catching a mouse</a:t>
            </a:r>
            <a:endParaRPr lang="en-US" altLang="zh-CN" sz="2400" b="1"/>
          </a:p>
        </p:txBody>
      </p:sp>
      <p:sp>
        <p:nvSpPr>
          <p:cNvPr id="53255" name="Text Box 7"/>
          <p:cNvSpPr txBox="1">
            <a:spLocks noChangeArrowheads="1"/>
          </p:cNvSpPr>
          <p:nvPr/>
        </p:nvSpPr>
        <p:spPr bwMode="auto">
          <a:xfrm>
            <a:off x="4953000" y="2057400"/>
            <a:ext cx="3962400" cy="1552575"/>
          </a:xfrm>
          <a:prstGeom prst="rect">
            <a:avLst/>
          </a:prstGeom>
          <a:noFill/>
          <a:ln w="9525">
            <a:noFill/>
            <a:miter lim="800000"/>
          </a:ln>
          <a:effectLst/>
        </p:spPr>
        <p:txBody>
          <a:bodyPr>
            <a:spAutoFit/>
          </a:bodyPr>
          <a:lstStyle/>
          <a:p>
            <a:pPr>
              <a:spcBef>
                <a:spcPct val="50000"/>
              </a:spcBef>
            </a:pPr>
            <a:r>
              <a:rPr lang="en-US" altLang="zh-CN" sz="2400" b="1">
                <a:solidFill>
                  <a:srgbClr val="FF3300"/>
                </a:solidFill>
              </a:rPr>
              <a:t>You are a lucky dog.</a:t>
            </a:r>
            <a:endParaRPr lang="en-US" altLang="zh-CN" sz="2400" b="1">
              <a:solidFill>
                <a:srgbClr val="FF3300"/>
              </a:solidFill>
            </a:endParaRPr>
          </a:p>
          <a:p>
            <a:pPr>
              <a:spcBef>
                <a:spcPct val="50000"/>
              </a:spcBef>
            </a:pPr>
            <a:endParaRPr lang="en-US" altLang="zh-CN" sz="2400" b="1">
              <a:solidFill>
                <a:srgbClr val="FF3300"/>
              </a:solidFill>
            </a:endParaRPr>
          </a:p>
          <a:p>
            <a:pPr>
              <a:spcBef>
                <a:spcPct val="50000"/>
              </a:spcBef>
            </a:pPr>
            <a:r>
              <a:rPr lang="en-US" altLang="zh-CN" sz="2400" b="1">
                <a:solidFill>
                  <a:srgbClr val="FF3300"/>
                </a:solidFill>
              </a:rPr>
              <a:t>Every dog has its day.</a:t>
            </a:r>
            <a:endParaRPr lang="en-US" altLang="zh-CN" sz="2400" b="1">
              <a:solidFill>
                <a:srgbClr val="FF3300"/>
              </a:solidFill>
            </a:endParaRPr>
          </a:p>
        </p:txBody>
      </p:sp>
      <p:sp>
        <p:nvSpPr>
          <p:cNvPr id="53256" name="Text Box 8"/>
          <p:cNvSpPr txBox="1">
            <a:spLocks noChangeArrowheads="1"/>
          </p:cNvSpPr>
          <p:nvPr/>
        </p:nvSpPr>
        <p:spPr bwMode="auto">
          <a:xfrm>
            <a:off x="381000" y="1295400"/>
            <a:ext cx="2590800" cy="457200"/>
          </a:xfrm>
          <a:prstGeom prst="rect">
            <a:avLst/>
          </a:prstGeom>
          <a:noFill/>
          <a:ln w="9525">
            <a:noFill/>
            <a:miter lim="800000"/>
          </a:ln>
          <a:effectLst/>
        </p:spPr>
        <p:txBody>
          <a:bodyPr>
            <a:spAutoFit/>
          </a:bodyPr>
          <a:lstStyle/>
          <a:p>
            <a:pPr>
              <a:spcBef>
                <a:spcPct val="50000"/>
              </a:spcBef>
            </a:pPr>
            <a:r>
              <a:rPr lang="en-US" altLang="zh-CN" sz="2400" b="1" dirty="0">
                <a:solidFill>
                  <a:schemeClr val="bg2"/>
                </a:solidFill>
                <a:latin typeface="Arial" panose="020B0604020202020204" pitchFamily="34" charset="0"/>
              </a:rPr>
              <a:t>in</a:t>
            </a:r>
            <a:r>
              <a:rPr lang="en-US" altLang="zh-CN" sz="2400" b="1" dirty="0">
                <a:latin typeface="Arial" panose="020B0604020202020204" pitchFamily="34" charset="0"/>
              </a:rPr>
              <a:t> China</a:t>
            </a:r>
            <a:endParaRPr lang="en-US" altLang="zh-CN" sz="2400" b="1" dirty="0">
              <a:latin typeface="Arial" panose="020B0604020202020204" pitchFamily="34" charset="0"/>
            </a:endParaRPr>
          </a:p>
        </p:txBody>
      </p:sp>
      <p:sp>
        <p:nvSpPr>
          <p:cNvPr id="53257" name="Text Box 9"/>
          <p:cNvSpPr txBox="1">
            <a:spLocks noChangeArrowheads="1"/>
          </p:cNvSpPr>
          <p:nvPr/>
        </p:nvSpPr>
        <p:spPr bwMode="auto">
          <a:xfrm>
            <a:off x="4953000" y="1219200"/>
            <a:ext cx="3352800" cy="457200"/>
          </a:xfrm>
          <a:prstGeom prst="rect">
            <a:avLst/>
          </a:prstGeom>
          <a:noFill/>
          <a:ln w="9525">
            <a:noFill/>
            <a:miter lim="800000"/>
          </a:ln>
          <a:effectLst/>
        </p:spPr>
        <p:txBody>
          <a:bodyPr>
            <a:spAutoFit/>
          </a:bodyPr>
          <a:lstStyle/>
          <a:p>
            <a:pPr>
              <a:spcBef>
                <a:spcPct val="50000"/>
              </a:spcBef>
            </a:pPr>
            <a:r>
              <a:rPr lang="en-US" altLang="zh-CN" sz="2400" b="1">
                <a:solidFill>
                  <a:srgbClr val="FF3300"/>
                </a:solidFill>
                <a:latin typeface="Arial" panose="020B0604020202020204" pitchFamily="34" charset="0"/>
              </a:rPr>
              <a:t>in western countries</a:t>
            </a:r>
            <a:endParaRPr lang="en-US" altLang="zh-CN" sz="2400" b="1">
              <a:solidFill>
                <a:srgbClr val="FF3300"/>
              </a:solidFill>
              <a:latin typeface="Arial" panose="020B0604020202020204" pitchFamily="34" charset="0"/>
            </a:endParaRPr>
          </a:p>
        </p:txBody>
      </p:sp>
      <p:sp>
        <p:nvSpPr>
          <p:cNvPr id="53258" name="Text Box 10"/>
          <p:cNvSpPr txBox="1">
            <a:spLocks noChangeArrowheads="1"/>
          </p:cNvSpPr>
          <p:nvPr/>
        </p:nvSpPr>
        <p:spPr bwMode="auto">
          <a:xfrm>
            <a:off x="304800" y="2667000"/>
            <a:ext cx="3352800" cy="3743325"/>
          </a:xfrm>
          <a:prstGeom prst="rect">
            <a:avLst/>
          </a:prstGeom>
          <a:noFill/>
          <a:ln w="9525">
            <a:noFill/>
            <a:miter lim="800000"/>
          </a:ln>
          <a:effectLst/>
        </p:spPr>
        <p:txBody>
          <a:bodyPr>
            <a:spAutoFit/>
          </a:bodyPr>
          <a:lstStyle/>
          <a:p>
            <a:pPr>
              <a:spcBef>
                <a:spcPct val="50000"/>
              </a:spcBef>
            </a:pPr>
            <a:r>
              <a:rPr lang="zh-CN" altLang="en-US" sz="2400" b="1">
                <a:latin typeface="Arial" panose="020B0604020202020204" pitchFamily="34" charset="0"/>
                <a:ea typeface="华文楷体" pitchFamily="2" charset="-122"/>
              </a:rPr>
              <a:t>丧家狗</a:t>
            </a:r>
            <a:endParaRPr lang="zh-CN" altLang="en-US" sz="2400" b="1">
              <a:latin typeface="Arial" panose="020B0604020202020204" pitchFamily="34" charset="0"/>
              <a:ea typeface="华文楷体" pitchFamily="2" charset="-122"/>
            </a:endParaRPr>
          </a:p>
          <a:p>
            <a:pPr>
              <a:spcBef>
                <a:spcPct val="50000"/>
              </a:spcBef>
            </a:pPr>
            <a:endParaRPr lang="zh-CN" altLang="en-US" sz="2400" b="1">
              <a:latin typeface="Arial" panose="020B0604020202020204" pitchFamily="34" charset="0"/>
              <a:ea typeface="华文楷体" pitchFamily="2" charset="-122"/>
            </a:endParaRPr>
          </a:p>
          <a:p>
            <a:pPr>
              <a:spcBef>
                <a:spcPct val="50000"/>
              </a:spcBef>
            </a:pPr>
            <a:r>
              <a:rPr lang="zh-CN" altLang="en-US" sz="2400" b="1">
                <a:latin typeface="Arial" panose="020B0604020202020204" pitchFamily="34" charset="0"/>
                <a:ea typeface="华文楷体" pitchFamily="2" charset="-122"/>
              </a:rPr>
              <a:t>疯狗</a:t>
            </a:r>
            <a:endParaRPr lang="zh-CN" altLang="en-US" sz="2400" b="1">
              <a:latin typeface="Arial" panose="020B0604020202020204" pitchFamily="34" charset="0"/>
              <a:ea typeface="华文楷体" pitchFamily="2" charset="-122"/>
            </a:endParaRPr>
          </a:p>
          <a:p>
            <a:pPr>
              <a:spcBef>
                <a:spcPct val="50000"/>
              </a:spcBef>
            </a:pPr>
            <a:endParaRPr lang="zh-CN" altLang="en-US" sz="2400" b="1">
              <a:latin typeface="Arial" panose="020B0604020202020204" pitchFamily="34" charset="0"/>
              <a:ea typeface="华文楷体" pitchFamily="2" charset="-122"/>
            </a:endParaRPr>
          </a:p>
          <a:p>
            <a:pPr>
              <a:spcBef>
                <a:spcPct val="50000"/>
              </a:spcBef>
            </a:pPr>
            <a:r>
              <a:rPr lang="zh-CN" altLang="en-US" sz="2400" b="1">
                <a:latin typeface="Arial" panose="020B0604020202020204" pitchFamily="34" charset="0"/>
                <a:ea typeface="华文楷体" pitchFamily="2" charset="-122"/>
              </a:rPr>
              <a:t>走狗</a:t>
            </a:r>
            <a:endParaRPr lang="zh-CN" altLang="en-US" sz="2400" b="1">
              <a:latin typeface="Arial" panose="020B0604020202020204" pitchFamily="34" charset="0"/>
              <a:ea typeface="华文楷体" pitchFamily="2" charset="-122"/>
            </a:endParaRPr>
          </a:p>
          <a:p>
            <a:pPr>
              <a:spcBef>
                <a:spcPct val="50000"/>
              </a:spcBef>
            </a:pPr>
            <a:endParaRPr lang="zh-CN" altLang="en-US" sz="2400" b="1">
              <a:latin typeface="Arial" panose="020B0604020202020204" pitchFamily="34" charset="0"/>
              <a:ea typeface="华文楷体" pitchFamily="2" charset="-122"/>
            </a:endParaRPr>
          </a:p>
          <a:p>
            <a:pPr>
              <a:spcBef>
                <a:spcPct val="50000"/>
              </a:spcBef>
            </a:pPr>
            <a:r>
              <a:rPr lang="zh-CN" altLang="en-US" sz="2400" b="1">
                <a:latin typeface="Arial" panose="020B0604020202020204" pitchFamily="34" charset="0"/>
                <a:ea typeface="华文楷体" pitchFamily="2" charset="-122"/>
              </a:rPr>
              <a:t>狗捉耗子多管闲事</a:t>
            </a:r>
            <a:endParaRPr lang="zh-CN" altLang="en-US" sz="2400" b="1">
              <a:latin typeface="Arial" panose="020B0604020202020204" pitchFamily="34" charset="0"/>
              <a:ea typeface="华文楷体" pitchFamily="2" charset="-122"/>
            </a:endParaRPr>
          </a:p>
        </p:txBody>
      </p:sp>
      <p:sp>
        <p:nvSpPr>
          <p:cNvPr id="53259" name="Text Box 11"/>
          <p:cNvSpPr txBox="1">
            <a:spLocks noChangeArrowheads="1"/>
          </p:cNvSpPr>
          <p:nvPr/>
        </p:nvSpPr>
        <p:spPr bwMode="auto">
          <a:xfrm>
            <a:off x="4953000" y="2438400"/>
            <a:ext cx="3733800" cy="2647950"/>
          </a:xfrm>
          <a:prstGeom prst="rect">
            <a:avLst/>
          </a:prstGeom>
          <a:noFill/>
          <a:ln w="9525">
            <a:noFill/>
            <a:miter lim="800000"/>
          </a:ln>
          <a:effectLst/>
        </p:spPr>
        <p:txBody>
          <a:bodyPr>
            <a:spAutoFit/>
          </a:bodyPr>
          <a:lstStyle/>
          <a:p>
            <a:pPr>
              <a:spcBef>
                <a:spcPct val="50000"/>
              </a:spcBef>
            </a:pPr>
            <a:r>
              <a:rPr lang="en-US" altLang="zh-CN" sz="2400" b="1">
                <a:solidFill>
                  <a:srgbClr val="FF00FF"/>
                </a:solidFill>
                <a:ea typeface="华文楷体" pitchFamily="2" charset="-122"/>
              </a:rPr>
              <a:t>You are a lucky person.</a:t>
            </a:r>
            <a:r>
              <a:rPr lang="zh-CN" altLang="en-US" sz="2400" b="1">
                <a:latin typeface="华文楷体" pitchFamily="2" charset="-122"/>
                <a:ea typeface="华文楷体" pitchFamily="2" charset="-122"/>
              </a:rPr>
              <a:t>你真是个幸运儿</a:t>
            </a:r>
            <a:endParaRPr lang="zh-CN" altLang="en-US" sz="2400" b="1">
              <a:latin typeface="华文楷体" pitchFamily="2" charset="-122"/>
              <a:ea typeface="华文楷体" pitchFamily="2" charset="-122"/>
            </a:endParaRPr>
          </a:p>
          <a:p>
            <a:pPr>
              <a:spcBef>
                <a:spcPct val="50000"/>
              </a:spcBef>
            </a:pPr>
            <a:endParaRPr lang="zh-CN" altLang="en-US" sz="2400" b="1">
              <a:latin typeface="华文楷体" pitchFamily="2" charset="-122"/>
              <a:ea typeface="华文楷体" pitchFamily="2" charset="-122"/>
            </a:endParaRPr>
          </a:p>
          <a:p>
            <a:pPr>
              <a:spcBef>
                <a:spcPct val="50000"/>
              </a:spcBef>
            </a:pPr>
            <a:r>
              <a:rPr lang="en-US" altLang="zh-CN" sz="2400" b="1">
                <a:solidFill>
                  <a:srgbClr val="FF00FF"/>
                </a:solidFill>
                <a:ea typeface="华文楷体" pitchFamily="2" charset="-122"/>
              </a:rPr>
              <a:t>Each person has good luck at times.</a:t>
            </a:r>
            <a:r>
              <a:rPr lang="en-US" altLang="zh-CN" sz="2400" b="1">
                <a:latin typeface="华文楷体" pitchFamily="2" charset="-122"/>
                <a:ea typeface="华文楷体" pitchFamily="2" charset="-122"/>
              </a:rPr>
              <a:t> </a:t>
            </a:r>
            <a:r>
              <a:rPr lang="zh-CN" altLang="en-US" sz="2400" b="1">
                <a:latin typeface="华文楷体" pitchFamily="2" charset="-122"/>
                <a:ea typeface="华文楷体" pitchFamily="2" charset="-122"/>
              </a:rPr>
              <a:t>人人都有得意日。</a:t>
            </a:r>
            <a:endParaRPr lang="zh-CN" altLang="en-US" sz="2400" b="1">
              <a:latin typeface="华文楷体" pitchFamily="2" charset="-122"/>
              <a:ea typeface="华文楷体" pitchFamily="2" charset="-122"/>
            </a:endParaRPr>
          </a:p>
        </p:txBody>
      </p:sp>
      <p:sp>
        <p:nvSpPr>
          <p:cNvPr id="53260" name="Text Box 12"/>
          <p:cNvSpPr txBox="1">
            <a:spLocks noChangeArrowheads="1"/>
          </p:cNvSpPr>
          <p:nvPr/>
        </p:nvSpPr>
        <p:spPr bwMode="auto">
          <a:xfrm>
            <a:off x="3886200" y="5181600"/>
            <a:ext cx="4953000" cy="1373188"/>
          </a:xfrm>
          <a:prstGeom prst="rect">
            <a:avLst/>
          </a:prstGeom>
          <a:solidFill>
            <a:schemeClr val="bg1"/>
          </a:solidFill>
          <a:ln w="9525">
            <a:noFill/>
            <a:miter lim="800000"/>
          </a:ln>
          <a:effectLst/>
        </p:spPr>
        <p:txBody>
          <a:bodyPr>
            <a:spAutoFit/>
          </a:bodyPr>
          <a:lstStyle/>
          <a:p>
            <a:pPr>
              <a:spcBef>
                <a:spcPct val="50000"/>
              </a:spcBef>
            </a:pPr>
            <a:r>
              <a:rPr lang="en-US" altLang="zh-CN" sz="2800" b="1">
                <a:solidFill>
                  <a:srgbClr val="009900"/>
                </a:solidFill>
                <a:latin typeface="Arial" panose="020B0604020202020204" pitchFamily="34" charset="0"/>
              </a:rPr>
              <a:t>Dogs are considered honest and good friends of humans.</a:t>
            </a:r>
            <a:endParaRPr lang="en-US" altLang="zh-CN" sz="2800" b="1">
              <a:solidFill>
                <a:srgbClr val="009900"/>
              </a:solidFill>
              <a:latin typeface="Arial" panose="020B0604020202020204" pitchFamily="34" charset="0"/>
            </a:endParaRPr>
          </a:p>
        </p:txBody>
      </p:sp>
    </p:spTree>
  </p:cSld>
  <p:clrMapOvr>
    <a:masterClrMapping/>
  </p:clrMapOvr>
  <p:transition spd="med">
    <p:blinds/>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fade">
                                      <p:cBhvr>
                                        <p:cTn id="7" dur="1000"/>
                                        <p:tgtEl>
                                          <p:spTgt spid="53253"/>
                                        </p:tgtEl>
                                      </p:cBhvr>
                                    </p:animEffect>
                                    <p:anim calcmode="lin" valueType="num">
                                      <p:cBhvr>
                                        <p:cTn id="8" dur="1000" fill="hold"/>
                                        <p:tgtEl>
                                          <p:spTgt spid="53253"/>
                                        </p:tgtEl>
                                        <p:attrNameLst>
                                          <p:attrName>ppt_x</p:attrName>
                                        </p:attrNameLst>
                                      </p:cBhvr>
                                      <p:tavLst>
                                        <p:tav tm="0">
                                          <p:val>
                                            <p:strVal val="#ppt_x"/>
                                          </p:val>
                                        </p:tav>
                                        <p:tav tm="100000">
                                          <p:val>
                                            <p:strVal val="#ppt_x"/>
                                          </p:val>
                                        </p:tav>
                                      </p:tavLst>
                                    </p:anim>
                                    <p:anim calcmode="lin" valueType="num">
                                      <p:cBhvr>
                                        <p:cTn id="9" dur="1000" fill="hold"/>
                                        <p:tgtEl>
                                          <p:spTgt spid="532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3254"/>
                                        </p:tgtEl>
                                        <p:attrNameLst>
                                          <p:attrName>style.visibility</p:attrName>
                                        </p:attrNameLst>
                                      </p:cBhvr>
                                      <p:to>
                                        <p:strVal val="visible"/>
                                      </p:to>
                                    </p:set>
                                    <p:animEffect transition="in" filter="fade">
                                      <p:cBhvr>
                                        <p:cTn id="14" dur="1000"/>
                                        <p:tgtEl>
                                          <p:spTgt spid="53254"/>
                                        </p:tgtEl>
                                      </p:cBhvr>
                                    </p:animEffect>
                                    <p:anim calcmode="lin" valueType="num">
                                      <p:cBhvr>
                                        <p:cTn id="15" dur="1000" fill="hold"/>
                                        <p:tgtEl>
                                          <p:spTgt spid="53254"/>
                                        </p:tgtEl>
                                        <p:attrNameLst>
                                          <p:attrName>ppt_x</p:attrName>
                                        </p:attrNameLst>
                                      </p:cBhvr>
                                      <p:tavLst>
                                        <p:tav tm="0">
                                          <p:val>
                                            <p:strVal val="#ppt_x"/>
                                          </p:val>
                                        </p:tav>
                                        <p:tav tm="100000">
                                          <p:val>
                                            <p:strVal val="#ppt_x"/>
                                          </p:val>
                                        </p:tav>
                                      </p:tavLst>
                                    </p:anim>
                                    <p:anim calcmode="lin" valueType="num">
                                      <p:cBhvr>
                                        <p:cTn id="16" dur="1000" fill="hold"/>
                                        <p:tgtEl>
                                          <p:spTgt spid="5325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53255"/>
                                        </p:tgtEl>
                                        <p:attrNameLst>
                                          <p:attrName>style.visibility</p:attrName>
                                        </p:attrNameLst>
                                      </p:cBhvr>
                                      <p:to>
                                        <p:strVal val="visible"/>
                                      </p:to>
                                    </p:set>
                                    <p:animEffect transition="in" filter="fade">
                                      <p:cBhvr>
                                        <p:cTn id="19" dur="1000"/>
                                        <p:tgtEl>
                                          <p:spTgt spid="53255"/>
                                        </p:tgtEl>
                                      </p:cBhvr>
                                    </p:animEffect>
                                    <p:anim calcmode="lin" valueType="num">
                                      <p:cBhvr>
                                        <p:cTn id="20" dur="1000" fill="hold"/>
                                        <p:tgtEl>
                                          <p:spTgt spid="53255"/>
                                        </p:tgtEl>
                                        <p:attrNameLst>
                                          <p:attrName>ppt_x</p:attrName>
                                        </p:attrNameLst>
                                      </p:cBhvr>
                                      <p:tavLst>
                                        <p:tav tm="0">
                                          <p:val>
                                            <p:strVal val="#ppt_x"/>
                                          </p:val>
                                        </p:tav>
                                        <p:tav tm="100000">
                                          <p:val>
                                            <p:strVal val="#ppt_x"/>
                                          </p:val>
                                        </p:tav>
                                      </p:tavLst>
                                    </p:anim>
                                    <p:anim calcmode="lin" valueType="num">
                                      <p:cBhvr>
                                        <p:cTn id="21" dur="1000" fill="hold"/>
                                        <p:tgtEl>
                                          <p:spTgt spid="5325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53256">
                                            <p:txEl>
                                              <p:pRg st="0" end="0"/>
                                            </p:txEl>
                                          </p:spTgt>
                                        </p:tgtEl>
                                        <p:attrNameLst>
                                          <p:attrName>style.visibility</p:attrName>
                                        </p:attrNameLst>
                                      </p:cBhvr>
                                      <p:to>
                                        <p:strVal val="visible"/>
                                      </p:to>
                                    </p:set>
                                    <p:animEffect transition="in" filter="fade">
                                      <p:cBhvr>
                                        <p:cTn id="26" dur="1000"/>
                                        <p:tgtEl>
                                          <p:spTgt spid="53256">
                                            <p:txEl>
                                              <p:pRg st="0" end="0"/>
                                            </p:txEl>
                                          </p:spTgt>
                                        </p:tgtEl>
                                      </p:cBhvr>
                                    </p:animEffect>
                                    <p:anim calcmode="lin" valueType="num">
                                      <p:cBhvr>
                                        <p:cTn id="27" dur="1000" fill="hold"/>
                                        <p:tgtEl>
                                          <p:spTgt spid="5325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32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53257">
                                            <p:txEl>
                                              <p:pRg st="0" end="0"/>
                                            </p:txEl>
                                          </p:spTgt>
                                        </p:tgtEl>
                                        <p:attrNameLst>
                                          <p:attrName>style.visibility</p:attrName>
                                        </p:attrNameLst>
                                      </p:cBhvr>
                                      <p:to>
                                        <p:strVal val="visible"/>
                                      </p:to>
                                    </p:set>
                                    <p:animEffect transition="in" filter="fade">
                                      <p:cBhvr>
                                        <p:cTn id="33" dur="1000"/>
                                        <p:tgtEl>
                                          <p:spTgt spid="53257">
                                            <p:txEl>
                                              <p:pRg st="0" end="0"/>
                                            </p:txEl>
                                          </p:spTgt>
                                        </p:tgtEl>
                                      </p:cBhvr>
                                    </p:animEffect>
                                    <p:anim calcmode="lin" valueType="num">
                                      <p:cBhvr>
                                        <p:cTn id="34"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3258">
                                            <p:txEl>
                                              <p:pRg st="0" end="0"/>
                                            </p:txEl>
                                          </p:spTgt>
                                        </p:tgtEl>
                                        <p:attrNameLst>
                                          <p:attrName>style.visibility</p:attrName>
                                        </p:attrNameLst>
                                      </p:cBhvr>
                                      <p:to>
                                        <p:strVal val="visible"/>
                                      </p:to>
                                    </p:set>
                                    <p:animEffect transition="in" filter="fade">
                                      <p:cBhvr>
                                        <p:cTn id="40" dur="1000"/>
                                        <p:tgtEl>
                                          <p:spTgt spid="53258">
                                            <p:txEl>
                                              <p:pRg st="0" end="0"/>
                                            </p:txEl>
                                          </p:spTgt>
                                        </p:tgtEl>
                                      </p:cBhvr>
                                    </p:animEffect>
                                    <p:anim calcmode="lin" valueType="num">
                                      <p:cBhvr>
                                        <p:cTn id="41" dur="1000" fill="hold"/>
                                        <p:tgtEl>
                                          <p:spTgt spid="53258">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32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3258">
                                            <p:txEl>
                                              <p:pRg st="2" end="2"/>
                                            </p:txEl>
                                          </p:spTgt>
                                        </p:tgtEl>
                                        <p:attrNameLst>
                                          <p:attrName>style.visibility</p:attrName>
                                        </p:attrNameLst>
                                      </p:cBhvr>
                                      <p:to>
                                        <p:strVal val="visible"/>
                                      </p:to>
                                    </p:set>
                                    <p:animEffect transition="in" filter="fade">
                                      <p:cBhvr>
                                        <p:cTn id="47" dur="1000"/>
                                        <p:tgtEl>
                                          <p:spTgt spid="53258">
                                            <p:txEl>
                                              <p:pRg st="2" end="2"/>
                                            </p:txEl>
                                          </p:spTgt>
                                        </p:tgtEl>
                                      </p:cBhvr>
                                    </p:animEffect>
                                    <p:anim calcmode="lin" valueType="num">
                                      <p:cBhvr>
                                        <p:cTn id="48" dur="1000" fill="hold"/>
                                        <p:tgtEl>
                                          <p:spTgt spid="53258">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532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3258">
                                            <p:txEl>
                                              <p:pRg st="4" end="4"/>
                                            </p:txEl>
                                          </p:spTgt>
                                        </p:tgtEl>
                                        <p:attrNameLst>
                                          <p:attrName>style.visibility</p:attrName>
                                        </p:attrNameLst>
                                      </p:cBhvr>
                                      <p:to>
                                        <p:strVal val="visible"/>
                                      </p:to>
                                    </p:set>
                                    <p:animEffect transition="in" filter="fade">
                                      <p:cBhvr>
                                        <p:cTn id="54" dur="1000"/>
                                        <p:tgtEl>
                                          <p:spTgt spid="53258">
                                            <p:txEl>
                                              <p:pRg st="4" end="4"/>
                                            </p:txEl>
                                          </p:spTgt>
                                        </p:tgtEl>
                                      </p:cBhvr>
                                    </p:animEffect>
                                    <p:anim calcmode="lin" valueType="num">
                                      <p:cBhvr>
                                        <p:cTn id="55" dur="1000" fill="hold"/>
                                        <p:tgtEl>
                                          <p:spTgt spid="53258">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532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3258">
                                            <p:txEl>
                                              <p:pRg st="6" end="6"/>
                                            </p:txEl>
                                          </p:spTgt>
                                        </p:tgtEl>
                                        <p:attrNameLst>
                                          <p:attrName>style.visibility</p:attrName>
                                        </p:attrNameLst>
                                      </p:cBhvr>
                                      <p:to>
                                        <p:strVal val="visible"/>
                                      </p:to>
                                    </p:set>
                                    <p:animEffect transition="in" filter="fade">
                                      <p:cBhvr>
                                        <p:cTn id="61" dur="1000"/>
                                        <p:tgtEl>
                                          <p:spTgt spid="53258">
                                            <p:txEl>
                                              <p:pRg st="6" end="6"/>
                                            </p:txEl>
                                          </p:spTgt>
                                        </p:tgtEl>
                                      </p:cBhvr>
                                    </p:animEffect>
                                    <p:anim calcmode="lin" valueType="num">
                                      <p:cBhvr>
                                        <p:cTn id="62" dur="1000" fill="hold"/>
                                        <p:tgtEl>
                                          <p:spTgt spid="53258">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5325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53259">
                                            <p:txEl>
                                              <p:pRg st="0" end="0"/>
                                            </p:txEl>
                                          </p:spTgt>
                                        </p:tgtEl>
                                        <p:attrNameLst>
                                          <p:attrName>style.visibility</p:attrName>
                                        </p:attrNameLst>
                                      </p:cBhvr>
                                      <p:to>
                                        <p:strVal val="visible"/>
                                      </p:to>
                                    </p:set>
                                    <p:anim calcmode="lin" valueType="num">
                                      <p:cBhvr additive="base">
                                        <p:cTn id="68" dur="1000" fill="hold"/>
                                        <p:tgtEl>
                                          <p:spTgt spid="53259">
                                            <p:txEl>
                                              <p:pRg st="0" end="0"/>
                                            </p:txEl>
                                          </p:spTgt>
                                        </p:tgtEl>
                                        <p:attrNameLst>
                                          <p:attrName>ppt_x</p:attrName>
                                        </p:attrNameLst>
                                      </p:cBhvr>
                                      <p:tavLst>
                                        <p:tav tm="0">
                                          <p:val>
                                            <p:strVal val="1+#ppt_w/2"/>
                                          </p:val>
                                        </p:tav>
                                        <p:tav tm="100000">
                                          <p:val>
                                            <p:strVal val="#ppt_x"/>
                                          </p:val>
                                        </p:tav>
                                      </p:tavLst>
                                    </p:anim>
                                    <p:anim calcmode="lin" valueType="num">
                                      <p:cBhvr additive="base">
                                        <p:cTn id="69" dur="1000" fill="hold"/>
                                        <p:tgtEl>
                                          <p:spTgt spid="53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nodeType="clickEffect">
                                  <p:stCondLst>
                                    <p:cond delay="0"/>
                                  </p:stCondLst>
                                  <p:childTnLst>
                                    <p:set>
                                      <p:cBhvr>
                                        <p:cTn id="73" dur="1" fill="hold">
                                          <p:stCondLst>
                                            <p:cond delay="0"/>
                                          </p:stCondLst>
                                        </p:cTn>
                                        <p:tgtEl>
                                          <p:spTgt spid="53259">
                                            <p:txEl>
                                              <p:pRg st="2" end="2"/>
                                            </p:txEl>
                                          </p:spTgt>
                                        </p:tgtEl>
                                        <p:attrNameLst>
                                          <p:attrName>style.visibility</p:attrName>
                                        </p:attrNameLst>
                                      </p:cBhvr>
                                      <p:to>
                                        <p:strVal val="visible"/>
                                      </p:to>
                                    </p:set>
                                    <p:anim calcmode="lin" valueType="num">
                                      <p:cBhvr additive="base">
                                        <p:cTn id="74" dur="1000" fill="hold"/>
                                        <p:tgtEl>
                                          <p:spTgt spid="53259">
                                            <p:txEl>
                                              <p:pRg st="2" end="2"/>
                                            </p:txEl>
                                          </p:spTgt>
                                        </p:tgtEl>
                                        <p:attrNameLst>
                                          <p:attrName>ppt_x</p:attrName>
                                        </p:attrNameLst>
                                      </p:cBhvr>
                                      <p:tavLst>
                                        <p:tav tm="0">
                                          <p:val>
                                            <p:strVal val="1+#ppt_w/2"/>
                                          </p:val>
                                        </p:tav>
                                        <p:tav tm="100000">
                                          <p:val>
                                            <p:strVal val="#ppt_x"/>
                                          </p:val>
                                        </p:tav>
                                      </p:tavLst>
                                    </p:anim>
                                    <p:anim calcmode="lin" valueType="num">
                                      <p:cBhvr additive="base">
                                        <p:cTn id="75" dur="1000" fill="hold"/>
                                        <p:tgtEl>
                                          <p:spTgt spid="532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4" presetClass="entr" presetSubtype="0" fill="hold" nodeType="clickEffect">
                                  <p:stCondLst>
                                    <p:cond delay="0"/>
                                  </p:stCondLst>
                                  <p:childTnLst>
                                    <p:set>
                                      <p:cBhvr>
                                        <p:cTn id="79" dur="1" fill="hold">
                                          <p:stCondLst>
                                            <p:cond delay="0"/>
                                          </p:stCondLst>
                                        </p:cTn>
                                        <p:tgtEl>
                                          <p:spTgt spid="53260">
                                            <p:txEl>
                                              <p:pRg st="0" end="0"/>
                                            </p:txEl>
                                          </p:spTgt>
                                        </p:tgtEl>
                                        <p:attrNameLst>
                                          <p:attrName>style.visibility</p:attrName>
                                        </p:attrNameLst>
                                      </p:cBhvr>
                                      <p:to>
                                        <p:strVal val="visible"/>
                                      </p:to>
                                    </p:set>
                                    <p:anim to="" calcmode="lin" valueType="num">
                                      <p:cBhvr>
                                        <p:cTn id="80" dur="1" fill="hold"/>
                                        <p:tgtEl>
                                          <p:spTgt spid="53260">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p:bldP spid="532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4283" name="Oval 11"/>
          <p:cNvSpPr>
            <a:spLocks noChangeArrowheads="1"/>
          </p:cNvSpPr>
          <p:nvPr/>
        </p:nvSpPr>
        <p:spPr bwMode="auto">
          <a:xfrm>
            <a:off x="5943600" y="2667000"/>
            <a:ext cx="2819400" cy="762000"/>
          </a:xfrm>
          <a:prstGeom prst="ellipse">
            <a:avLst/>
          </a:prstGeom>
          <a:solidFill>
            <a:schemeClr val="accent1"/>
          </a:solidFill>
          <a:ln w="9525">
            <a:solidFill>
              <a:schemeClr val="tx1"/>
            </a:solidFill>
            <a:round/>
          </a:ln>
          <a:effectLst/>
        </p:spPr>
        <p:txBody>
          <a:bodyPr wrap="none" anchor="ctr"/>
          <a:lstStyle/>
          <a:p>
            <a:endParaRPr lang="zh-CN" altLang="en-US"/>
          </a:p>
        </p:txBody>
      </p:sp>
      <p:sp>
        <p:nvSpPr>
          <p:cNvPr id="54276" name="WordArt 4"/>
          <p:cNvSpPr>
            <a:spLocks noChangeArrowheads="1" noChangeShapeType="1" noTextEdit="1"/>
          </p:cNvSpPr>
          <p:nvPr/>
        </p:nvSpPr>
        <p:spPr bwMode="auto">
          <a:xfrm>
            <a:off x="5486400" y="0"/>
            <a:ext cx="3352800" cy="12192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panose="02010600030101010101" pitchFamily="2" charset="-122"/>
                <a:ea typeface="宋体" panose="02010600030101010101" pitchFamily="2" charset="-122"/>
              </a:rPr>
              <a:t>Careful Reading</a:t>
            </a:r>
            <a:endParaRPr lang="zh-CN" altLang="en-US" sz="3600" kern="10">
              <a:ln w="9525">
                <a:solidFill>
                  <a:srgbClr val="CC99FF"/>
                </a:solidFill>
                <a:rou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panose="02010600030101010101" pitchFamily="2" charset="-122"/>
              <a:ea typeface="宋体" panose="02010600030101010101" pitchFamily="2" charset="-122"/>
            </a:endParaRPr>
          </a:p>
        </p:txBody>
      </p:sp>
      <p:sp>
        <p:nvSpPr>
          <p:cNvPr id="54277" name="Text Box 5"/>
          <p:cNvSpPr txBox="1">
            <a:spLocks noChangeArrowheads="1"/>
          </p:cNvSpPr>
          <p:nvPr/>
        </p:nvSpPr>
        <p:spPr bwMode="auto">
          <a:xfrm>
            <a:off x="0" y="304800"/>
            <a:ext cx="5181600" cy="946150"/>
          </a:xfrm>
          <a:prstGeom prst="rect">
            <a:avLst/>
          </a:prstGeom>
          <a:solidFill>
            <a:schemeClr val="bg1">
              <a:alpha val="50000"/>
            </a:schemeClr>
          </a:solidFill>
          <a:ln w="9525">
            <a:noFill/>
            <a:miter lim="800000"/>
          </a:ln>
          <a:effectLst/>
        </p:spPr>
        <p:txBody>
          <a:bodyPr>
            <a:spAutoFit/>
          </a:bodyPr>
          <a:lstStyle/>
          <a:p>
            <a:pPr>
              <a:spcBef>
                <a:spcPct val="50000"/>
              </a:spcBef>
            </a:pPr>
            <a:r>
              <a:rPr lang="en-US" altLang="zh-CN" sz="2800" b="1">
                <a:solidFill>
                  <a:srgbClr val="0000FF"/>
                </a:solidFill>
                <a:latin typeface="Arial" panose="020B0604020202020204" pitchFamily="34" charset="0"/>
              </a:rPr>
              <a:t>Read Para.3 carefully and mark T (true) or F (false).</a:t>
            </a:r>
            <a:endParaRPr lang="en-US" altLang="zh-CN" sz="2800" b="1">
              <a:solidFill>
                <a:srgbClr val="0000FF"/>
              </a:solidFill>
              <a:latin typeface="Arial" panose="020B0604020202020204" pitchFamily="34" charset="0"/>
            </a:endParaRPr>
          </a:p>
        </p:txBody>
      </p:sp>
      <p:sp>
        <p:nvSpPr>
          <p:cNvPr id="54278" name="Text Box 6"/>
          <p:cNvSpPr txBox="1">
            <a:spLocks noChangeArrowheads="1"/>
          </p:cNvSpPr>
          <p:nvPr/>
        </p:nvSpPr>
        <p:spPr bwMode="auto">
          <a:xfrm>
            <a:off x="0" y="2209800"/>
            <a:ext cx="8686800" cy="3743325"/>
          </a:xfrm>
          <a:prstGeom prst="rect">
            <a:avLst/>
          </a:prstGeom>
          <a:noFill/>
          <a:ln w="9525">
            <a:noFill/>
            <a:miter lim="800000"/>
          </a:ln>
          <a:effectLst/>
        </p:spPr>
        <p:txBody>
          <a:bodyPr>
            <a:spAutoFit/>
          </a:bodyPr>
          <a:lstStyle/>
          <a:p>
            <a:pPr>
              <a:spcBef>
                <a:spcPct val="50000"/>
              </a:spcBef>
            </a:pPr>
            <a:r>
              <a:rPr lang="en-US" altLang="zh-CN" sz="2400" b="1"/>
              <a:t>(    )1. Dragons play an important role in Chinese  </a:t>
            </a:r>
            <a:endParaRPr lang="en-US" altLang="zh-CN" sz="2400" b="1"/>
          </a:p>
          <a:p>
            <a:pPr>
              <a:spcBef>
                <a:spcPct val="50000"/>
              </a:spcBef>
            </a:pPr>
            <a:r>
              <a:rPr lang="en-US" altLang="zh-CN" sz="2400" b="1"/>
              <a:t>         culture.</a:t>
            </a:r>
            <a:endParaRPr lang="en-US" altLang="zh-CN" sz="2400" b="1"/>
          </a:p>
          <a:p>
            <a:pPr>
              <a:spcBef>
                <a:spcPct val="50000"/>
              </a:spcBef>
            </a:pPr>
            <a:r>
              <a:rPr lang="en-US" altLang="zh-CN" sz="2400" b="1"/>
              <a:t>(    )2. In ancient times, the Chinese </a:t>
            </a:r>
            <a:r>
              <a:rPr lang="en-US" altLang="zh-CN" sz="2400" b="1">
                <a:solidFill>
                  <a:srgbClr val="FF3300"/>
                </a:solidFill>
              </a:rPr>
              <a:t>emperors</a:t>
            </a:r>
            <a:r>
              <a:rPr lang="en-US" altLang="zh-CN" sz="2400" b="1"/>
              <a:t> </a:t>
            </a:r>
            <a:endParaRPr lang="en-US" altLang="zh-CN" sz="2400" b="1"/>
          </a:p>
          <a:p>
            <a:pPr>
              <a:spcBef>
                <a:spcPct val="50000"/>
              </a:spcBef>
            </a:pPr>
            <a:r>
              <a:rPr lang="en-US" altLang="zh-CN" sz="2400" b="1"/>
              <a:t>         compared themselves to dragons.</a:t>
            </a:r>
            <a:endParaRPr lang="en-US" altLang="zh-CN" sz="2400" b="1"/>
          </a:p>
          <a:p>
            <a:pPr>
              <a:spcBef>
                <a:spcPct val="50000"/>
              </a:spcBef>
            </a:pPr>
            <a:r>
              <a:rPr lang="en-US" altLang="zh-CN" sz="2400" b="1"/>
              <a:t>(    )3. In western cultures, dragon has positive </a:t>
            </a:r>
            <a:endParaRPr lang="en-US" altLang="zh-CN" sz="2400" b="1"/>
          </a:p>
          <a:p>
            <a:pPr>
              <a:spcBef>
                <a:spcPct val="50000"/>
              </a:spcBef>
            </a:pPr>
            <a:r>
              <a:rPr lang="en-US" altLang="zh-CN" sz="2400" b="1"/>
              <a:t>         meanings.</a:t>
            </a:r>
            <a:endParaRPr lang="en-US" altLang="zh-CN" sz="2400" b="1"/>
          </a:p>
          <a:p>
            <a:pPr>
              <a:spcBef>
                <a:spcPct val="50000"/>
              </a:spcBef>
            </a:pPr>
            <a:endParaRPr lang="en-US" altLang="zh-CN" sz="2400" b="1"/>
          </a:p>
        </p:txBody>
      </p:sp>
      <p:sp>
        <p:nvSpPr>
          <p:cNvPr id="54279" name="Text Box 7"/>
          <p:cNvSpPr txBox="1">
            <a:spLocks noChangeArrowheads="1"/>
          </p:cNvSpPr>
          <p:nvPr/>
        </p:nvSpPr>
        <p:spPr bwMode="auto">
          <a:xfrm>
            <a:off x="381000" y="2209800"/>
            <a:ext cx="381000" cy="457200"/>
          </a:xfrm>
          <a:prstGeom prst="rect">
            <a:avLst/>
          </a:prstGeom>
          <a:noFill/>
          <a:ln w="9525">
            <a:noFill/>
            <a:miter lim="800000"/>
          </a:ln>
          <a:effectLst/>
        </p:spPr>
        <p:txBody>
          <a:bodyPr>
            <a:spAutoFit/>
          </a:bodyPr>
          <a:lstStyle/>
          <a:p>
            <a:pPr>
              <a:spcBef>
                <a:spcPct val="50000"/>
              </a:spcBef>
            </a:pPr>
            <a:r>
              <a:rPr lang="en-US" altLang="zh-CN" sz="2400" b="1">
                <a:solidFill>
                  <a:srgbClr val="FF3300"/>
                </a:solidFill>
              </a:rPr>
              <a:t>T</a:t>
            </a:r>
            <a:endParaRPr lang="en-US" altLang="zh-CN" sz="2400" b="1">
              <a:solidFill>
                <a:srgbClr val="FF3300"/>
              </a:solidFill>
            </a:endParaRPr>
          </a:p>
        </p:txBody>
      </p:sp>
      <p:sp>
        <p:nvSpPr>
          <p:cNvPr id="54280" name="Text Box 8"/>
          <p:cNvSpPr txBox="1">
            <a:spLocks noChangeArrowheads="1"/>
          </p:cNvSpPr>
          <p:nvPr/>
        </p:nvSpPr>
        <p:spPr bwMode="auto">
          <a:xfrm>
            <a:off x="381000" y="3276600"/>
            <a:ext cx="381000" cy="457200"/>
          </a:xfrm>
          <a:prstGeom prst="rect">
            <a:avLst/>
          </a:prstGeom>
          <a:noFill/>
          <a:ln w="9525">
            <a:noFill/>
            <a:miter lim="800000"/>
          </a:ln>
          <a:effectLst/>
        </p:spPr>
        <p:txBody>
          <a:bodyPr>
            <a:spAutoFit/>
          </a:bodyPr>
          <a:lstStyle/>
          <a:p>
            <a:pPr>
              <a:spcBef>
                <a:spcPct val="50000"/>
              </a:spcBef>
            </a:pPr>
            <a:r>
              <a:rPr lang="en-US" altLang="zh-CN" sz="2400" b="1">
                <a:solidFill>
                  <a:srgbClr val="FF3300"/>
                </a:solidFill>
              </a:rPr>
              <a:t>T</a:t>
            </a:r>
            <a:endParaRPr lang="en-US" altLang="zh-CN" sz="2400" b="1">
              <a:solidFill>
                <a:srgbClr val="FF3300"/>
              </a:solidFill>
            </a:endParaRPr>
          </a:p>
        </p:txBody>
      </p:sp>
      <p:sp>
        <p:nvSpPr>
          <p:cNvPr id="54281" name="Text Box 9"/>
          <p:cNvSpPr txBox="1">
            <a:spLocks noChangeArrowheads="1"/>
          </p:cNvSpPr>
          <p:nvPr/>
        </p:nvSpPr>
        <p:spPr bwMode="auto">
          <a:xfrm>
            <a:off x="381000" y="4419600"/>
            <a:ext cx="381000" cy="457200"/>
          </a:xfrm>
          <a:prstGeom prst="rect">
            <a:avLst/>
          </a:prstGeom>
          <a:noFill/>
          <a:ln w="9525">
            <a:noFill/>
            <a:miter lim="800000"/>
          </a:ln>
          <a:effectLst/>
        </p:spPr>
        <p:txBody>
          <a:bodyPr>
            <a:spAutoFit/>
          </a:bodyPr>
          <a:lstStyle/>
          <a:p>
            <a:pPr>
              <a:spcBef>
                <a:spcPct val="50000"/>
              </a:spcBef>
            </a:pPr>
            <a:r>
              <a:rPr lang="en-US" altLang="zh-CN" sz="2400" b="1">
                <a:solidFill>
                  <a:srgbClr val="FF3300"/>
                </a:solidFill>
              </a:rPr>
              <a:t>F</a:t>
            </a:r>
            <a:endParaRPr lang="en-US" altLang="zh-CN" sz="2400" b="1">
              <a:solidFill>
                <a:srgbClr val="FF3300"/>
              </a:solidFill>
            </a:endParaRPr>
          </a:p>
        </p:txBody>
      </p:sp>
      <p:pic>
        <p:nvPicPr>
          <p:cNvPr id="54282" name="Picture 10" descr="2014-01-21_16-17-17"/>
          <p:cNvPicPr>
            <a:picLocks noChangeAspect="1" noChangeArrowheads="1"/>
          </p:cNvPicPr>
          <p:nvPr/>
        </p:nvPicPr>
        <p:blipFill>
          <a:blip r:embed="rId2">
            <a:clrChange>
              <a:clrFrom>
                <a:srgbClr val="FEFFFF"/>
              </a:clrFrom>
              <a:clrTo>
                <a:srgbClr val="FEFFFF">
                  <a:alpha val="0"/>
                </a:srgbClr>
              </a:clrTo>
            </a:clrChange>
          </a:blip>
          <a:srcRect/>
          <a:stretch>
            <a:fillRect/>
          </a:stretch>
        </p:blipFill>
        <p:spPr bwMode="auto">
          <a:xfrm>
            <a:off x="6019800" y="2895600"/>
            <a:ext cx="1666875" cy="447675"/>
          </a:xfrm>
          <a:prstGeom prst="rect">
            <a:avLst/>
          </a:prstGeom>
          <a:noFill/>
        </p:spPr>
      </p:pic>
      <p:sp>
        <p:nvSpPr>
          <p:cNvPr id="54284" name="Text Box 12"/>
          <p:cNvSpPr txBox="1">
            <a:spLocks noChangeArrowheads="1"/>
          </p:cNvSpPr>
          <p:nvPr/>
        </p:nvSpPr>
        <p:spPr bwMode="auto">
          <a:xfrm>
            <a:off x="7543800" y="2955925"/>
            <a:ext cx="1600200" cy="396875"/>
          </a:xfrm>
          <a:prstGeom prst="rect">
            <a:avLst/>
          </a:prstGeom>
          <a:noFill/>
          <a:ln w="9525">
            <a:noFill/>
            <a:miter lim="800000"/>
          </a:ln>
          <a:effectLst/>
        </p:spPr>
        <p:txBody>
          <a:bodyPr>
            <a:spAutoFit/>
          </a:bodyPr>
          <a:lstStyle/>
          <a:p>
            <a:pPr>
              <a:spcBef>
                <a:spcPct val="50000"/>
              </a:spcBef>
            </a:pPr>
            <a:r>
              <a:rPr lang="en-US" altLang="zh-CN" sz="2000" b="1"/>
              <a:t>n.</a:t>
            </a:r>
            <a:r>
              <a:rPr lang="zh-CN" altLang="en-US" sz="2000" b="1"/>
              <a:t>皇帝</a:t>
            </a:r>
            <a:endParaRPr lang="zh-CN" altLang="en-US" sz="2000" b="1"/>
          </a:p>
        </p:txBody>
      </p:sp>
    </p:spTree>
  </p:cSld>
  <p:clrMapOvr>
    <a:masterClrMapping/>
  </p:clrMapOvr>
  <p:transition spd="med">
    <p:comb/>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animEffect transition="in" filter="blinds(horizontal)">
                                      <p:cBhvr>
                                        <p:cTn id="7" dur="500"/>
                                        <p:tgtEl>
                                          <p:spTgt spid="542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4278"/>
                                        </p:tgtEl>
                                        <p:attrNameLst>
                                          <p:attrName>style.visibility</p:attrName>
                                        </p:attrNameLst>
                                      </p:cBhvr>
                                      <p:to>
                                        <p:strVal val="visible"/>
                                      </p:to>
                                    </p:set>
                                    <p:animEffect transition="in" filter="strips(downRight)">
                                      <p:cBhvr>
                                        <p:cTn id="12" dur="1000"/>
                                        <p:tgtEl>
                                          <p:spTgt spid="54278"/>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54279"/>
                                        </p:tgtEl>
                                        <p:attrNameLst>
                                          <p:attrName>style.visibility</p:attrName>
                                        </p:attrNameLst>
                                      </p:cBhvr>
                                      <p:to>
                                        <p:strVal val="visible"/>
                                      </p:to>
                                    </p:set>
                                    <p:anim calcmode="lin" valueType="num">
                                      <p:cBhvr>
                                        <p:cTn id="17" dur="1000" fill="hold"/>
                                        <p:tgtEl>
                                          <p:spTgt spid="54279"/>
                                        </p:tgtEl>
                                        <p:attrNameLst>
                                          <p:attrName>ppt_x</p:attrName>
                                        </p:attrNameLst>
                                      </p:cBhvr>
                                      <p:tavLst>
                                        <p:tav tm="0">
                                          <p:val>
                                            <p:strVal val="#ppt_x-.2"/>
                                          </p:val>
                                        </p:tav>
                                        <p:tav tm="100000">
                                          <p:val>
                                            <p:strVal val="#ppt_x"/>
                                          </p:val>
                                        </p:tav>
                                      </p:tavLst>
                                    </p:anim>
                                    <p:anim calcmode="lin" valueType="num">
                                      <p:cBhvr>
                                        <p:cTn id="18" dur="1000" fill="hold"/>
                                        <p:tgtEl>
                                          <p:spTgt spid="5427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4279"/>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54280"/>
                                        </p:tgtEl>
                                        <p:attrNameLst>
                                          <p:attrName>style.visibility</p:attrName>
                                        </p:attrNameLst>
                                      </p:cBhvr>
                                      <p:to>
                                        <p:strVal val="visible"/>
                                      </p:to>
                                    </p:set>
                                    <p:anim calcmode="lin" valueType="num">
                                      <p:cBhvr>
                                        <p:cTn id="24" dur="1000" fill="hold"/>
                                        <p:tgtEl>
                                          <p:spTgt spid="54280"/>
                                        </p:tgtEl>
                                        <p:attrNameLst>
                                          <p:attrName>ppt_x</p:attrName>
                                        </p:attrNameLst>
                                      </p:cBhvr>
                                      <p:tavLst>
                                        <p:tav tm="0">
                                          <p:val>
                                            <p:strVal val="#ppt_x-.2"/>
                                          </p:val>
                                        </p:tav>
                                        <p:tav tm="100000">
                                          <p:val>
                                            <p:strVal val="#ppt_x"/>
                                          </p:val>
                                        </p:tav>
                                      </p:tavLst>
                                    </p:anim>
                                    <p:anim calcmode="lin" valueType="num">
                                      <p:cBhvr>
                                        <p:cTn id="25" dur="1000" fill="hold"/>
                                        <p:tgtEl>
                                          <p:spTgt spid="5428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4280"/>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54281"/>
                                        </p:tgtEl>
                                        <p:attrNameLst>
                                          <p:attrName>style.visibility</p:attrName>
                                        </p:attrNameLst>
                                      </p:cBhvr>
                                      <p:to>
                                        <p:strVal val="visible"/>
                                      </p:to>
                                    </p:set>
                                    <p:anim calcmode="lin" valueType="num">
                                      <p:cBhvr>
                                        <p:cTn id="31" dur="1000" fill="hold"/>
                                        <p:tgtEl>
                                          <p:spTgt spid="54281"/>
                                        </p:tgtEl>
                                        <p:attrNameLst>
                                          <p:attrName>ppt_x</p:attrName>
                                        </p:attrNameLst>
                                      </p:cBhvr>
                                      <p:tavLst>
                                        <p:tav tm="0">
                                          <p:val>
                                            <p:strVal val="#ppt_x-.2"/>
                                          </p:val>
                                        </p:tav>
                                        <p:tav tm="100000">
                                          <p:val>
                                            <p:strVal val="#ppt_x"/>
                                          </p:val>
                                        </p:tav>
                                      </p:tavLst>
                                    </p:anim>
                                    <p:anim calcmode="lin" valueType="num">
                                      <p:cBhvr>
                                        <p:cTn id="32" dur="1000" fill="hold"/>
                                        <p:tgtEl>
                                          <p:spTgt spid="54281"/>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428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54282"/>
                                        </p:tgtEl>
                                        <p:attrNameLst>
                                          <p:attrName>style.visibility</p:attrName>
                                        </p:attrNameLst>
                                      </p:cBhvr>
                                      <p:to>
                                        <p:strVal val="visible"/>
                                      </p:to>
                                    </p:set>
                                    <p:animEffect transition="in" filter="blinds(horizontal)">
                                      <p:cBhvr>
                                        <p:cTn id="38" dur="500"/>
                                        <p:tgtEl>
                                          <p:spTgt spid="5428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54284"/>
                                        </p:tgtEl>
                                        <p:attrNameLst>
                                          <p:attrName>style.visibility</p:attrName>
                                        </p:attrNameLst>
                                      </p:cBhvr>
                                      <p:to>
                                        <p:strVal val="visible"/>
                                      </p:to>
                                    </p:set>
                                    <p:animEffect transition="in" filter="blinds(horizontal)">
                                      <p:cBhvr>
                                        <p:cTn id="41" dur="500"/>
                                        <p:tgtEl>
                                          <p:spTgt spid="5428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54283"/>
                                        </p:tgtEl>
                                        <p:attrNameLst>
                                          <p:attrName>style.visibility</p:attrName>
                                        </p:attrNameLst>
                                      </p:cBhvr>
                                      <p:to>
                                        <p:strVal val="visible"/>
                                      </p:to>
                                    </p:set>
                                    <p:animEffect transition="in" filter="blinds(horizontal)">
                                      <p:cBhvr>
                                        <p:cTn id="44" dur="500"/>
                                        <p:tgtEl>
                                          <p:spTgt spid="54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3" grpId="0" animBg="1"/>
      <p:bldP spid="54278" grpId="0"/>
      <p:bldP spid="54279" grpId="0"/>
      <p:bldP spid="54280" grpId="0"/>
      <p:bldP spid="54281" grpId="0"/>
      <p:bldP spid="5428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行云流水">
  <a:themeElements>
    <a:clrScheme name="行云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行云流水">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行云流水">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80000"/>
                <a:hueMod val="100000"/>
                <a:satMod val="300000"/>
              </a:schemeClr>
            </a:gs>
            <a:gs pos="72000">
              <a:schemeClr val="phClr">
                <a:tint val="100000"/>
                <a:shade val="100000"/>
                <a:hueMod val="100000"/>
                <a:satMod val="100000"/>
              </a:schemeClr>
            </a:gs>
            <a:gs pos="81000">
              <a:schemeClr val="phClr">
                <a:tint val="98000"/>
                <a:shade val="100000"/>
                <a:hueMod val="100000"/>
                <a:satMod val="150000"/>
              </a:schemeClr>
            </a:gs>
            <a:gs pos="100000">
              <a:schemeClr val="phClr">
                <a:tint val="100000"/>
                <a:shade val="100000"/>
                <a:hueMod val="100000"/>
                <a:satMod val="200000"/>
              </a:schemeClr>
            </a:gs>
          </a:gsLst>
          <a:lin ang="16200000" scaled="1"/>
        </a:gradFill>
        <a:blipFill>
          <a:blip xmlns:r="http://schemas.openxmlformats.org/officeDocument/2006/relationships" r:embed="rId1">
            <a:duotone>
              <a:schemeClr val="phClr">
                <a:tint val="100000"/>
                <a:shade val="39000"/>
                <a:hueMod val="100000"/>
                <a:satMod val="150000"/>
              </a:schemeClr>
              <a:schemeClr val="phClr">
                <a:tint val="90000"/>
                <a:shade val="100000"/>
                <a:hueMod val="100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Calligraphy</Template>
  <TotalTime>0</TotalTime>
  <Words>6358</Words>
  <Application>WPS 演示</Application>
  <PresentationFormat>全屏显示(4:3)</PresentationFormat>
  <Paragraphs>367</Paragraphs>
  <Slides>21</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21</vt:i4>
      </vt:variant>
    </vt:vector>
  </HeadingPairs>
  <TitlesOfParts>
    <vt:vector size="43" baseType="lpstr">
      <vt:lpstr>Arial</vt:lpstr>
      <vt:lpstr>宋体</vt:lpstr>
      <vt:lpstr>Wingdings</vt:lpstr>
      <vt:lpstr>Comic Sans MS</vt:lpstr>
      <vt:lpstr>Cambria</vt:lpstr>
      <vt:lpstr>Wingdings 2</vt:lpstr>
      <vt:lpstr>Calibri</vt:lpstr>
      <vt:lpstr>Arial</vt:lpstr>
      <vt:lpstr>华文楷体</vt:lpstr>
      <vt:lpstr>Batang</vt:lpstr>
      <vt:lpstr>微软雅黑</vt:lpstr>
      <vt:lpstr>Lucida Sans</vt:lpstr>
      <vt:lpstr>Times New Roman</vt:lpstr>
      <vt:lpstr>Cooper Black</vt:lpstr>
      <vt:lpstr>Arail</vt:lpstr>
      <vt:lpstr>Calibri</vt:lpstr>
      <vt:lpstr>华文行楷</vt:lpstr>
      <vt:lpstr>Cambria</vt:lpstr>
      <vt:lpstr>Wingdings</vt:lpstr>
      <vt:lpstr>Lucida Sans Unicode</vt:lpstr>
      <vt:lpstr>Segoe Print</vt:lpstr>
      <vt:lpstr>行云流水</vt:lpstr>
      <vt:lpstr>PowerPoint 演示文稿</vt:lpstr>
      <vt:lpstr>阅读目的</vt:lpstr>
      <vt:lpstr>PowerPoint 演示文稿</vt:lpstr>
      <vt:lpstr>PowerPoint 演示文稿</vt:lpstr>
      <vt:lpstr>PowerPoint 演示文稿</vt:lpstr>
      <vt:lpstr>Look  at   these  pictures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renai</dc:creator>
  <cp:lastModifiedBy>kiss</cp:lastModifiedBy>
  <cp:revision>115</cp:revision>
  <cp:lastPrinted>2113-01-01T00:00:00Z</cp:lastPrinted>
  <dcterms:created xsi:type="dcterms:W3CDTF">2014-01-09T06:35:00Z</dcterms:created>
  <dcterms:modified xsi:type="dcterms:W3CDTF">2017-04-02T08:31:52Z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2052-10.1.0.6260</vt:lpwstr>
  </property>
</Properties>
</file>