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7" r:id="rId6"/>
    <p:sldId id="260" r:id="rId7"/>
    <p:sldId id="266" r:id="rId8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2F34D-0A21-4530-A63B-584BEEDC27C4}" type="datetimeFigureOut">
              <a:rPr lang="zh-CN" altLang="en-US"/>
              <a:pPr>
                <a:defRPr/>
              </a:pPr>
              <a:t>2018-3-17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E9F7E-4DFD-4E20-B813-EAC754E2D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DE7A-D84B-4D11-8BBB-63F108EAADBF}" type="datetimeFigureOut">
              <a:rPr lang="zh-CN" altLang="en-US"/>
              <a:pPr>
                <a:defRPr/>
              </a:pPr>
              <a:t>2018-3-17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07C55-DBD7-4839-8252-61CE75E512E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0C97B-B7B8-4FED-96CE-84D7FCEDF2B0}" type="datetimeFigureOut">
              <a:rPr lang="zh-CN" altLang="en-US"/>
              <a:pPr>
                <a:defRPr/>
              </a:pPr>
              <a:t>2018-3-17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E8935-06C6-4F47-B37B-2D0844C4A3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FBAA2-9BD6-4A71-8EA7-47EB7D46BCED}" type="datetimeFigureOut">
              <a:rPr lang="zh-CN" altLang="en-US"/>
              <a:pPr>
                <a:defRPr/>
              </a:pPr>
              <a:t>2018-3-17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DA3E6-A725-4FA5-A8DF-65F80E00C2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A77F3-3ABF-4AB8-976E-7F8ACE999C61}" type="datetimeFigureOut">
              <a:rPr lang="zh-CN" altLang="en-US"/>
              <a:pPr>
                <a:defRPr/>
              </a:pPr>
              <a:t>2018-3-17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A5773-1E2D-4571-B814-2DE61347B4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820EA-5D1C-4266-8ABA-D352382261CF}" type="datetimeFigureOut">
              <a:rPr lang="zh-CN" altLang="en-US"/>
              <a:pPr>
                <a:defRPr/>
              </a:pPr>
              <a:t>2018-3-17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68543-211D-4CA8-B19B-A15D3BCD415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A6AAA-AC42-45FE-A1C5-66047F31F15D}" type="datetimeFigureOut">
              <a:rPr lang="zh-CN" altLang="en-US"/>
              <a:pPr>
                <a:defRPr/>
              </a:pPr>
              <a:t>2018-3-17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8B190-DE2A-44FA-89FE-3B0B03AC411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841E4-5FD5-428A-AE12-5058991360C3}" type="datetimeFigureOut">
              <a:rPr lang="zh-CN" altLang="en-US"/>
              <a:pPr>
                <a:defRPr/>
              </a:pPr>
              <a:t>2018-3-17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BA73F-8963-412F-9A87-DBDBE71798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6E8CD-96BA-47FB-ACDD-40EB041BE2D1}" type="datetimeFigureOut">
              <a:rPr lang="zh-CN" altLang="en-US"/>
              <a:pPr>
                <a:defRPr/>
              </a:pPr>
              <a:t>2018-3-17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31B1E-51E2-452E-98A0-538FB48E66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51101-5B7F-43A7-9BBB-357CDA0AAEA9}" type="datetimeFigureOut">
              <a:rPr lang="zh-CN" altLang="en-US"/>
              <a:pPr>
                <a:defRPr/>
              </a:pPr>
              <a:t>2018-3-17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BE398-893B-4826-AC5F-7E3BF2840DB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3917B93-18CC-4C7B-AD90-ECF1C68D87C8}" type="datetimeFigureOut">
              <a:rPr lang="zh-CN" altLang="en-US"/>
              <a:pPr>
                <a:defRPr/>
              </a:pPr>
              <a:t>2018-3-17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A18F6B-5797-4241-B981-9E841B3B0F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  <p:sldLayoutId id="2147483655" r:id="rId4"/>
    <p:sldLayoutId id="2147483654" r:id="rId5"/>
    <p:sldLayoutId id="2147483653" r:id="rId6"/>
    <p:sldLayoutId id="2147483652" r:id="rId7"/>
    <p:sldLayoutId id="2147483651" r:id="rId8"/>
    <p:sldLayoutId id="2147483650" r:id="rId9"/>
    <p:sldLayoutId id="214748364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/>
          </p:cNvSpPr>
          <p:nvPr>
            <p:ph type="ctrTitle"/>
          </p:nvPr>
        </p:nvSpPr>
        <p:spPr>
          <a:xfrm>
            <a:off x="1957388" y="784225"/>
            <a:ext cx="9144000" cy="1912938"/>
          </a:xfrm>
        </p:spPr>
        <p:txBody>
          <a:bodyPr/>
          <a:lstStyle/>
          <a:p>
            <a:pPr eaLnBrk="1" hangingPunct="1"/>
            <a:r>
              <a:rPr lang="zh-CN" altLang="en-US" sz="4000" smtClean="0">
                <a:solidFill>
                  <a:srgbClr val="C00000"/>
                </a:solidFill>
                <a:sym typeface="+mn-ea"/>
              </a:rPr>
              <a:t>1</a:t>
            </a:r>
            <a:r>
              <a:rPr lang="en-US" altLang="zh-CN" sz="4000" smtClean="0">
                <a:solidFill>
                  <a:srgbClr val="C00000"/>
                </a:solidFill>
                <a:sym typeface="+mn-ea"/>
              </a:rPr>
              <a:t>8</a:t>
            </a:r>
            <a:r>
              <a:rPr lang="zh-CN" altLang="en-US" sz="4000" smtClean="0">
                <a:solidFill>
                  <a:srgbClr val="C00000"/>
                </a:solidFill>
                <a:sym typeface="+mn-ea"/>
              </a:rPr>
              <a:t>年阜阳中小学全员培训</a:t>
            </a:r>
            <a:r>
              <a:rPr lang="zh-CN" altLang="zh-CN" sz="4000" smtClean="0">
                <a:solidFill>
                  <a:srgbClr val="C00000"/>
                </a:solidFill>
                <a:sym typeface="+mn-ea"/>
              </a:rPr>
              <a:t>班级简报</a:t>
            </a:r>
            <a:br>
              <a:rPr lang="zh-CN" altLang="zh-CN" sz="4000" smtClean="0">
                <a:solidFill>
                  <a:srgbClr val="C00000"/>
                </a:solidFill>
                <a:sym typeface="+mn-ea"/>
              </a:rPr>
            </a:br>
            <a:endParaRPr lang="zh-CN" altLang="zh-CN" sz="4000" smtClean="0">
              <a:solidFill>
                <a:srgbClr val="C00000"/>
              </a:solidFill>
              <a:sym typeface="+mn-ea"/>
            </a:endParaRPr>
          </a:p>
        </p:txBody>
      </p:sp>
      <p:sp>
        <p:nvSpPr>
          <p:cNvPr id="12290" name="副标题 2"/>
          <p:cNvSpPr>
            <a:spLocks noGrp="1"/>
          </p:cNvSpPr>
          <p:nvPr>
            <p:ph type="subTitle" idx="1"/>
          </p:nvPr>
        </p:nvSpPr>
        <p:spPr>
          <a:xfrm>
            <a:off x="1820863" y="2174875"/>
            <a:ext cx="9226550" cy="4202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zh-CN" altLang="en-US" sz="1800" smtClean="0">
              <a:solidFill>
                <a:srgbClr val="C00000"/>
              </a:solidFill>
              <a:sym typeface="+mn-ea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zh-CN" sz="2000" smtClean="0">
                <a:solidFill>
                  <a:srgbClr val="C00000"/>
                </a:solidFill>
                <a:sym typeface="+mn-ea"/>
              </a:rPr>
              <a:t>阜南小语</a:t>
            </a:r>
            <a:r>
              <a:rPr lang="en-US" altLang="zh-CN" sz="2000" smtClean="0">
                <a:solidFill>
                  <a:srgbClr val="C00000"/>
                </a:solidFill>
                <a:sym typeface="+mn-ea"/>
              </a:rPr>
              <a:t>6</a:t>
            </a:r>
            <a:r>
              <a:rPr lang="zh-CN" altLang="en-US" sz="2000" smtClean="0">
                <a:solidFill>
                  <a:srgbClr val="C00000"/>
                </a:solidFill>
                <a:sym typeface="+mn-ea"/>
              </a:rPr>
              <a:t>班          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>
                <a:solidFill>
                  <a:srgbClr val="C00000"/>
                </a:solidFill>
                <a:sym typeface="+mn-ea"/>
              </a:rPr>
              <a:t>2018</a:t>
            </a:r>
            <a:r>
              <a:rPr lang="zh-CN" altLang="en-US" sz="2000" smtClean="0">
                <a:solidFill>
                  <a:srgbClr val="C00000"/>
                </a:solidFill>
                <a:sym typeface="+mn-ea"/>
              </a:rPr>
              <a:t>年</a:t>
            </a:r>
            <a:r>
              <a:rPr lang="en-US" altLang="zh-CN" sz="2000" smtClean="0">
                <a:solidFill>
                  <a:srgbClr val="C00000"/>
                </a:solidFill>
                <a:sym typeface="+mn-ea"/>
              </a:rPr>
              <a:t>3</a:t>
            </a:r>
            <a:r>
              <a:rPr lang="zh-CN" altLang="en-US" sz="2000" smtClean="0">
                <a:solidFill>
                  <a:srgbClr val="C00000"/>
                </a:solidFill>
                <a:sym typeface="+mn-ea"/>
              </a:rPr>
              <a:t>月</a:t>
            </a:r>
            <a:r>
              <a:rPr lang="en-US" altLang="zh-CN" sz="2000" smtClean="0">
                <a:solidFill>
                  <a:srgbClr val="C00000"/>
                </a:solidFill>
                <a:sym typeface="+mn-ea"/>
              </a:rPr>
              <a:t>17</a:t>
            </a:r>
            <a:r>
              <a:rPr lang="zh-CN" altLang="en-US" sz="2000" smtClean="0">
                <a:solidFill>
                  <a:srgbClr val="C00000"/>
                </a:solidFill>
                <a:sym typeface="+mn-ea"/>
              </a:rPr>
              <a:t>日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3200" smtClean="0">
                <a:solidFill>
                  <a:srgbClr val="C00000"/>
                </a:solidFill>
                <a:sym typeface="+mn-ea"/>
              </a:rPr>
              <a:t>目录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solidFill>
                  <a:srgbClr val="C00000"/>
                </a:solidFill>
                <a:sym typeface="+mn-ea"/>
              </a:rPr>
              <a:t>1</a:t>
            </a:r>
            <a:r>
              <a:rPr lang="zh-CN" altLang="en-US" sz="3200" smtClean="0">
                <a:solidFill>
                  <a:srgbClr val="C00000"/>
                </a:solidFill>
                <a:sym typeface="+mn-ea"/>
              </a:rPr>
              <a:t>、培训小结</a:t>
            </a:r>
            <a:endParaRPr lang="en-US" altLang="zh-CN" sz="3200" smtClean="0">
              <a:solidFill>
                <a:srgbClr val="C00000"/>
              </a:solidFill>
              <a:sym typeface="+mn-ea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solidFill>
                  <a:srgbClr val="C00000"/>
                </a:solidFill>
                <a:sym typeface="+mn-ea"/>
              </a:rPr>
              <a:t>2</a:t>
            </a:r>
            <a:r>
              <a:rPr lang="zh-CN" altLang="en-US" sz="3200" smtClean="0">
                <a:solidFill>
                  <a:srgbClr val="C00000"/>
                </a:solidFill>
                <a:sym typeface="+mn-ea"/>
              </a:rPr>
              <a:t>、学习感言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solidFill>
                  <a:srgbClr val="C00000"/>
                </a:solidFill>
                <a:sym typeface="+mn-ea"/>
              </a:rPr>
              <a:t>3</a:t>
            </a:r>
            <a:r>
              <a:rPr lang="zh-CN" altLang="en-US" sz="3200" smtClean="0">
                <a:solidFill>
                  <a:srgbClr val="C00000"/>
                </a:solidFill>
                <a:sym typeface="+mn-ea"/>
              </a:rPr>
              <a:t>、培训心得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3200" smtClean="0">
                <a:solidFill>
                  <a:srgbClr val="C00000"/>
                </a:solidFill>
                <a:sym typeface="+mn-ea"/>
              </a:rPr>
              <a:t>4</a:t>
            </a:r>
            <a:r>
              <a:rPr lang="zh-CN" altLang="en-US" sz="3200" smtClean="0">
                <a:solidFill>
                  <a:srgbClr val="C00000"/>
                </a:solidFill>
                <a:sym typeface="+mn-ea"/>
              </a:rPr>
              <a:t>、研修作业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3200" smtClean="0">
                <a:solidFill>
                  <a:srgbClr val="C00000"/>
                </a:solidFill>
                <a:sym typeface="+mn-ea"/>
              </a:rPr>
              <a:t>5</a:t>
            </a:r>
            <a:r>
              <a:rPr lang="zh-CN" altLang="en-US" sz="3200" smtClean="0">
                <a:solidFill>
                  <a:srgbClr val="C00000"/>
                </a:solidFill>
                <a:sym typeface="+mn-ea"/>
              </a:rPr>
              <a:t>、结束心语</a:t>
            </a:r>
          </a:p>
          <a:p>
            <a:pPr eaLnBrk="1" hangingPunct="1">
              <a:lnSpc>
                <a:spcPct val="80000"/>
              </a:lnSpc>
            </a:pPr>
            <a:endParaRPr lang="zh-CN" altLang="en-US" sz="3200" smtClean="0">
              <a:solidFill>
                <a:srgbClr val="C00000"/>
              </a:solidFill>
              <a:sym typeface="+mn-ea"/>
            </a:endParaRPr>
          </a:p>
          <a:p>
            <a:pPr eaLnBrk="1" hangingPunct="1">
              <a:lnSpc>
                <a:spcPct val="80000"/>
              </a:lnSpc>
            </a:pPr>
            <a:endParaRPr lang="zh-CN" altLang="en-US" sz="3200" smtClean="0">
              <a:solidFill>
                <a:srgbClr val="C0000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CN" altLang="en-US" sz="3200" b="1" smtClean="0">
                <a:solidFill>
                  <a:srgbClr val="C00000"/>
                </a:solidFill>
              </a:rPr>
              <a:t>培训小结</a:t>
            </a:r>
          </a:p>
        </p:txBody>
      </p:sp>
      <p:sp>
        <p:nvSpPr>
          <p:cNvPr id="13314" name="内容占位符 2"/>
          <p:cNvSpPr>
            <a:spLocks noGrp="1"/>
          </p:cNvSpPr>
          <p:nvPr>
            <p:ph idx="1"/>
          </p:nvPr>
        </p:nvSpPr>
        <p:spPr>
          <a:xfrm>
            <a:off x="658813" y="1793875"/>
            <a:ext cx="10809287" cy="56896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zh-CN" sz="2400" smtClean="0">
                <a:solidFill>
                  <a:srgbClr val="C00000"/>
                </a:solidFill>
                <a:sym typeface="+mn-ea"/>
              </a:rPr>
              <a:t>         </a:t>
            </a:r>
            <a:r>
              <a:rPr lang="en-US" altLang="zh-CN" sz="2000" smtClean="0">
                <a:solidFill>
                  <a:srgbClr val="C00000"/>
                </a:solidFill>
                <a:sym typeface="+mn-ea"/>
              </a:rPr>
              <a:t>18</a:t>
            </a:r>
            <a:r>
              <a:rPr lang="zh-CN" altLang="en-US" sz="2000" smtClean="0">
                <a:solidFill>
                  <a:srgbClr val="C00000"/>
                </a:solidFill>
                <a:sym typeface="+mn-ea"/>
              </a:rPr>
              <a:t>阜阳中小学教师全员培训已经进行一半了，而阜南小语</a:t>
            </a:r>
            <a:r>
              <a:rPr lang="en-US" altLang="zh-CN" sz="2000" smtClean="0">
                <a:solidFill>
                  <a:srgbClr val="C00000"/>
                </a:solidFill>
                <a:sym typeface="+mn-ea"/>
              </a:rPr>
              <a:t>6</a:t>
            </a:r>
            <a:r>
              <a:rPr lang="zh-CN" altLang="en-US" sz="2000" smtClean="0">
                <a:solidFill>
                  <a:srgbClr val="C00000"/>
                </a:solidFill>
                <a:sym typeface="+mn-ea"/>
              </a:rPr>
              <a:t>班仍有</a:t>
            </a:r>
            <a:r>
              <a:rPr lang="en-US" altLang="zh-CN" sz="2000" smtClean="0">
                <a:solidFill>
                  <a:srgbClr val="C00000"/>
                </a:solidFill>
                <a:sym typeface="+mn-ea"/>
              </a:rPr>
              <a:t>15</a:t>
            </a:r>
            <a:r>
              <a:rPr lang="zh-CN" altLang="en-US" sz="2000" smtClean="0">
                <a:solidFill>
                  <a:srgbClr val="C00000"/>
                </a:solidFill>
                <a:sym typeface="+mn-ea"/>
              </a:rPr>
              <a:t>人没上线，这是我的责任，也说明有些老师确实太忙，下一步我将一一电话通知并随时监督。但</a:t>
            </a:r>
            <a:r>
              <a:rPr lang="en-US" altLang="zh-CN" sz="2000" smtClean="0">
                <a:solidFill>
                  <a:srgbClr val="C00000"/>
                </a:solidFill>
                <a:sym typeface="+mn-ea"/>
              </a:rPr>
              <a:t>117</a:t>
            </a:r>
            <a:r>
              <a:rPr lang="zh-CN" altLang="en-US" sz="2000" smtClean="0">
                <a:solidFill>
                  <a:srgbClr val="C00000"/>
                </a:solidFill>
                <a:sym typeface="+mn-ea"/>
              </a:rPr>
              <a:t>人有百分之八十都已过关，有的甚至得了满分，这说明我们老师还是爱学习求进步的，还是当今这个社会正能量的主体。本次培训到五月，我相信经过为期四个月的线上研修学习，我班学员对教学会有新的认识，有新体会，本次培训所学的知识一定能够运用到日常教学中，服务于我们的教育事业。</a:t>
            </a:r>
            <a:r>
              <a:rPr lang="zh-CN" altLang="zh-CN" sz="3200" smtClean="0">
                <a:solidFill>
                  <a:srgbClr val="C00000"/>
                </a:solidFill>
                <a:sym typeface="+mn-ea"/>
              </a:rPr>
              <a:t/>
            </a:r>
            <a:br>
              <a:rPr lang="zh-CN" altLang="zh-CN" sz="3200" smtClean="0">
                <a:solidFill>
                  <a:srgbClr val="C00000"/>
                </a:solidFill>
                <a:sym typeface="+mn-ea"/>
              </a:rPr>
            </a:br>
            <a:endParaRPr lang="zh-CN" altLang="zh-CN" sz="3200" smtClean="0">
              <a:solidFill>
                <a:srgbClr val="C0000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内容占位符 1"/>
          <p:cNvSpPr>
            <a:spLocks noGrp="1"/>
          </p:cNvSpPr>
          <p:nvPr>
            <p:ph idx="1"/>
          </p:nvPr>
        </p:nvSpPr>
        <p:spPr>
          <a:xfrm>
            <a:off x="41275" y="-15875"/>
            <a:ext cx="12220575" cy="688022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altLang="zh-CN" sz="1700" smtClean="0"/>
              <a:t>                                                                                            </a:t>
            </a:r>
            <a:r>
              <a:rPr lang="en-US" altLang="zh-CN" sz="2600" b="1" smtClean="0"/>
              <a:t> </a:t>
            </a:r>
            <a:r>
              <a:rPr lang="zh-CN" altLang="en-US" sz="2600" b="1" smtClean="0"/>
              <a:t>网上学习培训感言</a:t>
            </a:r>
            <a:endParaRPr lang="zh-CN" altLang="en-US" b="1" smtClean="0"/>
          </a:p>
          <a:p>
            <a:pPr eaLnBrk="1" hangingPunct="1">
              <a:buFont typeface="Arial" charset="0"/>
              <a:buNone/>
            </a:pPr>
            <a:r>
              <a:rPr lang="zh-CN" altLang="en-US" smtClean="0"/>
              <a:t>                                                                 </a:t>
            </a:r>
            <a:r>
              <a:rPr lang="zh-CN" altLang="en-US" sz="1600" smtClean="0"/>
              <a:t>莫素玲    阜南一小   </a:t>
            </a:r>
          </a:p>
          <a:p>
            <a:pPr eaLnBrk="1" hangingPunct="1">
              <a:buFont typeface="Arial" charset="0"/>
              <a:buNone/>
            </a:pPr>
            <a:r>
              <a:rPr lang="zh-CN" altLang="en-US" sz="1600" smtClean="0"/>
              <a:t>                                                                                                                 发布时间：</a:t>
            </a:r>
            <a:r>
              <a:rPr lang="en-US" altLang="zh-CN" sz="1600" smtClean="0"/>
              <a:t>2018-02-12   </a:t>
            </a:r>
            <a:r>
              <a:rPr lang="en-US" altLang="zh-CN" smtClean="0"/>
              <a:t> </a:t>
            </a:r>
          </a:p>
          <a:p>
            <a:pPr eaLnBrk="1" hangingPunct="1">
              <a:buFont typeface="Arial" charset="0"/>
              <a:buNone/>
            </a:pPr>
            <a:r>
              <a:rPr lang="en-US" altLang="zh-CN" smtClean="0"/>
              <a:t>         </a:t>
            </a:r>
            <a:r>
              <a:rPr lang="zh-CN" altLang="en-US" sz="2000" smtClean="0"/>
              <a:t>（一）在新课改的大背景中，学生的自主学习，培养学生的创新潜力，已成为教师关注的热点，讨论、交流、探究等学习方式已成为课堂的主流。我在语文课堂教学中，力求做到让学生变得鲜活，让学生学得兴致盎然。</a:t>
            </a:r>
          </a:p>
          <a:p>
            <a:pPr eaLnBrk="1" hangingPunct="1">
              <a:buFont typeface="Arial" charset="0"/>
              <a:buNone/>
            </a:pPr>
            <a:r>
              <a:rPr lang="zh-CN" altLang="en-US" sz="2000" smtClean="0"/>
              <a:t>             </a:t>
            </a:r>
          </a:p>
          <a:p>
            <a:pPr eaLnBrk="1" hangingPunct="1">
              <a:buFont typeface="Arial" charset="0"/>
              <a:buNone/>
            </a:pPr>
            <a:r>
              <a:rPr lang="zh-CN" altLang="en-US" sz="2000" smtClean="0"/>
              <a:t>              （二）兴趣是最好的老师”。在教学中，我十分注重培养和激发学生的学习兴趣。我们要根据不一样的课型，设计不一样的导入方式。能够用多媒体展示课文的画面让学生进入情景。</a:t>
            </a:r>
          </a:p>
          <a:p>
            <a:pPr eaLnBrk="1" hangingPunct="1">
              <a:buFont typeface="Arial" charset="0"/>
              <a:buNone/>
            </a:pPr>
            <a:r>
              <a:rPr lang="zh-CN" altLang="en-US" sz="2000" smtClean="0"/>
              <a:t>            </a:t>
            </a:r>
          </a:p>
          <a:p>
            <a:pPr eaLnBrk="1" hangingPunct="1">
              <a:buFont typeface="Arial" charset="0"/>
              <a:buNone/>
            </a:pPr>
            <a:r>
              <a:rPr lang="zh-CN" altLang="en-US" sz="2000" smtClean="0"/>
              <a:t>              （三）小学阶段是学生的启蒙教育阶段，其知识基础与行为习惯往往要影响学生的一生，培养学生相对独立且又合作的思维方式与人格也就尤为重要。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内容占位符 3"/>
          <p:cNvSpPr>
            <a:spLocks noGrp="1"/>
          </p:cNvSpPr>
          <p:nvPr>
            <p:ph idx="1"/>
          </p:nvPr>
        </p:nvSpPr>
        <p:spPr>
          <a:xfrm>
            <a:off x="28575" y="-15875"/>
            <a:ext cx="12184063" cy="68802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zh-CN" smtClean="0"/>
              <a:t>                                                            </a:t>
            </a:r>
            <a:r>
              <a:rPr lang="zh-CN" altLang="en-US" smtClean="0"/>
              <a:t>培训心得</a:t>
            </a:r>
          </a:p>
          <a:p>
            <a:pPr marL="0" indent="0" eaLnBrk="1" hangingPunct="1">
              <a:buFont typeface="Arial" charset="0"/>
              <a:buNone/>
            </a:pPr>
            <a:r>
              <a:rPr lang="zh-CN" altLang="en-US" smtClean="0"/>
              <a:t>                                                 </a:t>
            </a:r>
            <a:r>
              <a:rPr lang="zh-CN" altLang="en-US" sz="2000" smtClean="0"/>
              <a:t> 作者：王倩　日期：2018-0</a:t>
            </a:r>
            <a:r>
              <a:rPr lang="en-US" altLang="zh-CN" sz="2000" smtClean="0"/>
              <a:t>3-15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zh-CN" altLang="en-US" sz="2000" smtClean="0"/>
              <a:t>         通过培训，我认为，“先做师之生，再做师之友、后做师之师”。 一个兼职教研员只有热爱学生，无微不至地关心学生的健康成长，有责任地关心教师的成长， 敬岗爱业，乐于奉献，竭尽全力教育学生，才会自觉自愿地约束自己，规范自己的言行，更好地做 到为人师表，为师之友。教师面对的不是冷冰冰的产品，而是一个个有着鲜活生命的，正在茁壮成 长的孩子、和睦共处的教师。如果说智慧要靠智慧来铸就，那么爱心要靠爱心来成就。 在这里，许多老师敬岗爱业的事迹常常感动着我。尤其是很多教研员，他们是真正将自己的心 掏出来献给教育，这样的老师非常值得我学习。相比之下，自己也觉得有些惭愧。在多年的教导工 作中，我注重了教育行政工作，仿佛没有真正走进教研中去。没有真正地走进学生的心灵，去了解 他们怎么想，为什么这么做，往往是事情有了苗头，出现了征兆，才去寻找解决的办法，这样往往 使自己的工作显得被动，还得不到教师的理解；有时和教师交谈太少，整天忙于各类繁杂的教学琐 事，各顾各的。在今后的教育工作中，我要立足我的本职工作，努力地做好一名有为有位的新时期 的教职员，在做好服务工作的同时，挤时间抓教研。在学习中提高自己的理论水平，做一个学习型 的教师，在勤学善思中创新工作实效，在反思中抓到新的增长点。树立好自己在学生心目中的“教 师、严父、”的形象，多和学生交朋友，多促膝谈心，多加强团队的建设，多多学习教育理论，多 多完成各项分析报告。真正走进教师、学生的精神世界，让她们健康成长。让我们的教师都有“沉 下去”、“走出去”、“坐下去”、“钻进去”的意识。</a:t>
            </a:r>
          </a:p>
          <a:p>
            <a:pPr marL="0" indent="0" eaLnBrk="1" hangingPunct="1">
              <a:lnSpc>
                <a:spcPct val="110000"/>
              </a:lnSpc>
            </a:pPr>
            <a:endParaRPr lang="zh-CN" altLang="en-US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6800"/>
          </a:xfrm>
        </p:spPr>
        <p:txBody>
          <a:bodyPr/>
          <a:lstStyle/>
          <a:p>
            <a:pPr eaLnBrk="1" hangingPunct="1"/>
            <a:r>
              <a:rPr lang="zh-CN" altLang="en-US" smtClean="0"/>
              <a:t>                        </a:t>
            </a:r>
            <a:r>
              <a:rPr lang="zh-CN" altLang="en-US" sz="3200" smtClean="0"/>
              <a:t>研修作业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838200" y="1187450"/>
            <a:ext cx="10515600" cy="5424488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zh-CN" altLang="en-US" sz="2000" smtClean="0"/>
              <a:t>                                                              </a:t>
            </a:r>
            <a:r>
              <a:rPr lang="zh-CN" altLang="en-US" smtClean="0"/>
              <a:t>怎样才能成为好老师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zh-CN" altLang="en-US" smtClean="0"/>
              <a:t>                                                     </a:t>
            </a:r>
            <a:r>
              <a:rPr lang="zh-CN" altLang="en-US" sz="2000" smtClean="0"/>
              <a:t>阜南一小    王磊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zh-CN" altLang="en-US" sz="2000" smtClean="0"/>
              <a:t>              </a:t>
            </a:r>
            <a:r>
              <a:rPr lang="zh-CN" altLang="en-US" sz="1800" smtClean="0"/>
              <a:t>科学技术的飞速发展，互联网的迅速普及，社会的人文环境发生了巨大变化，深刻地影响了这一代的学生，作为教师，必须要提升自己各方面的专业能力，才能胜任教育教学工作，成为一名好老师。</a:t>
            </a:r>
            <a:br>
              <a:rPr lang="zh-CN" altLang="en-US" sz="1800" smtClean="0"/>
            </a:br>
            <a:r>
              <a:rPr lang="zh-CN" altLang="en-US" sz="1800" smtClean="0"/>
              <a:t>       </a:t>
            </a:r>
            <a:r>
              <a:rPr lang="en-US" altLang="zh-CN" sz="1800" smtClean="0"/>
              <a:t>1.</a:t>
            </a:r>
            <a:r>
              <a:rPr lang="zh-CN" altLang="en-US" sz="1800" smtClean="0"/>
              <a:t>学高为师。教师作为专业人员，在专业思想、专业知识、专业能力等方面不断发展和完善的过程，教师的教学对象是思维活跃、朝气蓬勃的学生，具有较强的创新意识及思维能力，较易接受新的思想及知识，促使教师也要不断接受新鲜事物，不断追求前沿知识，拓展知识领域，开阔视野。学习型社会的背景使得终身学习观教师更是成为直接实践者。学高才能为师。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en-US" altLang="zh-CN" sz="1800" smtClean="0"/>
              <a:t>            2. </a:t>
            </a:r>
            <a:r>
              <a:rPr lang="zh-CN" altLang="en-US" sz="1800" smtClean="0"/>
              <a:t>提升技能。扎实的知识功底、过硬的教学能力、勤勉的教学态度、科学的教学方法是老师的基本素质，做专家型教师教师，要有扎实学识。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en-US" altLang="zh-CN" sz="1800" smtClean="0"/>
              <a:t>           3</a:t>
            </a:r>
            <a:r>
              <a:rPr lang="zh-CN" altLang="en-US" sz="1800" smtClean="0"/>
              <a:t>身正为范。学高才能为师，身正方能为范！要达到这样的境界要求我们必须要提升各方面的能力，不断学习，终身学习！</a:t>
            </a:r>
            <a:br>
              <a:rPr lang="zh-CN" altLang="en-US" sz="1800" smtClean="0"/>
            </a:br>
            <a:r>
              <a:rPr lang="zh-CN" altLang="en-US" sz="1800" smtClean="0"/>
              <a:t>       </a:t>
            </a:r>
            <a:r>
              <a:rPr lang="en-US" altLang="zh-CN" sz="1800" smtClean="0"/>
              <a:t>4.</a:t>
            </a:r>
            <a:r>
              <a:rPr lang="zh-CN" altLang="en-US" sz="1800" smtClean="0"/>
              <a:t>爱心满满</a:t>
            </a:r>
            <a:r>
              <a:rPr lang="en-US" altLang="zh-CN" sz="1800" smtClean="0"/>
              <a:t>.</a:t>
            </a:r>
            <a:r>
              <a:rPr lang="zh-CN" altLang="en-US" sz="1800" smtClean="0"/>
              <a:t>做老师，做好老师，要有仁爱之心。爱是教育的灵魂，没有爱就没有教育。好老师应该是仁师，没有爱心的人不可能成为好老师。好老师对学生的教育和引导应该是充满爱心和信任的，在严爱相济的前提下晓之以理、动之以情，让学生“亲其师”、“信其道”。好老师要用爱拉近同学生的距离，滋润学生的心田，使自己成为学生的好朋友和贴心人。好老师应该把自己的温暖和情感倾注到每一个学生身上，用欣赏增强学生的信心，用信任树立学生的自尊，让每一个学生都健康成长，让每一个学生都享受成功的喜悦。</a:t>
            </a:r>
            <a:br>
              <a:rPr lang="zh-CN" altLang="en-US" sz="1800" smtClean="0"/>
            </a:br>
            <a:r>
              <a:rPr lang="zh-CN" altLang="en-US" sz="1800" smtClean="0"/>
              <a:t>    有爱才有责任。习总书记说”一个人遇到好老师是人生的幸运。” “教师是立教之本、兴教之源，承担着让每个孩子健康成长、办好人民满意教育的重任。””教师要做学生锤炼品格的引路人，做学生学习知识的引路人，做学生创新思维的引路人，做学生奉献祖国的引路人。”</a:t>
            </a:r>
            <a:endParaRPr lang="en-US" altLang="zh-CN" sz="1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CN" altLang="en-US" sz="5400" smtClean="0">
                <a:solidFill>
                  <a:srgbClr val="C00000"/>
                </a:solidFill>
              </a:rPr>
              <a:t>结束心语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58925"/>
            <a:ext cx="10515600" cy="461962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3200">
                <a:solidFill>
                  <a:srgbClr val="C00000"/>
                </a:solidFill>
              </a:rPr>
              <a:t>       </a:t>
            </a:r>
            <a:r>
              <a:rPr lang="zh-CN" altLang="en-US" sz="3200">
                <a:solidFill>
                  <a:srgbClr val="C00000"/>
                </a:solidFill>
              </a:rPr>
              <a:t>通过这次培训学习，我有了崭新的认识</a:t>
            </a:r>
            <a:r>
              <a:rPr lang="en-US" altLang="zh-CN" sz="3200">
                <a:solidFill>
                  <a:srgbClr val="C00000"/>
                </a:solidFill>
              </a:rPr>
              <a:t>—</a:t>
            </a:r>
            <a:r>
              <a:rPr lang="zh-CN" altLang="en-US" sz="3200">
                <a:solidFill>
                  <a:srgbClr val="C00000"/>
                </a:solidFill>
              </a:rPr>
              <a:t>信息化教育是当今世界教育技术发展的新趋势。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200">
                <a:solidFill>
                  <a:srgbClr val="C00000"/>
                </a:solidFill>
              </a:rPr>
              <a:t>       信息化教育的兴起是整个教育界进行信息革命最有代表性的产物，随着信息化教育的广泛推广和应用，多媒体课件的制作越来越成为广大教师所应掌握的一种技术，网络化的进程，也正一步一步临近，对教师也提出了新的要求。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200">
                <a:solidFill>
                  <a:srgbClr val="C00000"/>
                </a:solidFill>
              </a:rPr>
              <a:t>       在现行教学中恰当、正确地使用多媒体手段来辅助教学，与助于提高学生学习兴趣，突破教学难点，对优化教学起着显著的作用。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zh-CN" altLang="en-US" sz="32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内容占位符 2"/>
          <p:cNvSpPr>
            <a:spLocks noGrp="1"/>
          </p:cNvSpPr>
          <p:nvPr>
            <p:ph idx="1"/>
          </p:nvPr>
        </p:nvSpPr>
        <p:spPr>
          <a:xfrm>
            <a:off x="838200" y="234950"/>
            <a:ext cx="10515600" cy="59420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zh-CN" smtClean="0"/>
              <a:t>      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zh-CN" smtClean="0"/>
              <a:t>       </a:t>
            </a:r>
            <a:r>
              <a:rPr lang="zh-CN" altLang="en-US" sz="3200" smtClean="0"/>
              <a:t>在今后的工作中，要不断地更新自己的教学观念，改变自己的管理和教学行为，并把这次所学的内容和方法用到自己的教学实践中，努力提高教育质量，让学生快乐成长。</a:t>
            </a:r>
          </a:p>
          <a:p>
            <a:pPr marL="0" indent="0" eaLnBrk="1" hangingPunct="1">
              <a:buFont typeface="Arial" charset="0"/>
              <a:buNone/>
            </a:pPr>
            <a:r>
              <a:rPr lang="zh-CN" altLang="en-US" sz="3200" smtClean="0"/>
              <a:t>       最后，祝愿这次培训能够圆满成功，感谢为培训付出的所有人！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2008</Words>
  <Application>WPS 演示</Application>
  <PresentationFormat>自定义</PresentationFormat>
  <Paragraphs>36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Arial</vt:lpstr>
      <vt:lpstr>宋体</vt:lpstr>
      <vt:lpstr>Calibri Light</vt:lpstr>
      <vt:lpstr>Calibri</vt:lpstr>
      <vt:lpstr>+mn-ea</vt:lpstr>
      <vt:lpstr>Office 主题</vt:lpstr>
      <vt:lpstr>18年阜阳中小学全员培训班级简报 </vt:lpstr>
      <vt:lpstr>培训小结</vt:lpstr>
      <vt:lpstr>幻灯片 3</vt:lpstr>
      <vt:lpstr>幻灯片 4</vt:lpstr>
      <vt:lpstr>                        研修作业</vt:lpstr>
      <vt:lpstr>结束心语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16</cp:revision>
  <dcterms:created xsi:type="dcterms:W3CDTF">2018-01-01T12:37:00Z</dcterms:created>
  <dcterms:modified xsi:type="dcterms:W3CDTF">2018-03-17T09:55:20Z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