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3" r:id="rId5"/>
    <p:sldId id="258" r:id="rId6"/>
    <p:sldId id="259" r:id="rId7"/>
    <p:sldId id="269" r:id="rId8"/>
    <p:sldId id="270" r:id="rId9"/>
    <p:sldId id="26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000" y="646522"/>
            <a:ext cx="5264104" cy="590544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14699" cy="6858000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>
            <p:ph type="ctrTitle" hasCustomPrompt="1"/>
          </p:nvPr>
        </p:nvSpPr>
        <p:spPr>
          <a:xfrm>
            <a:off x="5702300" y="2984500"/>
            <a:ext cx="6134100" cy="1132160"/>
          </a:xfrm>
        </p:spPr>
        <p:txBody>
          <a:bodyPr anchor="b">
            <a:normAutofit/>
          </a:bodyPr>
          <a:lstStyle>
            <a:lvl1pPr algn="r">
              <a:defRPr sz="5400" b="1">
                <a:solidFill>
                  <a:schemeClr val="accent4"/>
                </a:solidFill>
              </a:defRPr>
            </a:lvl1pPr>
          </a:lstStyle>
          <a:p>
            <a:r>
              <a:rPr lang="zh-CN" altLang="en-US" dirty="0"/>
              <a:t>单击此处</a:t>
            </a:r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8" name="副标题 2"/>
          <p:cNvSpPr>
            <a:spLocks noGrp="1"/>
          </p:cNvSpPr>
          <p:nvPr>
            <p:ph type="subTitle" idx="1"/>
          </p:nvPr>
        </p:nvSpPr>
        <p:spPr>
          <a:xfrm>
            <a:off x="5702300" y="2093072"/>
            <a:ext cx="6134100" cy="827881"/>
          </a:xfrm>
        </p:spPr>
        <p:txBody>
          <a:bodyPr anchor="b" anchorCtr="0">
            <a:normAutofit/>
          </a:bodyPr>
          <a:lstStyle>
            <a:lvl1pPr marL="0" indent="0" algn="r">
              <a:buNone/>
              <a:defRPr sz="32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5702300" y="4122080"/>
            <a:ext cx="61341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0" y="1714501"/>
            <a:ext cx="12192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flipH="1">
            <a:off x="15520" y="0"/>
            <a:ext cx="1217648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152117" y="0"/>
            <a:ext cx="5039883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grpSp>
        <p:nvGrpSpPr>
          <p:cNvPr id="9" name="组合 8"/>
          <p:cNvGrpSpPr/>
          <p:nvPr/>
        </p:nvGrpSpPr>
        <p:grpSpPr>
          <a:xfrm>
            <a:off x="7440149" y="2561596"/>
            <a:ext cx="1734808" cy="1734808"/>
            <a:chOff x="7440149" y="1928533"/>
            <a:chExt cx="1734808" cy="1734808"/>
          </a:xfrm>
        </p:grpSpPr>
        <p:sp>
          <p:nvSpPr>
            <p:cNvPr id="10" name="椭圆 9"/>
            <p:cNvSpPr/>
            <p:nvPr/>
          </p:nvSpPr>
          <p:spPr>
            <a:xfrm flipH="1">
              <a:off x="7440149" y="1928533"/>
              <a:ext cx="1734808" cy="173480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1" name="KSO_Shape"/>
            <p:cNvSpPr/>
            <p:nvPr/>
          </p:nvSpPr>
          <p:spPr bwMode="auto">
            <a:xfrm flipH="1">
              <a:off x="7712717" y="2428554"/>
              <a:ext cx="1115123" cy="765713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21266" y="2002632"/>
            <a:ext cx="6320267" cy="2852737"/>
          </a:xfrm>
        </p:spPr>
        <p:txBody>
          <a:bodyPr anchor="ctr" anchorCtr="0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0" y="1714501"/>
            <a:ext cx="12192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0" y="1714501"/>
            <a:ext cx="12192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2343059" y="1246476"/>
            <a:ext cx="2385042" cy="2385042"/>
          </a:xfrm>
          <a:prstGeom prst="ellipse">
            <a:avLst/>
          </a:prstGeom>
          <a:gradFill>
            <a:gsLst>
              <a:gs pos="0">
                <a:schemeClr val="accent1"/>
              </a:gs>
              <a:gs pos="51000">
                <a:schemeClr val="accent1">
                  <a:lumMod val="9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9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 w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7" name="椭圆 6"/>
          <p:cNvSpPr/>
          <p:nvPr/>
        </p:nvSpPr>
        <p:spPr>
          <a:xfrm>
            <a:off x="1361596" y="4388268"/>
            <a:ext cx="903568" cy="90356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304800" dist="50800" dir="8100000" algn="tr" rotWithShape="0">
              <a:schemeClr val="accent5">
                <a:alpha val="39000"/>
              </a:schemeClr>
            </a:outerShdw>
          </a:effectLst>
          <a:scene3d>
            <a:camera prst="orthographicFront"/>
            <a:lightRig rig="threePt" dir="t"/>
          </a:scene3d>
          <a:sp3d>
            <a:bevelT w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8" name="椭圆 7"/>
          <p:cNvSpPr/>
          <p:nvPr/>
        </p:nvSpPr>
        <p:spPr>
          <a:xfrm>
            <a:off x="2531865" y="676908"/>
            <a:ext cx="366369" cy="36636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304800" dist="50800" dir="8100000" algn="tr" rotWithShape="0">
              <a:schemeClr val="accent5">
                <a:alpha val="39000"/>
              </a:schemeClr>
            </a:outerShdw>
          </a:effectLst>
          <a:scene3d>
            <a:camera prst="orthographicFront"/>
            <a:lightRig rig="threePt" dir="t"/>
          </a:scene3d>
          <a:sp3d>
            <a:bevelT w="635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9" name="椭圆 8"/>
          <p:cNvSpPr/>
          <p:nvPr/>
        </p:nvSpPr>
        <p:spPr>
          <a:xfrm>
            <a:off x="6511436" y="3573345"/>
            <a:ext cx="366369" cy="366369"/>
          </a:xfrm>
          <a:prstGeom prst="ellipse">
            <a:avLst/>
          </a:prstGeom>
          <a:gradFill>
            <a:gsLst>
              <a:gs pos="0">
                <a:schemeClr val="accent1"/>
              </a:gs>
              <a:gs pos="51000">
                <a:schemeClr val="accent1">
                  <a:lumMod val="9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9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 w="635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0" name="椭圆 9"/>
          <p:cNvSpPr/>
          <p:nvPr/>
        </p:nvSpPr>
        <p:spPr>
          <a:xfrm>
            <a:off x="7137773" y="1772793"/>
            <a:ext cx="795559" cy="795559"/>
          </a:xfrm>
          <a:prstGeom prst="ellipse">
            <a:avLst/>
          </a:prstGeom>
          <a:gradFill>
            <a:gsLst>
              <a:gs pos="0">
                <a:schemeClr val="accent1"/>
              </a:gs>
              <a:gs pos="51000">
                <a:schemeClr val="accent1">
                  <a:lumMod val="9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9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 w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1" name="椭圆 10"/>
          <p:cNvSpPr/>
          <p:nvPr/>
        </p:nvSpPr>
        <p:spPr>
          <a:xfrm>
            <a:off x="3587377" y="4499276"/>
            <a:ext cx="267453" cy="267453"/>
          </a:xfrm>
          <a:prstGeom prst="ellipse">
            <a:avLst/>
          </a:prstGeom>
          <a:gradFill>
            <a:gsLst>
              <a:gs pos="0">
                <a:schemeClr val="accent1"/>
              </a:gs>
              <a:gs pos="51000">
                <a:schemeClr val="accent1">
                  <a:lumMod val="9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9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 w="635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2" name="椭圆 11"/>
          <p:cNvSpPr/>
          <p:nvPr/>
        </p:nvSpPr>
        <p:spPr>
          <a:xfrm>
            <a:off x="593050" y="5815435"/>
            <a:ext cx="350378" cy="350378"/>
          </a:xfrm>
          <a:prstGeom prst="ellipse">
            <a:avLst/>
          </a:prstGeom>
          <a:gradFill>
            <a:gsLst>
              <a:gs pos="0">
                <a:schemeClr val="accent1"/>
              </a:gs>
              <a:gs pos="51000">
                <a:schemeClr val="accent1">
                  <a:lumMod val="9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9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 w="635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3" name="椭圆 12"/>
          <p:cNvSpPr/>
          <p:nvPr/>
        </p:nvSpPr>
        <p:spPr>
          <a:xfrm>
            <a:off x="6046381" y="1406424"/>
            <a:ext cx="366369" cy="36636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304800" dist="50800" dir="8100000" algn="tr" rotWithShape="0">
              <a:schemeClr val="accent5">
                <a:alpha val="39000"/>
              </a:schemeClr>
            </a:outerShdw>
          </a:effectLst>
          <a:scene3d>
            <a:camera prst="orthographicFront"/>
            <a:lightRig rig="threePt" dir="t"/>
          </a:scene3d>
          <a:sp3d>
            <a:bevelT w="635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4" name="椭圆 13"/>
          <p:cNvSpPr/>
          <p:nvPr/>
        </p:nvSpPr>
        <p:spPr>
          <a:xfrm>
            <a:off x="6065732" y="6014569"/>
            <a:ext cx="183185" cy="1831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304800" dist="50800" dir="8100000" algn="tr" rotWithShape="0">
              <a:schemeClr val="accent5">
                <a:alpha val="39000"/>
              </a:schemeClr>
            </a:outerShdw>
          </a:effectLst>
          <a:scene3d>
            <a:camera prst="orthographicFront"/>
            <a:lightRig rig="threePt" dir="t"/>
          </a:scene3d>
          <a:sp3d>
            <a:bevelT w="635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5" name="椭圆 14"/>
          <p:cNvSpPr/>
          <p:nvPr/>
        </p:nvSpPr>
        <p:spPr>
          <a:xfrm>
            <a:off x="4782532" y="4188623"/>
            <a:ext cx="1051486" cy="1051486"/>
          </a:xfrm>
          <a:prstGeom prst="ellipse">
            <a:avLst/>
          </a:prstGeom>
          <a:gradFill>
            <a:gsLst>
              <a:gs pos="0">
                <a:schemeClr val="accent1"/>
              </a:gs>
              <a:gs pos="51000">
                <a:schemeClr val="accent1">
                  <a:lumMod val="9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9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 w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7137773" y="4035805"/>
            <a:ext cx="4876800" cy="2224455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chemeClr val="accent4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2.422E-6 L 0.39375 -0.3379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689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2222E-6 1.18319E-6 L 0.21702 -0.37071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1853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2.09762E-6 L -0.18855 -1.11369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557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11111E-6 4.44444E-6 L 0.12309 0.575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287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  <p:bldP spid="7" grpId="2" bldLvl="0" animBg="1"/>
      <p:bldP spid="8" grpId="0" bldLvl="0" animBg="1"/>
      <p:bldP spid="8" grpId="1" bldLvl="0" animBg="1"/>
      <p:bldP spid="8" grpId="2" bldLvl="0" animBg="1"/>
      <p:bldP spid="13" grpId="0" bldLvl="0" animBg="1"/>
      <p:bldP spid="13" grpId="1" bldLvl="0" animBg="1"/>
      <p:bldP spid="13" grpId="2" bldLvl="0" animBg="1"/>
      <p:bldP spid="14" grpId="0" bldLvl="0" animBg="1"/>
      <p:bldP spid="14" grpId="1" bldLvl="0" animBg="1"/>
      <p:bldP spid="14" grpId="2" bldLvl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0" y="2150068"/>
            <a:ext cx="5642517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5520" y="0"/>
            <a:ext cx="1217648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2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xStyles>
    <p:titleStyle>
      <a:lvl1pPr algn="l" defTabSz="1218565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22805" y="3154045"/>
            <a:ext cx="8615045" cy="2224405"/>
          </a:xfrm>
        </p:spPr>
        <p:txBody>
          <a:bodyPr>
            <a:normAutofit fontScale="90000"/>
          </a:bodyPr>
          <a:p>
            <a:pPr algn="ctr"/>
            <a:r>
              <a:rPr lang="zh-CN" altLang="en-US" dirty="0" smtClean="0">
                <a:solidFill>
                  <a:srgbClr val="FF0000"/>
                </a:solidFill>
                <a:sym typeface="+mn-ea"/>
              </a:rPr>
              <a:t>初中生物工作坊简报</a:t>
            </a:r>
            <a:br>
              <a:rPr lang="en-US" altLang="zh-CN" dirty="0" smtClean="0">
                <a:solidFill>
                  <a:srgbClr val="FF0000"/>
                </a:solidFill>
                <a:sym typeface="+mn-ea"/>
              </a:rPr>
            </a:br>
            <a:br>
              <a:rPr lang="en-US" altLang="zh-CN" dirty="0" smtClean="0">
                <a:solidFill>
                  <a:srgbClr val="FF0000"/>
                </a:solidFill>
                <a:sym typeface="+mn-ea"/>
              </a:rPr>
            </a:br>
            <a:r>
              <a:rPr lang="en-US" altLang="zh-CN" dirty="0" smtClean="0">
                <a:solidFill>
                  <a:srgbClr val="FF0000"/>
                </a:solidFill>
                <a:sym typeface="+mn-ea"/>
              </a:rPr>
              <a:t>     </a:t>
            </a:r>
            <a:r>
              <a:rPr lang="zh-CN" altLang="en-US" dirty="0" smtClean="0">
                <a:solidFill>
                  <a:srgbClr val="FF0000"/>
                </a:solidFill>
                <a:sym typeface="+mn-ea"/>
              </a:rPr>
              <a:t>第一期</a:t>
            </a:r>
            <a:br>
              <a:rPr lang="en-US" altLang="zh-CN" dirty="0" smtClean="0">
                <a:solidFill>
                  <a:srgbClr val="FF0000"/>
                </a:solidFill>
                <a:sym typeface="+mn-ea"/>
              </a:rPr>
            </a:br>
            <a:br>
              <a:rPr lang="en-US" altLang="zh-CN" sz="3600" dirty="0" smtClean="0">
                <a:solidFill>
                  <a:srgbClr val="FF0000"/>
                </a:solidFill>
                <a:sym typeface="+mn-ea"/>
              </a:rPr>
            </a:br>
            <a:r>
              <a:rPr lang="en-US" altLang="zh-CN" sz="3600" dirty="0" smtClean="0">
                <a:solidFill>
                  <a:srgbClr val="FF0000"/>
                </a:solidFill>
                <a:sym typeface="+mn-ea"/>
              </a:rPr>
              <a:t>    </a:t>
            </a:r>
            <a:r>
              <a:rPr lang="en-US" altLang="zh-CN" sz="3600" dirty="0" smtClean="0">
                <a:solidFill>
                  <a:schemeClr val="tx1"/>
                </a:solidFill>
                <a:sym typeface="+mn-ea"/>
              </a:rPr>
              <a:t>  </a:t>
            </a:r>
            <a:r>
              <a:rPr lang="zh-CN" altLang="en-US" sz="3600" dirty="0" smtClean="0">
                <a:solidFill>
                  <a:schemeClr val="tx1"/>
                </a:solidFill>
                <a:sym typeface="+mn-ea"/>
              </a:rPr>
              <a:t>坊主 ： 鲁荣</a:t>
            </a:r>
            <a:endParaRPr lang="en-US" altLang="zh-CN" sz="3600" dirty="0" smtClean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26035" y="509270"/>
            <a:ext cx="10515600" cy="4351655"/>
          </a:xfrm>
        </p:spPr>
        <p:txBody>
          <a:bodyPr>
            <a:noAutofit/>
          </a:bodyPr>
          <a:p>
            <a:pPr algn="ctr"/>
            <a:r>
              <a:rPr lang="en-US" altLang="zh-CN" sz="2800" dirty="0" smtClean="0">
                <a:sym typeface="+mn-ea"/>
              </a:rPr>
              <a:t> </a:t>
            </a:r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“国培计划（</a:t>
            </a:r>
            <a:r>
              <a:rPr lang="en-US" altLang="zh-CN" sz="2800" dirty="0" smtClean="0">
                <a:solidFill>
                  <a:schemeClr val="tx1"/>
                </a:solidFill>
                <a:sym typeface="+mn-ea"/>
              </a:rPr>
              <a:t>2017</a:t>
            </a:r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）”</a:t>
            </a:r>
            <a:endParaRPr lang="zh-CN" altLang="en-US" sz="2800" dirty="0" smtClean="0">
              <a:solidFill>
                <a:schemeClr val="tx1"/>
              </a:solidFill>
              <a:sym typeface="+mn-ea"/>
            </a:endParaRPr>
          </a:p>
          <a:p>
            <a:pPr algn="ctr"/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           山西省乡村中小学幼儿园教师工作坊研修项目</a:t>
            </a:r>
            <a:endParaRPr lang="zh-CN" altLang="en-US" sz="2800" dirty="0" smtClean="0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卷首寄语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1640"/>
            <a:ext cx="10515600" cy="4730750"/>
          </a:xfrm>
        </p:spPr>
        <p:txBody>
          <a:bodyPr>
            <a:normAutofit fontScale="80000"/>
          </a:bodyPr>
          <a:p>
            <a:pPr marL="0" indent="0">
              <a:buNone/>
            </a:pP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endParaRPr lang="en-US" altLang="zh-CN" sz="4400" dirty="0" smtClean="0">
              <a:solidFill>
                <a:schemeClr val="bg2">
                  <a:lumMod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4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大家好，我是初中生物工作坊坊主鲁荣，欢迎大家参加</a:t>
            </a:r>
            <a:r>
              <a:rPr lang="zh-CN" altLang="en-US" sz="4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4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国培计划</a:t>
            </a:r>
            <a:r>
              <a:rPr lang="en-US" altLang="zh-CN" sz="4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2017</a:t>
            </a:r>
            <a:r>
              <a:rPr lang="zh-CN" altLang="en-US" sz="4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en-US" altLang="zh-CN" sz="4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4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山西省中小学幼儿园教师工作坊研修项目的学习。能与大家一起学习我很高兴。</a:t>
            </a:r>
            <a:r>
              <a:rPr lang="zh-CN" altLang="en-US" sz="4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在接下来的研修中希望大家互相帮助，圆满完成研修旅程。</a:t>
            </a:r>
            <a:endParaRPr lang="zh-CN" altLang="en-US" sz="44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温馨提示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p>
            <a:pPr marL="0" indent="0">
              <a:buNone/>
            </a:pPr>
            <a:r>
              <a:rPr lang="zh-CN" altLang="en-US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1、培训周期：2017.9.19---2018.3.31</a:t>
            </a:r>
            <a:endParaRPr lang="zh-CN" altLang="en-US" sz="36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2、登陆后核对个人信息，建议修改自己的密码。</a:t>
            </a:r>
            <a:endParaRPr lang="zh-CN" altLang="en-US" sz="36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3、注意查收通知公告，及时了解学情和学习中存在问题。</a:t>
            </a:r>
            <a:endParaRPr lang="zh-CN" altLang="en-US" sz="36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、编辑作业时，可以先在word中将内容编辑完成后，复制到编辑框里。</a:t>
            </a:r>
            <a:endParaRPr lang="zh-CN" altLang="en-US" sz="36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9460" y="233045"/>
            <a:ext cx="10515600" cy="1325563"/>
          </a:xfrm>
        </p:spPr>
        <p:txBody>
          <a:bodyPr/>
          <a:p>
            <a:r>
              <a:rPr lang="zh-CN" altLang="en-US">
                <a:solidFill>
                  <a:srgbClr val="C00000"/>
                </a:solidFill>
              </a:rPr>
              <a:t>优秀作业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/>
          <p:nvPr>
            <p:ph idx="1"/>
          </p:nvPr>
        </p:nvSpPr>
        <p:spPr>
          <a:xfrm>
            <a:off x="759460" y="1641475"/>
            <a:ext cx="10515600" cy="4351338"/>
          </a:xfrm>
        </p:spPr>
        <p:txBody>
          <a:bodyPr>
            <a:noAutofit/>
          </a:bodyPr>
          <a:p>
            <a:r>
              <a:rPr lang="zh-CN" altLang="en-US" sz="1800">
                <a:solidFill>
                  <a:schemeClr val="tx1"/>
                </a:solidFill>
                <a:uFillTx/>
              </a:rPr>
              <a:t>个人研修计划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姓名 赵海荣 教龄  20  工作单位    稷山太阳一中    任教学科(职务)    生物学（教师） 所在工作坊       初中生物坊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此次培训过程中您想要解决的一个重难点问题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生物学教学中需要通过多媒体手段来提升课堂效果，多媒体操作中的难点是图形的加工制作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研修目标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能利用多媒体加工制作教学需要的图像，多方面提升自己的生物学核心素养。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研修主题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如何利用软件制图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实施步骤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1、学习寰烁备讲二合一软件的使用方法。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2、学习图形的下载或保存方法，能通过网络获得各种生物学图像。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3、通过自我制作和交流学习，利用软件将图像加工制作，用以教学展示。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4、已加工的图像在教学中有效合理地应用。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预期研修成果</a:t>
            </a:r>
            <a:endParaRPr lang="zh-CN" altLang="en-US" sz="1800">
              <a:solidFill>
                <a:schemeClr val="tx1"/>
              </a:solidFill>
              <a:uFillTx/>
            </a:endParaRPr>
          </a:p>
          <a:p>
            <a:r>
              <a:rPr lang="zh-CN" altLang="en-US" sz="1800">
                <a:solidFill>
                  <a:schemeClr val="tx1"/>
                </a:solidFill>
                <a:uFillTx/>
              </a:rPr>
              <a:t>通过学习研修，能有效地加工制作图像服务教学，提升自己的教学核心素养。</a:t>
            </a:r>
            <a:endParaRPr lang="zh-CN" altLang="en-US" sz="1800">
              <a:solidFill>
                <a:schemeClr val="tx1"/>
              </a:solidFill>
              <a:uFillTx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9445" y="974725"/>
            <a:ext cx="10516235" cy="1219200"/>
          </a:xfrm>
        </p:spPr>
        <p:txBody>
          <a:bodyPr>
            <a:noAutofit/>
          </a:bodyPr>
          <a:p>
            <a:br>
              <a:rPr lang="zh-CN" altLang="en-US">
                <a:solidFill>
                  <a:srgbClr val="C00000"/>
                </a:solidFill>
                <a:sym typeface="+mn-ea"/>
              </a:rPr>
            </a:br>
            <a:br>
              <a:rPr lang="zh-CN" altLang="en-US">
                <a:solidFill>
                  <a:srgbClr val="C00000"/>
                </a:solidFill>
                <a:sym typeface="+mn-ea"/>
              </a:rPr>
            </a:br>
            <a:br>
              <a:rPr lang="zh-CN" altLang="en-US">
                <a:solidFill>
                  <a:srgbClr val="C00000"/>
                </a:solidFill>
                <a:sym typeface="+mn-ea"/>
              </a:rPr>
            </a:br>
            <a:r>
              <a:rPr lang="zh-CN" altLang="en-US">
                <a:solidFill>
                  <a:srgbClr val="C00000"/>
                </a:solidFill>
                <a:sym typeface="+mn-ea"/>
              </a:rPr>
              <a:t>优秀作业</a:t>
            </a:r>
            <a:br>
              <a:rPr lang="zh-CN" altLang="en-US">
                <a:solidFill>
                  <a:srgbClr val="C00000"/>
                </a:solidFill>
              </a:rPr>
            </a:b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1005"/>
            <a:ext cx="10515600" cy="5189220"/>
          </a:xfrm>
        </p:spPr>
        <p:txBody>
          <a:bodyPr>
            <a:normAutofit fontScale="90000"/>
          </a:bodyPr>
          <a:p>
            <a:pPr marL="0" indent="0">
              <a:buNone/>
            </a:pPr>
            <a:r>
              <a:rPr lang="zh-CN" altLang="en-US" sz="1600"/>
              <a:t>研修作业一：现状调查 查找问题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>
                <a:sym typeface="+mn-ea"/>
              </a:rPr>
              <a:t>姓名 冯莲  任职单位  清河初中  任教学科（职务） 初二生物   所在工作坊初中生物坊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>
                <a:sym typeface="+mn-ea"/>
              </a:rPr>
              <a:t>个人建议工作坊研修主题     关于生物课堂的组织教学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>
                <a:sym typeface="+mn-ea"/>
              </a:rPr>
              <a:t>学习网络课程后对哪部分内容有比较深的认识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>
                <a:sym typeface="+mn-ea"/>
              </a:rPr>
              <a:t>1. 通过上网络课.我更深刻的认识到.有些学生.信息来源渠道很广.多是超出了老师的想象.当老师真的能低下头.走进学生的世界.你会发现那个世界很精彩.我也更深刻的认识到.教师真的只是学生学习的引领者.你根本无法做到自己是拥有知识的权威.已有的知识量.根本满足不了学生的要求.所以好好教给学生学习的方法.让学生更便捷的去学习.这才是我们教师更应该做的. 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>
                <a:sym typeface="+mn-ea"/>
              </a:rPr>
              <a:t>2. 网络教研专家在线，民主讨论。传统的教研活动，往往由听课、评课、主题研讨等环节组成，由专家、领导或同行主讲，其他教师参与讨论，这种交流是面对面进行的，不少人往往碍于面子，不提、少提或婉转地提反面意见，这样的形式很容易造成人云亦云的虚假教研，而网络教研一般由专家或同行在线，因其隐蔽性，使大家不再有这些顾忌，肯定什么、不同意什么，都能真正做到有什么说什么，即使持基本否定的态度也会直说。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>
                <a:sym typeface="+mn-ea"/>
              </a:rPr>
              <a:t>在自己的日常教学（管理）工作中存在的突出问题有哪些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>
                <a:sym typeface="+mn-ea"/>
              </a:rPr>
              <a:t>1、在生物教学中，如何建立良好的师生关系，挖掘教材中的情感因素，创设问题情境，加强对学生的爱国主义教学，注重对学生的情感评价等方面出发，来展示情感因素在生物学教学中的重要作用。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>
                <a:sym typeface="+mn-ea"/>
              </a:rPr>
              <a:t>2、在生物教学中，如何培养学生的生物核心素养。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>
                <a:sym typeface="+mn-ea"/>
              </a:rPr>
              <a:t>3、在生物教学中，如何养成学生的自动化学习。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>
                <a:sym typeface="+mn-ea"/>
              </a:rPr>
              <a:t>4、在作业方面，学生作业的布置与批改存在的主要问题：一是作业不分层次，学生没有选择作业的权利；二是为应付学校及上级检查，只注重次数，不注重作业训练的面和量，更谈不上作业训练的梯度；三是作业形式单一，基本上都是巩固性的书面作业，缺乏一些实践性、活动性、探究性作业；四是能够让学生当堂完成书面练习性作业的教师较少，大部</a:t>
            </a:r>
            <a:endParaRPr lang="zh-CN" altLang="en-US" sz="1600"/>
          </a:p>
          <a:p>
            <a:pPr marL="0" indent="0">
              <a:buNone/>
            </a:pPr>
            <a:r>
              <a:rPr lang="zh-CN" altLang="en-US" sz="1600"/>
              <a:t>分都是让学生在课后完成，挤占了学生自习和课外活动的时间，不利于学生自主学习能力的培养。</a:t>
            </a:r>
            <a:endParaRPr lang="zh-CN" altLang="en-US" sz="16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资源分享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lang="zh-CN" altLang="en-US"/>
              <a:t>在初中生物教学中如何渗透德育教育</a:t>
            </a:r>
            <a:endParaRPr lang="zh-CN" altLang="en-US"/>
          </a:p>
          <a:p>
            <a:r>
              <a:rPr lang="zh-CN" altLang="en-US"/>
              <a:t>(鲁荣 已在 2017-12-27 16:26 推荐!)</a:t>
            </a:r>
            <a:endParaRPr lang="zh-CN" altLang="en-US"/>
          </a:p>
          <a:p>
            <a:r>
              <a:rPr lang="zh-CN" altLang="en-US"/>
              <a:t>  发布者：张银转   	所属单位：临猗二中   	发布时间：2017-12-13    浏览数( 2) 【推荐】 【举报】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德育是教育的灵魂，德育对于学生健康人格的形成具有重要作用，如果我们在教学中只注重知识传授而忽视做人引导，必然会造成受教育者的畸形发展。作为一名生物教师，我们不仅要教好书，而且还要育好人，因此在生物课堂教学过程中，在传授理论知识的同时要对学生进行思想政治教育，帮助他们树立正确的是非观、科学的世界观、人生观和价值观。我们如何在生物教学中进行德育渗透，真正实现“以人为本”，我认为应该从下面几个方面着手:一课堂教学中德育思想要合理渗透。教学中更有效地渗透德育内容，教师必须在知识教授的明晰感上下一番工夫，但也决不能脱离现实，回避现实，进入空洞说教的旋涡。教师应当将教学内容的生活价值以适当的方式揭示给学生，增强教学内容对学生的吸引力，使生物课的教学过程艺术化，让学生在轻松愉快的气氛中不知不觉地完成思想品德的教育。二、营造良好氛围，提高学生自主学习兴趣，进行德育思想渗透</a:t>
            </a:r>
            <a:endParaRPr lang="zh-CN" altLang="en-US"/>
          </a:p>
          <a:p>
            <a:r>
              <a:rPr lang="zh-CN" altLang="en-US"/>
              <a:t>    新的生物课程改革标准确立“人与生物圈”的课程体系，突出了“人与生物”和谐发展的思想。在生物学教学中，对学生进行保护环境、爱护环境、爱护身边一草一木、一鸟一兽的教育，培养学生博爱的精神，有利于学生形成坚定的环保观念，养成热爱自然，自觉保护自然的良好习惯，形成博爱宽容的完善人格。课堂教学中要始终把学生放在主体地位，让学生拥有充分表达思想和见解的机会，启发他们自觉去探讨人生和社会的真谛，增强他们的情感体验，这是使学生学好的前提，更是对学生进行德育渗透的基础。在一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lang="zh-CN" altLang="en-US">
                <a:sym typeface="+mn-ea"/>
              </a:rPr>
              <a:t>定的学习策略指导下培养、形成好奇心、求知动机、是学会学习，学会生活，学会做人的重要因素。</a:t>
            </a:r>
            <a:endParaRPr lang="zh-CN" altLang="en-US"/>
          </a:p>
          <a:p>
            <a:r>
              <a:rPr lang="zh-CN" altLang="en-US">
                <a:sym typeface="+mn-ea"/>
              </a:rPr>
              <a:t>三、加强教师自身思想道德素质和业务水平的提高，强化德育渗透</a:t>
            </a:r>
            <a:endParaRPr lang="zh-CN" altLang="en-US"/>
          </a:p>
          <a:p>
            <a:r>
              <a:rPr lang="zh-CN" altLang="en-US">
                <a:sym typeface="+mn-ea"/>
              </a:rPr>
              <a:t>   教师应具备崇高的思想道德素质和精湛的业务水平，乌申斯基说过：教师的道德范例是任何教科书，任何道德箴言、任何惩罚和奖励制度都不能替代的一种教育力量。教师首先必须要考虑到自身人格对学生的影响，并把其作为教育熏陶学生的重要手段之一。生物教师作为一名教育工作者，也是一名德育工作者，所以首先必须具备一颗水晶般玲珑剔透的心，对学生怀有深沉久远、博大无私的爱，以知识本身的魅力，教学艺术的魅力，教师人格的魅力来触动、感化学生。教师的威望愈高，对学生的关怀和爱愈真挚，他对学生人格感化的力量就愈大。有的学生对说理产生反感，便需从关怀入手，致力于感化，则水滴石穿，最终导致其思想的转变。</a:t>
            </a:r>
            <a:endParaRPr lang="zh-CN" altLang="en-US"/>
          </a:p>
          <a:p>
            <a:r>
              <a:rPr lang="zh-CN" altLang="en-US">
                <a:sym typeface="+mn-ea"/>
              </a:rPr>
              <a:t>教师要用真诚和爱心去关心、爱护学生，走进学生内心世界，才能使学生愉快地接受教师的要求和意见。在我们课堂教学中，必须突出学生的主体地位，重视情感因素，以学生的实际状况为出发点，以学生的积极参与为支撑点，以提高学生的素质为落脚点，突出对学生的创新精神和实践能力的培养，实现教育教学的全程优化。只有这样，才能获得最好的教学效果，素质教育才能真正落到实处。学生才会在潜移默化的过程中形成健康的人格和优良的思想品德。</a:t>
            </a:r>
            <a:endParaRPr lang="zh-CN" altLang="en-US"/>
          </a:p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8060" y="3469005"/>
            <a:ext cx="10515600" cy="1325563"/>
          </a:xfrm>
        </p:spPr>
        <p:txBody>
          <a:bodyPr>
            <a:noAutofit/>
          </a:bodyPr>
          <a:p>
            <a:r>
              <a:rPr lang="en-US" altLang="zh-CN" sz="80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80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solidFill>
                  <a:schemeClr val="accent5">
                    <a:lumMod val="75000"/>
                    <a:lumOff val="25000"/>
                  </a:schemeClr>
                </a:soli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我们一直在一起不断学习     </a:t>
            </a:r>
            <a:br>
              <a:rPr lang="zh-CN" altLang="en-US" sz="80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solidFill>
                  <a:schemeClr val="accent5">
                    <a:lumMod val="75000"/>
                    <a:lumOff val="25000"/>
                  </a:schemeClr>
                </a:soli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</a:br>
            <a:r>
              <a:rPr lang="zh-CN" altLang="en-US" sz="80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solidFill>
                  <a:schemeClr val="accent5">
                    <a:lumMod val="75000"/>
                    <a:lumOff val="25000"/>
                  </a:schemeClr>
                </a:soli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加油！</a:t>
            </a:r>
            <a:endParaRPr lang="zh-CN" altLang="en-US" sz="80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solidFill>
                <a:schemeClr val="accent5">
                  <a:lumMod val="75000"/>
                  <a:lumOff val="25000"/>
                </a:schemeClr>
              </a:soli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1615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1615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80944_1"/>
  <p:tag name="KSO_WM_TEMPLATE_CATEGORY" val="custom"/>
  <p:tag name="KSO_WM_TEMPLATE_INDEX" val="20181615"/>
  <p:tag name="KSO_WM_TEMPLATE_SUBCATEGORY" val="combine"/>
  <p:tag name="KSO_WM_TEMPLATE_THUMBS_INDEX" val="1、4、5、6、12、13、18、21"/>
</p:tagLst>
</file>

<file path=ppt/tags/tag4.xml><?xml version="1.0" encoding="utf-8"?>
<p:tagLst xmlns:p="http://schemas.openxmlformats.org/presentationml/2006/main">
  <p:tag name="KSO_WM_TEMPLATE_CATEGORY" val="custom"/>
  <p:tag name="KSO_WM_TEMPLATE_INDEX" val="20181615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181615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181615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181615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181615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181615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181615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181615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FFFF"/>
      </a:accent1>
      <a:accent2>
        <a:srgbClr val="E1EBCD"/>
      </a:accent2>
      <a:accent3>
        <a:srgbClr val="F2B800"/>
      </a:accent3>
      <a:accent4>
        <a:srgbClr val="6BA42C"/>
      </a:accent4>
      <a:accent5>
        <a:srgbClr val="00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2801</Words>
  <Application>WPS 演示</Application>
  <PresentationFormat>宽屏</PresentationFormat>
  <Paragraphs>67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黑体</vt:lpstr>
      <vt:lpstr>微软雅黑</vt:lpstr>
      <vt:lpstr>楷体</vt:lpstr>
      <vt:lpstr>Arial Unicode MS</vt:lpstr>
      <vt:lpstr>Calibri</vt:lpstr>
      <vt:lpstr>Office 主题​​</vt:lpstr>
      <vt:lpstr>小学语文工作坊简报       第一期        坊主 ： 赵山菁</vt:lpstr>
      <vt:lpstr>卷首寄语</vt:lpstr>
      <vt:lpstr>温馨提示</vt:lpstr>
      <vt:lpstr>学员考核方案</vt:lpstr>
      <vt:lpstr>学情通报（统计截止时间11月16日晚五点三十分）</vt:lpstr>
      <vt:lpstr>PowerPoint 演示文稿</vt:lpstr>
      <vt:lpstr>PowerPoint 演示文稿</vt:lpstr>
      <vt:lpstr>    学习，我们一直在路上。。。。。。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25</cp:revision>
  <dcterms:created xsi:type="dcterms:W3CDTF">2015-05-05T08:02:00Z</dcterms:created>
  <dcterms:modified xsi:type="dcterms:W3CDTF">2018-03-13T10:36:26Z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