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96" r:id="rId4"/>
    <p:sldId id="262" r:id="rId5"/>
    <p:sldId id="304" r:id="rId6"/>
    <p:sldId id="257" r:id="rId7"/>
    <p:sldId id="259" r:id="rId8"/>
    <p:sldId id="260" r:id="rId9"/>
    <p:sldId id="281" r:id="rId10"/>
    <p:sldId id="282" r:id="rId11"/>
    <p:sldId id="283" r:id="rId12"/>
    <p:sldId id="284" r:id="rId13"/>
    <p:sldId id="325" r:id="rId14"/>
    <p:sldId id="264" r:id="rId15"/>
    <p:sldId id="277" r:id="rId16"/>
    <p:sldId id="265" r:id="rId17"/>
    <p:sldId id="279" r:id="rId18"/>
    <p:sldId id="285" r:id="rId19"/>
    <p:sldId id="286" r:id="rId20"/>
    <p:sldId id="287" r:id="rId21"/>
    <p:sldId id="288" r:id="rId2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  <a:srgbClr val="3333FF"/>
    <a:srgbClr val="A50021"/>
    <a:srgbClr val="99FF33"/>
    <a:srgbClr val="FF9999"/>
    <a:srgbClr val="FF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-1164" y="-72"/>
      </p:cViewPr>
      <p:guideLst>
        <p:guide orient="horz" pos="2160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9" name="Picture 8" descr="501764_145550439763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" name="WordArt 5"/>
          <p:cNvSpPr>
            <a:spLocks noTextEdit="1"/>
          </p:cNvSpPr>
          <p:nvPr/>
        </p:nvSpPr>
        <p:spPr>
          <a:xfrm>
            <a:off x="1331913" y="1052513"/>
            <a:ext cx="6264275" cy="2592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800" b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三峡</a:t>
            </a:r>
            <a:endParaRPr lang="zh-CN" altLang="en-US" sz="4800" b="1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/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Text Box 4"/>
          <p:cNvSpPr txBox="1"/>
          <p:nvPr/>
        </p:nvSpPr>
        <p:spPr>
          <a:xfrm>
            <a:off x="179388" y="188913"/>
            <a:ext cx="4679950" cy="49704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春冬之时，</a:t>
            </a:r>
            <a:r>
              <a:rPr lang="zh-CN" altLang="en-US" sz="3200" b="1" dirty="0">
                <a:latin typeface="Arial" panose="020B0604020202020204" pitchFamily="34" charset="0"/>
                <a:ea typeface="隶书" panose="02010509060101010101" pitchFamily="49" charset="-122"/>
              </a:rPr>
              <a:t>则</a:t>
            </a:r>
            <a:r>
              <a:rPr lang="zh-CN" altLang="en-US" sz="3200" b="1" u="sng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素湍绿潭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u="sng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回清倒影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绝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巘多生怪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柏，悬泉瀑布，</a:t>
            </a:r>
            <a:r>
              <a:rPr lang="zh-CN" altLang="en-US" sz="3200" b="1" u="sng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飞漱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其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间，</a:t>
            </a:r>
            <a:r>
              <a:rPr lang="zh-CN" altLang="en-US" sz="3200" b="1" u="sng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清荣峻茂</a:t>
            </a:r>
            <a:r>
              <a:rPr lang="zh-CN" altLang="en-US" sz="3200" b="1" u="sng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u="sng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良</a:t>
            </a:r>
            <a:r>
              <a:rPr lang="zh-CN" altLang="en-US" sz="3200" b="1" u="sng" dirty="0">
                <a:latin typeface="Arial" panose="020B0604020202020204" pitchFamily="34" charset="0"/>
                <a:ea typeface="宋体" panose="02010600030101010101" pitchFamily="2" charset="-122"/>
              </a:rPr>
              <a:t>多趣味。</a:t>
            </a:r>
            <a:endParaRPr lang="zh-CN" altLang="en-US" sz="3200" b="1" u="sng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5" name="Text Box 5"/>
          <p:cNvSpPr txBox="1"/>
          <p:nvPr/>
        </p:nvSpPr>
        <p:spPr>
          <a:xfrm>
            <a:off x="179388" y="836613"/>
            <a:ext cx="475297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雪白的急流，碧绿的潭水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6" name="Text Box 6"/>
          <p:cNvSpPr txBox="1"/>
          <p:nvPr/>
        </p:nvSpPr>
        <p:spPr>
          <a:xfrm>
            <a:off x="107950" y="2205038"/>
            <a:ext cx="3527425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回旋着清波，倒映着（景物）的影子</a:t>
            </a:r>
            <a:r>
              <a:rPr lang="zh-CN" altLang="en-US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7" name="AutoShape 7"/>
          <p:cNvSpPr/>
          <p:nvPr/>
        </p:nvSpPr>
        <p:spPr>
          <a:xfrm>
            <a:off x="3924300" y="2205038"/>
            <a:ext cx="647700" cy="936625"/>
          </a:xfrm>
          <a:prstGeom prst="wedgeRoundRectCallout">
            <a:avLst>
              <a:gd name="adj1" fmla="val -255394"/>
              <a:gd name="adj2" fmla="val -66102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800" b="1" dirty="0">
                <a:solidFill>
                  <a:srgbClr val="462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极高</a:t>
            </a:r>
            <a:endParaRPr lang="zh-CN" altLang="en-US" sz="2800" b="1" dirty="0">
              <a:solidFill>
                <a:srgbClr val="462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30728" name="Text Box 8"/>
          <p:cNvSpPr txBox="1"/>
          <p:nvPr/>
        </p:nvSpPr>
        <p:spPr>
          <a:xfrm>
            <a:off x="2627313" y="3716338"/>
            <a:ext cx="1944687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飞流冲荡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9" name="Text Box 9"/>
          <p:cNvSpPr txBox="1"/>
          <p:nvPr/>
        </p:nvSpPr>
        <p:spPr>
          <a:xfrm>
            <a:off x="684213" y="5157788"/>
            <a:ext cx="2808287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水清，树荣，山高，草盛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31" name="AutoShape 11"/>
          <p:cNvSpPr/>
          <p:nvPr/>
        </p:nvSpPr>
        <p:spPr>
          <a:xfrm>
            <a:off x="3203575" y="5300663"/>
            <a:ext cx="1223963" cy="649287"/>
          </a:xfrm>
          <a:prstGeom prst="wedgeRoundRectCallout">
            <a:avLst>
              <a:gd name="adj1" fmla="val -29250"/>
              <a:gd name="adj2" fmla="val -77875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实在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32" name="Text Box 12"/>
          <p:cNvSpPr txBox="1"/>
          <p:nvPr/>
        </p:nvSpPr>
        <p:spPr>
          <a:xfrm>
            <a:off x="5003800" y="188913"/>
            <a:ext cx="3960813" cy="5959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500" b="1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500" b="1" dirty="0">
                <a:latin typeface="Arial" panose="020B0604020202020204" pitchFamily="34" charset="0"/>
                <a:ea typeface="宋体" panose="02010600030101010101" pitchFamily="2" charset="-122"/>
              </a:rPr>
              <a:t>春天和冬天的季节，雪白的急流，碧绿的潭水，回旋着清波，倒映着（景物）的影子。高山上多生长着怪异的柏树，悬泉和瀑布，在那里飞流冲荡。</a:t>
            </a:r>
            <a:r>
              <a:rPr lang="zh-CN" altLang="en-US" sz="35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水清，树荣，山高，草盛，实在有很多趣味。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" dur="2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500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500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500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/>
      <p:bldP spid="30727" grpId="0" animBg="1"/>
      <p:bldP spid="30728" grpId="0"/>
      <p:bldP spid="30729" grpId="0"/>
      <p:bldP spid="30731" grpId="0" animBg="1"/>
      <p:bldP spid="307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Text Box 4"/>
          <p:cNvSpPr txBox="1"/>
          <p:nvPr/>
        </p:nvSpPr>
        <p:spPr>
          <a:xfrm>
            <a:off x="179388" y="115888"/>
            <a:ext cx="4537075" cy="62912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每至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晴初霜旦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，林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寒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涧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肃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常有高猿长啸，</a:t>
            </a:r>
            <a:r>
              <a:rPr lang="zh-CN" altLang="en-US" sz="2800" b="1" u="sng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属引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凄异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空谷传响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r>
              <a:rPr lang="zh-CN" altLang="en-US" sz="2800" b="1" u="sng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哀转久绝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故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渔者歌曰：“巴东三峡巫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峡长，猿鸣三声泪沾裳！”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1749" name="Text Box 5"/>
          <p:cNvSpPr txBox="1"/>
          <p:nvPr/>
        </p:nvSpPr>
        <p:spPr>
          <a:xfrm>
            <a:off x="323850" y="549275"/>
            <a:ext cx="2376488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天刚晴或下霜的早晨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59" name="Text Box 7"/>
          <p:cNvSpPr txBox="1"/>
          <p:nvPr/>
        </p:nvSpPr>
        <p:spPr>
          <a:xfrm>
            <a:off x="1655763" y="620713"/>
            <a:ext cx="1403350" cy="863600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p>
            <a:pPr>
              <a:spcBef>
                <a:spcPct val="50000"/>
              </a:spcBef>
            </a:pPr>
            <a:endParaRPr lang="en-US" altLang="zh-CN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53" name="Text Box 9"/>
          <p:cNvSpPr txBox="1"/>
          <p:nvPr/>
        </p:nvSpPr>
        <p:spPr>
          <a:xfrm>
            <a:off x="3708400" y="549275"/>
            <a:ext cx="100012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寂静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54" name="Text Box 10"/>
          <p:cNvSpPr txBox="1"/>
          <p:nvPr/>
        </p:nvSpPr>
        <p:spPr>
          <a:xfrm>
            <a:off x="2987675" y="476250"/>
            <a:ext cx="720725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8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清凉</a:t>
            </a:r>
            <a:endParaRPr lang="zh-CN" altLang="en-US" sz="3200" b="1" dirty="0">
              <a:solidFill>
                <a:srgbClr val="8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55" name="AutoShape 11"/>
          <p:cNvSpPr/>
          <p:nvPr/>
        </p:nvSpPr>
        <p:spPr>
          <a:xfrm>
            <a:off x="1258888" y="2060575"/>
            <a:ext cx="1800225" cy="576263"/>
          </a:xfrm>
          <a:prstGeom prst="wedgeRoundRectCallout">
            <a:avLst>
              <a:gd name="adj1" fmla="val 34306"/>
              <a:gd name="adj2" fmla="val -88569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800" b="1" dirty="0">
                <a:solidFill>
                  <a:srgbClr val="462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接连不断</a:t>
            </a:r>
            <a:endParaRPr lang="zh-CN" altLang="en-US" sz="2800" b="1" dirty="0">
              <a:solidFill>
                <a:srgbClr val="462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31756" name="Text Box 12"/>
          <p:cNvSpPr txBox="1"/>
          <p:nvPr/>
        </p:nvSpPr>
        <p:spPr>
          <a:xfrm>
            <a:off x="3348038" y="1844675"/>
            <a:ext cx="1368425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异常凄凉 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57" name="Text Box 13"/>
          <p:cNvSpPr txBox="1"/>
          <p:nvPr/>
        </p:nvSpPr>
        <p:spPr>
          <a:xfrm>
            <a:off x="179388" y="3284538"/>
            <a:ext cx="2592387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在空荡的山谷传来回声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58" name="AutoShape 14"/>
          <p:cNvSpPr/>
          <p:nvPr/>
        </p:nvSpPr>
        <p:spPr>
          <a:xfrm>
            <a:off x="2411413" y="3357563"/>
            <a:ext cx="2447925" cy="1150937"/>
          </a:xfrm>
          <a:prstGeom prst="wedgeRoundRectCallout">
            <a:avLst>
              <a:gd name="adj1" fmla="val -44292"/>
              <a:gd name="adj2" fmla="val -73588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悲哀婉转很久才消失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59" name="Text Box 15"/>
          <p:cNvSpPr txBox="1"/>
          <p:nvPr/>
        </p:nvSpPr>
        <p:spPr>
          <a:xfrm>
            <a:off x="179388" y="5157788"/>
            <a:ext cx="13684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所以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60" name="Text Box 16"/>
          <p:cNvSpPr txBox="1"/>
          <p:nvPr/>
        </p:nvSpPr>
        <p:spPr>
          <a:xfrm>
            <a:off x="5219700" y="188913"/>
            <a:ext cx="3744913" cy="64277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每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到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天刚晴或者下霜的早晨，树林和山涧一片清凉和寂静，常有高处的猿猴放声长叫，（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声音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）接连不断，异常凄凉，在空荡的山谷传来回声，悲哀婉转很久才消失。所以渔民唱到：“巴东三峡巫峡长，猿鸣三声泪沾裳！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317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500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500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500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53" grpId="0"/>
      <p:bldP spid="31754" grpId="0"/>
      <p:bldP spid="31755" grpId="0" animBg="1"/>
      <p:bldP spid="31756" grpId="0"/>
      <p:bldP spid="31757" grpId="0"/>
      <p:bldP spid="31758" grpId="0" animBg="1"/>
      <p:bldP spid="31759" grpId="0"/>
      <p:bldP spid="317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035" y="-14605"/>
            <a:ext cx="3889375" cy="842645"/>
          </a:xfrm>
        </p:spPr>
        <p:txBody>
          <a:bodyPr/>
          <a:p>
            <a:pPr algn="l" fontAlgn="base"/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四、课文</a:t>
            </a:r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翻译</a:t>
            </a:r>
            <a:endParaRPr lang="zh-CN" altLang="en-US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xfrm>
            <a:off x="-273050" y="704850"/>
            <a:ext cx="9420225" cy="5768975"/>
          </a:xfrm>
          <a:ln/>
        </p:spPr>
        <p:txBody>
          <a:bodyPr anchor="t"/>
          <a:p>
            <a:pPr marL="377825" indent="0" latinLnBrk="0">
              <a:spcBef>
                <a:spcPct val="0"/>
              </a:spcBef>
              <a:buNone/>
            </a:pPr>
            <a:r>
              <a:rPr lang="en-US" altLang="zh-CN" sz="2400"/>
              <a:t>       </a:t>
            </a:r>
            <a:r>
              <a:rPr lang="zh-CN" altLang="en-US" sz="2400"/>
              <a:t>在七百里长的三峡中，两岸都是相连的高山，中间没有空缺的地方。重重叠叠的山峰像屏障一样，遮住了天空和太阳。如果不是正午或半夜，就看不到太阳和月亮。　 </a:t>
            </a:r>
            <a:endParaRPr lang="zh-CN" altLang="en-US" sz="2400"/>
          </a:p>
          <a:p>
            <a:pPr marL="377825" indent="0" latinLnBrk="0">
              <a:spcBef>
                <a:spcPct val="0"/>
              </a:spcBef>
              <a:buNone/>
            </a:pPr>
            <a:r>
              <a:rPr lang="zh-CN" altLang="en-US" sz="2400"/>
              <a:t>      到了夏天，江水漫上两岸的丘陵的时候，顺流而下和逆流而上的船只都被阻隔了。 如果有时皇上的命令要紧急传达，早晨从白帝城出发，傍晚就到了江陵，这中间有一千二百多里，即使骑着奔驰的快马，驾着风，也不如船行的快啊。 </a:t>
            </a:r>
            <a:endParaRPr lang="zh-CN" altLang="en-US" sz="2400"/>
          </a:p>
          <a:p>
            <a:pPr marL="377825" indent="0" latinLnBrk="0">
              <a:spcBef>
                <a:spcPct val="0"/>
              </a:spcBef>
              <a:buNone/>
            </a:pPr>
            <a:r>
              <a:rPr lang="zh-CN" altLang="en-US" sz="2400"/>
              <a:t>       每到春季和冬季，白色的急流，回旋着清波，碧绿的潭水，映出了（山石林木）的倒影。高山上生长着许多奇形怪状的柏树，悬挂着的瀑布冲荡在岩石山涧中，水清、树荣、山高、草盛，实在是有许多趣味。 </a:t>
            </a:r>
            <a:endParaRPr lang="zh-CN" altLang="en-US" sz="2400"/>
          </a:p>
          <a:p>
            <a:pPr marL="377825" indent="0" latinLnBrk="0">
              <a:spcBef>
                <a:spcPct val="0"/>
              </a:spcBef>
              <a:buNone/>
            </a:pPr>
            <a:r>
              <a:rPr lang="zh-CN" altLang="en-US" sz="2400"/>
              <a:t>       每到秋雨初晴、降霜的时候，树林山涧一片清凉寂静，经常有猿猴在高处长啸，叫声不断，声音凄凉怪异，空荡的山谷里传来了回声，悲哀婉转，很长时间才消失。所以打鱼的人唱道：“巴东三峡巫峡长，猿鸣三声泪沾裳。”　 </a:t>
            </a:r>
            <a:endParaRPr lang="zh-CN" alt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179705" y="116205"/>
            <a:ext cx="5436235" cy="1007745"/>
          </a:xfrm>
          <a:ln/>
        </p:spPr>
        <p:txBody>
          <a:bodyPr wrap="square" lIns="91440" tIns="45720" rIns="91440" bIns="45720" anchor="ctr"/>
          <a:p>
            <a:pPr algn="l" eaLnBrk="1" hangingPunct="1"/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五、</a:t>
            </a:r>
            <a:r>
              <a:rPr lang="en-US" altLang="zh-CN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读</a:t>
            </a:r>
            <a:r>
              <a:rPr lang="zh-CN" altLang="en-US" sz="4000" b="1" dirty="0">
                <a:solidFill>
                  <a:srgbClr val="FF0000"/>
                </a:solidFill>
                <a:ea typeface="黑体" panose="02010609060101010101" pitchFamily="2" charset="-122"/>
              </a:rPr>
              <a:t>“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三峡之山</a:t>
            </a:r>
            <a:r>
              <a:rPr lang="zh-CN" altLang="en-US" sz="4000" b="1" dirty="0">
                <a:solidFill>
                  <a:srgbClr val="FF0000"/>
                </a:solidFill>
                <a:ea typeface="黑体" panose="02010609060101010101" pitchFamily="2" charset="-122"/>
              </a:rPr>
              <a:t>”</a:t>
            </a:r>
            <a:endParaRPr lang="zh-CN" altLang="en-US" sz="40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967287"/>
          </a:xfrm>
          <a:ln/>
        </p:spPr>
        <p:txBody>
          <a:bodyPr wrap="square" lIns="91440" tIns="45720" rIns="91440" bIns="45720" anchor="t"/>
          <a:p>
            <a:pPr eaLnBrk="1" hangingPunct="1">
              <a:buNone/>
            </a:pPr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zh-CN" altLang="en-US" b="1" dirty="0"/>
              <a:t>三峡的山有怎样的特点？从文中找出相关的语句回答</a:t>
            </a:r>
            <a:r>
              <a:rPr lang="zh-CN" altLang="en-US" sz="3600" b="1" dirty="0"/>
              <a:t>。　　</a:t>
            </a:r>
            <a:endParaRPr lang="zh-CN" altLang="en-US" sz="3600" b="1" dirty="0"/>
          </a:p>
          <a:p>
            <a:pPr eaLnBrk="1" hangingPunct="1">
              <a:buNone/>
            </a:pPr>
            <a:endParaRPr lang="zh-CN" altLang="en-US" sz="3600" b="1" dirty="0"/>
          </a:p>
          <a:p>
            <a:pPr eaLnBrk="1" hangingPunct="1">
              <a:buNone/>
            </a:pPr>
            <a:endParaRPr lang="zh-CN" altLang="en-US" sz="3600" b="1" dirty="0"/>
          </a:p>
          <a:p>
            <a:pPr eaLnBrk="1" hangingPunct="1">
              <a:buNone/>
            </a:pPr>
            <a:r>
              <a:rPr lang="en-US" altLang="zh-CN" b="1" dirty="0"/>
              <a:t>2</a:t>
            </a:r>
            <a:r>
              <a:rPr lang="zh-CN" altLang="en-US" b="1" dirty="0"/>
              <a:t>、这一层作者采用了什么写法表现三峡山的特点？  </a:t>
            </a:r>
            <a:endParaRPr lang="zh-CN" altLang="en-US" b="1" dirty="0"/>
          </a:p>
        </p:txBody>
      </p:sp>
      <p:sp>
        <p:nvSpPr>
          <p:cNvPr id="10245" name="Rectangle 5"/>
          <p:cNvSpPr/>
          <p:nvPr/>
        </p:nvSpPr>
        <p:spPr>
          <a:xfrm>
            <a:off x="2195513" y="2087563"/>
            <a:ext cx="648017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20000"/>
              </a:spcBef>
            </a:pPr>
            <a:r>
              <a:rPr lang="zh-CN" altLang="en-US" sz="3200" b="1" dirty="0">
                <a:solidFill>
                  <a:srgbClr val="FF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七百里，两岸连山，略无阙处    </a:t>
            </a:r>
            <a:r>
              <a:rPr lang="zh-CN" altLang="en-US" b="1" dirty="0">
                <a:solidFill>
                  <a:srgbClr val="FF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　</a:t>
            </a:r>
            <a:endParaRPr lang="zh-CN" altLang="en-US" b="1" dirty="0">
              <a:solidFill>
                <a:srgbClr val="FF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6" name="Text Box 6"/>
          <p:cNvSpPr txBox="1"/>
          <p:nvPr/>
        </p:nvSpPr>
        <p:spPr>
          <a:xfrm>
            <a:off x="773113" y="4852988"/>
            <a:ext cx="20161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正面描写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8" name="Text Box 8"/>
          <p:cNvSpPr txBox="1"/>
          <p:nvPr/>
        </p:nvSpPr>
        <p:spPr>
          <a:xfrm>
            <a:off x="971550" y="2205038"/>
            <a:ext cx="13684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连绵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9" name="Text Box 9"/>
          <p:cNvSpPr txBox="1"/>
          <p:nvPr/>
        </p:nvSpPr>
        <p:spPr>
          <a:xfrm>
            <a:off x="971550" y="2819400"/>
            <a:ext cx="15843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高峻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1" name="Text Box 11"/>
          <p:cNvSpPr txBox="1"/>
          <p:nvPr/>
        </p:nvSpPr>
        <p:spPr>
          <a:xfrm>
            <a:off x="2339975" y="2622550"/>
            <a:ext cx="6624638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重岩叠嶂，隐天蔽日。自非亭午夜分不见曦月</a:t>
            </a:r>
            <a:endParaRPr lang="zh-CN" altLang="en-US" sz="3200" b="1" dirty="0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2" name="Text Box 12"/>
          <p:cNvSpPr txBox="1"/>
          <p:nvPr/>
        </p:nvSpPr>
        <p:spPr>
          <a:xfrm>
            <a:off x="779463" y="5370513"/>
            <a:ext cx="2376487" cy="581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侧面描写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3" name="Text Box 13"/>
          <p:cNvSpPr txBox="1"/>
          <p:nvPr/>
        </p:nvSpPr>
        <p:spPr>
          <a:xfrm>
            <a:off x="7408863" y="5370513"/>
            <a:ext cx="1512887" cy="581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相结合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4" name="Text Box 14"/>
          <p:cNvSpPr txBox="1"/>
          <p:nvPr/>
        </p:nvSpPr>
        <p:spPr>
          <a:xfrm>
            <a:off x="2771775" y="4884738"/>
            <a:ext cx="410527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重岩叠嶂，隐天蔽日</a:t>
            </a:r>
            <a:endParaRPr lang="zh-CN" altLang="en-US" sz="3200" b="1" dirty="0">
              <a:solidFill>
                <a:srgbClr val="FF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5" name="Text Box 15"/>
          <p:cNvSpPr txBox="1"/>
          <p:nvPr/>
        </p:nvSpPr>
        <p:spPr>
          <a:xfrm>
            <a:off x="2763838" y="5461000"/>
            <a:ext cx="475297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自非亭午夜分不见曦月</a:t>
            </a:r>
            <a:endParaRPr lang="zh-CN" altLang="en-US" sz="3200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6" name="AutoShape 16"/>
          <p:cNvSpPr/>
          <p:nvPr/>
        </p:nvSpPr>
        <p:spPr>
          <a:xfrm>
            <a:off x="6956425" y="5087938"/>
            <a:ext cx="287338" cy="863600"/>
          </a:xfrm>
          <a:prstGeom prst="rightBrace">
            <a:avLst>
              <a:gd name="adj1" fmla="val 25018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102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8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85" decel="100000"/>
                                        <p:tgtEl>
                                          <p:spTgt spid="1025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385" decel="100000"/>
                                        <p:tgtEl>
                                          <p:spTgt spid="1025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385" fill="hold"/>
                                        <p:tgtEl>
                                          <p:spTgt spid="1025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385" fill="hold"/>
                                        <p:tgtEl>
                                          <p:spTgt spid="1025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8" grpId="0"/>
      <p:bldP spid="10249" grpId="0"/>
      <p:bldP spid="10251" grpId="0"/>
      <p:bldP spid="10252" grpId="0"/>
      <p:bldP spid="10254" grpId="0"/>
      <p:bldP spid="10255" grpId="0"/>
      <p:bldP spid="102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529" name="Picture 4" descr="4496644_110058019890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125538"/>
            <a:ext cx="4643438" cy="49863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0" name="Picture 5" descr="图片1"/>
          <p:cNvPicPr>
            <a:picLocks noChangeAspect="1"/>
          </p:cNvPicPr>
          <p:nvPr/>
        </p:nvPicPr>
        <p:blipFill>
          <a:blip r:embed="rId2"/>
          <a:srcRect l="3996" b="7095"/>
          <a:stretch>
            <a:fillRect/>
          </a:stretch>
        </p:blipFill>
        <p:spPr>
          <a:xfrm>
            <a:off x="4859338" y="0"/>
            <a:ext cx="4284662" cy="6121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582" name="Text Box 6"/>
          <p:cNvSpPr txBox="1"/>
          <p:nvPr/>
        </p:nvSpPr>
        <p:spPr>
          <a:xfrm>
            <a:off x="-107950" y="6132513"/>
            <a:ext cx="482441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自三峡七百里中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</a:rPr>
              <a:t>……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略无阙处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4583" name="Text Box 7"/>
          <p:cNvSpPr txBox="1"/>
          <p:nvPr/>
        </p:nvSpPr>
        <p:spPr>
          <a:xfrm>
            <a:off x="5211763" y="6149975"/>
            <a:ext cx="37528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重岩叠障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</a:rPr>
              <a:t>……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不见曦月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2533" name="Text Box 9"/>
          <p:cNvSpPr txBox="1"/>
          <p:nvPr/>
        </p:nvSpPr>
        <p:spPr>
          <a:xfrm>
            <a:off x="34925" y="81280"/>
            <a:ext cx="5991225" cy="706755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欣赏“三峡群山”之美</a:t>
            </a:r>
            <a:endParaRPr lang="zh-CN" altLang="en-US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Rectangle 3"/>
          <p:cNvSpPr>
            <a:spLocks noGrp="1"/>
          </p:cNvSpPr>
          <p:nvPr>
            <p:ph idx="1"/>
          </p:nvPr>
        </p:nvSpPr>
        <p:spPr>
          <a:xfrm>
            <a:off x="17463" y="781050"/>
            <a:ext cx="9324975" cy="5732463"/>
          </a:xfrm>
          <a:ln/>
        </p:spPr>
        <p:txBody>
          <a:bodyPr wrap="square" lIns="91440" tIns="45720" rIns="91440" bIns="45720" anchor="t"/>
          <a:p>
            <a:pPr eaLnBrk="1" hangingPunct="1">
              <a:buNone/>
            </a:pPr>
            <a:r>
              <a:rPr lang="en-US" altLang="zh-CN" b="1" dirty="0">
                <a:solidFill>
                  <a:srgbClr val="0070C0"/>
                </a:solidFill>
              </a:rPr>
              <a:t>1</a:t>
            </a:r>
            <a:r>
              <a:rPr lang="zh-CN" altLang="en-US" b="1" dirty="0">
                <a:solidFill>
                  <a:srgbClr val="0070C0"/>
                </a:solidFill>
              </a:rPr>
              <a:t>、三峡的夏水有何特点？结合文中的语句说说。　　</a:t>
            </a:r>
            <a:endParaRPr lang="zh-CN" altLang="en-US" b="1" dirty="0">
              <a:solidFill>
                <a:srgbClr val="0070C0"/>
              </a:solidFill>
            </a:endParaRPr>
          </a:p>
          <a:p>
            <a:pPr eaLnBrk="1" hangingPunct="1">
              <a:buNone/>
            </a:pPr>
            <a:endParaRPr lang="zh-CN" altLang="en-US" b="1" dirty="0">
              <a:solidFill>
                <a:srgbClr val="0070C0"/>
              </a:solidFill>
            </a:endParaRPr>
          </a:p>
          <a:p>
            <a:pPr eaLnBrk="1" hangingPunct="1">
              <a:buNone/>
            </a:pPr>
            <a:endParaRPr lang="zh-CN" altLang="en-US" b="1" dirty="0">
              <a:solidFill>
                <a:srgbClr val="0070C0"/>
              </a:solidFill>
            </a:endParaRPr>
          </a:p>
          <a:p>
            <a:pPr eaLnBrk="1" hangingPunct="1">
              <a:buNone/>
            </a:pPr>
            <a:r>
              <a:rPr lang="en-US" altLang="zh-CN" b="1" dirty="0">
                <a:solidFill>
                  <a:srgbClr val="0070C0"/>
                </a:solidFill>
              </a:rPr>
              <a:t>2</a:t>
            </a:r>
            <a:r>
              <a:rPr lang="zh-CN" altLang="en-US" b="1" dirty="0">
                <a:solidFill>
                  <a:srgbClr val="0070C0"/>
                </a:solidFill>
              </a:rPr>
              <a:t>、这一层采用了什么写法表现三峡夏水的特点？ 　</a:t>
            </a:r>
            <a:endParaRPr lang="zh-CN" altLang="en-US" b="1" dirty="0">
              <a:solidFill>
                <a:srgbClr val="0070C0"/>
              </a:solidFill>
            </a:endParaRPr>
          </a:p>
          <a:p>
            <a:pPr eaLnBrk="1" hangingPunct="1">
              <a:buNone/>
            </a:pPr>
            <a:endParaRPr lang="zh-CN" altLang="en-US" b="1" dirty="0">
              <a:solidFill>
                <a:srgbClr val="0070C0"/>
              </a:solidFill>
            </a:endParaRPr>
          </a:p>
          <a:p>
            <a:pPr eaLnBrk="1" hangingPunct="1">
              <a:buNone/>
            </a:pPr>
            <a:r>
              <a:rPr lang="en-US" altLang="zh-CN" b="1" dirty="0">
                <a:solidFill>
                  <a:srgbClr val="0070C0"/>
                </a:solidFill>
              </a:rPr>
              <a:t>3</a:t>
            </a:r>
            <a:r>
              <a:rPr lang="zh-CN" altLang="en-US" b="1" dirty="0">
                <a:solidFill>
                  <a:srgbClr val="0070C0"/>
                </a:solidFill>
              </a:rPr>
              <a:t>、</a:t>
            </a:r>
            <a:r>
              <a:rPr lang="zh-CN" altLang="en-US" sz="2800" b="1" dirty="0">
                <a:solidFill>
                  <a:srgbClr val="0070C0"/>
                </a:solidFill>
              </a:rPr>
              <a:t>写三峡山的“高峻”与写夏水的“迅疾”有什么关系？</a:t>
            </a:r>
            <a:r>
              <a:rPr lang="zh-CN" altLang="en-US" b="1" dirty="0">
                <a:solidFill>
                  <a:srgbClr val="0070C0"/>
                </a:solidFill>
              </a:rPr>
              <a:t>　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11268" name="Text Box 4"/>
          <p:cNvSpPr txBox="1"/>
          <p:nvPr/>
        </p:nvSpPr>
        <p:spPr>
          <a:xfrm>
            <a:off x="2484438" y="1341438"/>
            <a:ext cx="4392612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夏水襄陵，沿溯阻绝　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555" name="Rectangle 7"/>
          <p:cNvSpPr>
            <a:spLocks noGrp="1"/>
          </p:cNvSpPr>
          <p:nvPr>
            <p:ph type="title"/>
          </p:nvPr>
        </p:nvSpPr>
        <p:spPr>
          <a:xfrm>
            <a:off x="179388" y="44450"/>
            <a:ext cx="6264275" cy="1008063"/>
          </a:xfrm>
          <a:ln/>
        </p:spPr>
        <p:txBody>
          <a:bodyPr wrap="square" lIns="91440" tIns="45720" rIns="91440" bIns="45720" anchor="ctr"/>
          <a:p>
            <a:pPr algn="l" eaLnBrk="1" hangingPunct="1"/>
            <a:r>
              <a:rPr lang="en-US" altLang="zh-CN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读</a:t>
            </a:r>
            <a:r>
              <a:rPr lang="zh-CN" altLang="en-US" sz="4000" b="1" dirty="0">
                <a:solidFill>
                  <a:srgbClr val="FF0000"/>
                </a:solidFill>
                <a:ea typeface="黑体" panose="02010609060101010101" pitchFamily="2" charset="-122"/>
              </a:rPr>
              <a:t>“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三峡的夏水</a:t>
            </a:r>
            <a:r>
              <a:rPr lang="zh-CN" altLang="en-US" sz="4000" b="1" dirty="0">
                <a:solidFill>
                  <a:srgbClr val="FF0000"/>
                </a:solidFill>
                <a:ea typeface="黑体" panose="02010609060101010101" pitchFamily="2" charset="-122"/>
              </a:rPr>
              <a:t>”</a:t>
            </a:r>
            <a:endParaRPr lang="zh-CN" altLang="en-US" sz="40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272" name="Text Box 8"/>
          <p:cNvSpPr txBox="1"/>
          <p:nvPr/>
        </p:nvSpPr>
        <p:spPr>
          <a:xfrm>
            <a:off x="755650" y="3068638"/>
            <a:ext cx="525621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正面描写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侧面描写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相结合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3" name="Text Box 9"/>
          <p:cNvSpPr txBox="1"/>
          <p:nvPr/>
        </p:nvSpPr>
        <p:spPr>
          <a:xfrm>
            <a:off x="468313" y="4408488"/>
            <a:ext cx="8353425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dirty="0">
                <a:solidFill>
                  <a:srgbClr val="FF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写山峰的高峻、江面的狭窄为写夏水的迅疾做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铺垫</a:t>
            </a: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4" name="Text Box 10"/>
          <p:cNvSpPr txBox="1"/>
          <p:nvPr/>
        </p:nvSpPr>
        <p:spPr>
          <a:xfrm>
            <a:off x="539750" y="1341438"/>
            <a:ext cx="1944688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水势盛大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5" name="Text Box 11"/>
          <p:cNvSpPr txBox="1"/>
          <p:nvPr/>
        </p:nvSpPr>
        <p:spPr>
          <a:xfrm>
            <a:off x="611188" y="1844675"/>
            <a:ext cx="1296987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迅疾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6" name="Text Box 12"/>
          <p:cNvSpPr txBox="1"/>
          <p:nvPr/>
        </p:nvSpPr>
        <p:spPr>
          <a:xfrm>
            <a:off x="1908175" y="1916113"/>
            <a:ext cx="4751388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朝发白帝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……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不以疾也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7" name="AutoShape 13"/>
          <p:cNvSpPr/>
          <p:nvPr/>
        </p:nvSpPr>
        <p:spPr>
          <a:xfrm>
            <a:off x="6372225" y="1341438"/>
            <a:ext cx="2016125" cy="574675"/>
          </a:xfrm>
          <a:prstGeom prst="wedgeRoundRectCallout">
            <a:avLst>
              <a:gd name="adj1" fmla="val -53778"/>
              <a:gd name="adj2" fmla="val 14088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正面描写</a:t>
            </a:r>
            <a:endParaRPr lang="zh-CN" altLang="en-US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8" name="AutoShape 14"/>
          <p:cNvSpPr/>
          <p:nvPr/>
        </p:nvSpPr>
        <p:spPr>
          <a:xfrm>
            <a:off x="6443663" y="1989138"/>
            <a:ext cx="2016125" cy="576262"/>
          </a:xfrm>
          <a:prstGeom prst="wedgeRoundRectCallout">
            <a:avLst>
              <a:gd name="adj1" fmla="val -66773"/>
              <a:gd name="adj2" fmla="val -10329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侧面描写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2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12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2" grpId="0"/>
      <p:bldP spid="11273" grpId="0"/>
      <p:bldP spid="11274" grpId="0"/>
      <p:bldP spid="11275" grpId="0"/>
      <p:bldP spid="11276" grpId="0"/>
      <p:bldP spid="11277" grpId="0" animBg="1"/>
      <p:bldP spid="1127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8" name="Text Box 4"/>
          <p:cNvSpPr txBox="1"/>
          <p:nvPr/>
        </p:nvSpPr>
        <p:spPr>
          <a:xfrm>
            <a:off x="452438" y="6111875"/>
            <a:ext cx="3398837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夏水襄陵，沿溯阻绝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6629" name="Text Box 5"/>
          <p:cNvSpPr txBox="1"/>
          <p:nvPr/>
        </p:nvSpPr>
        <p:spPr>
          <a:xfrm>
            <a:off x="4859338" y="6149975"/>
            <a:ext cx="37528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朝发白帝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</a:rPr>
              <a:t>……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不以疾也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4579" name="Text Box 6"/>
          <p:cNvSpPr txBox="1"/>
          <p:nvPr/>
        </p:nvSpPr>
        <p:spPr>
          <a:xfrm>
            <a:off x="262890" y="130175"/>
            <a:ext cx="6022340" cy="706755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4.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领略“三峡夏水”之势</a:t>
            </a:r>
            <a:endParaRPr lang="zh-CN" altLang="en-US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4580" name="Picture 7" descr="图片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388" y="836613"/>
            <a:ext cx="4032250" cy="2879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1" name="Picture 8" descr="图片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50" y="3789363"/>
            <a:ext cx="3311525" cy="23034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2" name="Picture 9" descr="图片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538" y="908050"/>
            <a:ext cx="4448175" cy="51847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Text Box 4"/>
          <p:cNvSpPr txBox="1"/>
          <p:nvPr/>
        </p:nvSpPr>
        <p:spPr>
          <a:xfrm>
            <a:off x="179388" y="115888"/>
            <a:ext cx="8856662" cy="646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读“三峡春冬水”   领略“三峡春冬”之美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2" name="Text Box 5"/>
          <p:cNvSpPr txBox="1"/>
          <p:nvPr/>
        </p:nvSpPr>
        <p:spPr>
          <a:xfrm>
            <a:off x="179388" y="765175"/>
            <a:ext cx="8785225" cy="11906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三峡“春冬之时”水有何特点？结合文中的语句说说。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774" name="Text Box 6"/>
          <p:cNvSpPr txBox="1"/>
          <p:nvPr/>
        </p:nvSpPr>
        <p:spPr>
          <a:xfrm>
            <a:off x="539750" y="1916113"/>
            <a:ext cx="15113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清澈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775" name="Text Box 7"/>
          <p:cNvSpPr txBox="1"/>
          <p:nvPr/>
        </p:nvSpPr>
        <p:spPr>
          <a:xfrm>
            <a:off x="1979613" y="1916113"/>
            <a:ext cx="388937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素湍绿潭，回清倒影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2777" name="Picture 9" descr="she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388" y="2565400"/>
            <a:ext cx="2895600" cy="3562350"/>
          </a:xfrm>
          <a:prstGeom prst="rect">
            <a:avLst/>
          </a:prstGeom>
          <a:noFill/>
          <a:ln w="28575">
            <a:noFill/>
          </a:ln>
        </p:spPr>
      </p:pic>
      <p:pic>
        <p:nvPicPr>
          <p:cNvPr id="32778" name="Picture 10" descr="shanxia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565400"/>
            <a:ext cx="2711450" cy="3600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2779" name="Picture 11" descr="wuxia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325" y="1557338"/>
            <a:ext cx="2808288" cy="46085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80" name="Text Box 12"/>
          <p:cNvSpPr txBox="1"/>
          <p:nvPr/>
        </p:nvSpPr>
        <p:spPr>
          <a:xfrm>
            <a:off x="468313" y="6165850"/>
            <a:ext cx="23749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素湍绿潭</a:t>
            </a:r>
            <a:endParaRPr lang="zh-CN" altLang="en-US" sz="3200" b="1" dirty="0">
              <a:solidFill>
                <a:srgbClr val="0000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32781" name="Text Box 13"/>
          <p:cNvSpPr txBox="1"/>
          <p:nvPr/>
        </p:nvSpPr>
        <p:spPr>
          <a:xfrm>
            <a:off x="3635375" y="6165850"/>
            <a:ext cx="223361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隶书" panose="02010509060101010101" pitchFamily="49" charset="-122"/>
              </a:rPr>
              <a:t>多生怪柏</a:t>
            </a:r>
            <a:endParaRPr lang="zh-CN" altLang="en-US" sz="3200" b="1" dirty="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32782" name="Text Box 14"/>
          <p:cNvSpPr txBox="1"/>
          <p:nvPr/>
        </p:nvSpPr>
        <p:spPr>
          <a:xfrm>
            <a:off x="6588125" y="6165850"/>
            <a:ext cx="226695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悬泉瀑布</a:t>
            </a:r>
            <a:endParaRPr lang="zh-CN" altLang="en-US" sz="3200" b="1" dirty="0">
              <a:solidFill>
                <a:srgbClr val="0000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27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9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5" dur="2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0" dur="2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  <p:bldP spid="32774" grpId="1"/>
      <p:bldP spid="32775" grpId="0"/>
      <p:bldP spid="32775" grpId="1"/>
      <p:bldP spid="32780" grpId="0"/>
      <p:bldP spid="32781" grpId="0"/>
      <p:bldP spid="327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Text Box 4"/>
          <p:cNvSpPr txBox="1"/>
          <p:nvPr/>
        </p:nvSpPr>
        <p:spPr>
          <a:xfrm>
            <a:off x="179705" y="116205"/>
            <a:ext cx="47434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5.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读“三峡秋景”</a:t>
            </a:r>
            <a:endParaRPr lang="zh-CN" altLang="en-US" sz="40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26" name="Text Box 5"/>
          <p:cNvSpPr txBox="1"/>
          <p:nvPr/>
        </p:nvSpPr>
        <p:spPr>
          <a:xfrm>
            <a:off x="179388" y="836613"/>
            <a:ext cx="8785225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、作者写三峡秋景时集中描写了什么？突出了什么气氛（特点）？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798" name="Text Box 6"/>
          <p:cNvSpPr txBox="1"/>
          <p:nvPr/>
        </p:nvSpPr>
        <p:spPr>
          <a:xfrm>
            <a:off x="755650" y="1916113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猿啸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799" name="Text Box 7"/>
          <p:cNvSpPr txBox="1"/>
          <p:nvPr/>
        </p:nvSpPr>
        <p:spPr>
          <a:xfrm>
            <a:off x="2411413" y="1916113"/>
            <a:ext cx="24479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凄清肃杀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29" name="Text Box 8"/>
          <p:cNvSpPr txBox="1"/>
          <p:nvPr/>
        </p:nvSpPr>
        <p:spPr>
          <a:xfrm>
            <a:off x="179388" y="2852738"/>
            <a:ext cx="8785225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、文末描写“高猿长啸，属引凄异，空谷传响，哀转久绝”，有什么作用？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801" name="Text Box 9"/>
          <p:cNvSpPr txBox="1"/>
          <p:nvPr/>
        </p:nvSpPr>
        <p:spPr>
          <a:xfrm>
            <a:off x="468313" y="3933825"/>
            <a:ext cx="78486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一是突出了三峡秋季凄清肃杀的特点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802" name="Text Box 10"/>
          <p:cNvSpPr txBox="1"/>
          <p:nvPr/>
        </p:nvSpPr>
        <p:spPr>
          <a:xfrm>
            <a:off x="468313" y="4581525"/>
            <a:ext cx="8135937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二是突出三峡山高、峡长、岭连的地形特点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37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/>
      <p:bldP spid="33799" grpId="0"/>
      <p:bldP spid="33801" grpId="0"/>
      <p:bldP spid="3380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Text Box 4"/>
          <p:cNvSpPr txBox="1"/>
          <p:nvPr/>
        </p:nvSpPr>
        <p:spPr>
          <a:xfrm>
            <a:off x="1547813" y="115888"/>
            <a:ext cx="6121400" cy="13220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6.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领略“三峡秋景”之气氛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4821" name="Picture 5" descr="N000006600000055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388" y="765175"/>
            <a:ext cx="3384550" cy="331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22" name="Picture 6" descr="481517236d8d8b6e9358075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4149725"/>
            <a:ext cx="3384550" cy="2547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3" name="Text Box 7"/>
          <p:cNvSpPr txBox="1"/>
          <p:nvPr/>
        </p:nvSpPr>
        <p:spPr>
          <a:xfrm>
            <a:off x="3779838" y="2420938"/>
            <a:ext cx="733425" cy="2016125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D60093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林寒涧肃</a:t>
            </a:r>
            <a:endParaRPr lang="zh-CN" altLang="en-US" sz="3600" b="1" dirty="0">
              <a:solidFill>
                <a:srgbClr val="D60093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pic>
        <p:nvPicPr>
          <p:cNvPr id="34824" name="Picture 8" descr="图片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7900" y="1052513"/>
            <a:ext cx="4032250" cy="4752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5" name="Text Box 9"/>
          <p:cNvSpPr txBox="1"/>
          <p:nvPr/>
        </p:nvSpPr>
        <p:spPr>
          <a:xfrm>
            <a:off x="5724525" y="5876925"/>
            <a:ext cx="2376488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D60093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高猿长啸</a:t>
            </a:r>
            <a:endParaRPr lang="zh-CN" altLang="en-US" sz="3600" b="1" dirty="0">
              <a:solidFill>
                <a:srgbClr val="D60093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  <p:bldP spid="348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1664335" y="249555"/>
            <a:ext cx="6485890" cy="2190115"/>
          </a:xfrm>
          <a:ln/>
        </p:spPr>
        <p:txBody>
          <a:bodyPr wrap="square" lIns="91440" tIns="45720" rIns="91440" bIns="45720" anchor="t">
            <a:scene3d>
              <a:camera prst="orthographicFront"/>
              <a:lightRig rig="threePt" dir="t"/>
            </a:scene3d>
          </a:bodyPr>
          <a:p>
            <a:pPr marL="0" indent="0" algn="ctr" eaLnBrk="1" hangingPunct="1">
              <a:buNone/>
            </a:pPr>
            <a:r>
              <a:rPr lang="zh-CN" altLang="en-US" sz="3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早发白帝城</a:t>
            </a:r>
            <a:endParaRPr lang="zh-CN" altLang="en-US" sz="3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0" indent="0" algn="ctr" eaLnBrk="1" hangingPunct="1">
              <a:buNone/>
            </a:pPr>
            <a:r>
              <a:rPr lang="zh-CN" altLang="en-US" sz="3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朝辞白帝彩云间，</a:t>
            </a:r>
            <a:endParaRPr lang="zh-CN" altLang="en-US" sz="3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0" indent="0" algn="ctr" eaLnBrk="1" hangingPunct="1">
              <a:buNone/>
            </a:pPr>
            <a:r>
              <a:rPr lang="zh-CN" altLang="en-US" sz="3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千里江陵一日还。</a:t>
            </a:r>
            <a:endParaRPr lang="zh-CN" altLang="en-US" sz="3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0" indent="0" algn="ctr" eaLnBrk="1" hangingPunct="1">
              <a:buNone/>
            </a:pPr>
            <a:r>
              <a:rPr lang="zh-CN" altLang="en-US" sz="3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两岸猿声啼不住，</a:t>
            </a:r>
            <a:endParaRPr lang="zh-CN" altLang="en-US" sz="3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0" indent="0" algn="ctr" eaLnBrk="1" hangingPunct="1">
              <a:buNone/>
            </a:pPr>
            <a:r>
              <a:rPr lang="zh-CN" altLang="en-US" sz="3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轻舟已过万重山。</a:t>
            </a:r>
            <a:endParaRPr lang="zh-CN" altLang="en-US" sz="3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0" indent="0" algn="ctr" eaLnBrk="1" hangingPunct="1">
              <a:buNone/>
            </a:pPr>
            <a:endParaRPr lang="zh-CN" altLang="en-US" sz="3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80945" y="3807460"/>
            <a:ext cx="5692140" cy="9036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spcBef>
                <a:spcPct val="20000"/>
              </a:spcBef>
            </a:pPr>
            <a:r>
              <a:rPr lang="zh-CN" altLang="en-US" sz="2400" b="1" dirty="0">
                <a:latin typeface="+mn-lt"/>
                <a:ea typeface="+mn-ea"/>
                <a:sym typeface="+mn-ea"/>
              </a:rPr>
              <a:t>从这首诗中你得到了那些信息？</a:t>
            </a:r>
            <a:endParaRPr lang="zh-CN" altLang="en-US" sz="2400" b="1" dirty="0">
              <a:latin typeface="+mn-lt"/>
              <a:ea typeface="+mn-ea"/>
              <a:sym typeface="+mn-ea"/>
            </a:endParaRPr>
          </a:p>
          <a:p>
            <a:pPr algn="l">
              <a:spcBef>
                <a:spcPct val="20000"/>
              </a:spcBef>
            </a:pPr>
            <a:r>
              <a:rPr lang="zh-CN" altLang="en-US" sz="2400" b="1" dirty="0">
                <a:latin typeface="+mn-lt"/>
                <a:ea typeface="+mn-ea"/>
                <a:sym typeface="+mn-ea"/>
              </a:rPr>
              <a:t>今天，我们一起走进三峡去找到这种感觉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4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4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4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WordArt 4" descr="白色大理石"/>
          <p:cNvSpPr>
            <a:spLocks noTextEdit="1"/>
          </p:cNvSpPr>
          <p:nvPr/>
        </p:nvSpPr>
        <p:spPr>
          <a:xfrm>
            <a:off x="3780155" y="189230"/>
            <a:ext cx="18002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60000"/>
            <a:scene3d>
              <a:camera prst="legacyObliqueRight">
                <a:rot lat="0" lon="0" rev="0"/>
              </a:camera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p>
            <a:pPr algn="ctr"/>
            <a:r>
              <a:rPr lang="zh-CN" altLang="en-US" sz="4000" b="1">
                <a:blipFill rotWithShape="0">
                  <a:blip r:embed="rId1"/>
                </a:blipFill>
                <a:latin typeface="宋体" panose="02010600030101010101" pitchFamily="2" charset="-122"/>
                <a:ea typeface="宋体" panose="02010600030101010101" pitchFamily="2" charset="-122"/>
              </a:rPr>
              <a:t>六、小结</a:t>
            </a:r>
            <a:endParaRPr lang="zh-CN" altLang="en-US" sz="4000" b="1">
              <a:blipFill rotWithShape="0">
                <a:blip r:embed="rId1"/>
              </a:blip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5845" name="Text Box 5"/>
          <p:cNvSpPr txBox="1"/>
          <p:nvPr/>
        </p:nvSpPr>
        <p:spPr>
          <a:xfrm>
            <a:off x="755650" y="981075"/>
            <a:ext cx="20875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三峡的山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5" name="Text Box 6"/>
          <p:cNvSpPr txBox="1"/>
          <p:nvPr/>
        </p:nvSpPr>
        <p:spPr>
          <a:xfrm>
            <a:off x="3059113" y="1341438"/>
            <a:ext cx="2520950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7" name="Text Box 7"/>
          <p:cNvSpPr txBox="1"/>
          <p:nvPr/>
        </p:nvSpPr>
        <p:spPr>
          <a:xfrm>
            <a:off x="3779838" y="981075"/>
            <a:ext cx="24479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连绵   高峻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8" name="Text Box 8"/>
          <p:cNvSpPr txBox="1"/>
          <p:nvPr/>
        </p:nvSpPr>
        <p:spPr>
          <a:xfrm>
            <a:off x="755650" y="2492375"/>
            <a:ext cx="1944688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三峡的水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9" name="Text Box 9"/>
          <p:cNvSpPr txBox="1"/>
          <p:nvPr/>
        </p:nvSpPr>
        <p:spPr>
          <a:xfrm>
            <a:off x="2916238" y="1700213"/>
            <a:ext cx="7207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夏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50" name="Text Box 10"/>
          <p:cNvSpPr txBox="1"/>
          <p:nvPr/>
        </p:nvSpPr>
        <p:spPr>
          <a:xfrm>
            <a:off x="2700338" y="2492375"/>
            <a:ext cx="11525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春冬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51" name="Text Box 11"/>
          <p:cNvSpPr txBox="1"/>
          <p:nvPr/>
        </p:nvSpPr>
        <p:spPr>
          <a:xfrm>
            <a:off x="2916238" y="3284538"/>
            <a:ext cx="576262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秋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52" name="Text Box 12"/>
          <p:cNvSpPr txBox="1"/>
          <p:nvPr/>
        </p:nvSpPr>
        <p:spPr>
          <a:xfrm>
            <a:off x="3779838" y="1700213"/>
            <a:ext cx="2808287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水势盛大 迅疾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54" name="Text Box 14"/>
          <p:cNvSpPr txBox="1"/>
          <p:nvPr/>
        </p:nvSpPr>
        <p:spPr>
          <a:xfrm>
            <a:off x="3779838" y="2492375"/>
            <a:ext cx="15843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清澈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55" name="Text Box 15"/>
          <p:cNvSpPr txBox="1"/>
          <p:nvPr/>
        </p:nvSpPr>
        <p:spPr>
          <a:xfrm>
            <a:off x="3708400" y="3284538"/>
            <a:ext cx="187166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凄清肃杀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09" name="Text Box 16"/>
          <p:cNvSpPr txBox="1"/>
          <p:nvPr/>
        </p:nvSpPr>
        <p:spPr>
          <a:xfrm>
            <a:off x="755650" y="4149725"/>
            <a:ext cx="20875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思想感情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57" name="Text Box 17"/>
          <p:cNvSpPr txBox="1"/>
          <p:nvPr/>
        </p:nvSpPr>
        <p:spPr>
          <a:xfrm>
            <a:off x="2987675" y="4149725"/>
            <a:ext cx="338455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赞美和欣赏之情</a:t>
            </a:r>
            <a:endParaRPr lang="zh-CN" altLang="en-US" sz="3200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60" name="AutoShape 20"/>
          <p:cNvSpPr/>
          <p:nvPr/>
        </p:nvSpPr>
        <p:spPr>
          <a:xfrm>
            <a:off x="755650" y="1268413"/>
            <a:ext cx="71438" cy="1655762"/>
          </a:xfrm>
          <a:prstGeom prst="leftBrace">
            <a:avLst>
              <a:gd name="adj1" fmla="val 192932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61" name="AutoShape 21"/>
          <p:cNvSpPr/>
          <p:nvPr/>
        </p:nvSpPr>
        <p:spPr>
          <a:xfrm>
            <a:off x="2700338" y="1989138"/>
            <a:ext cx="142875" cy="1728787"/>
          </a:xfrm>
          <a:prstGeom prst="leftBrace">
            <a:avLst>
              <a:gd name="adj1" fmla="val 100721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62" name="AutoShape 22"/>
          <p:cNvSpPr/>
          <p:nvPr/>
        </p:nvSpPr>
        <p:spPr>
          <a:xfrm>
            <a:off x="6732588" y="1196975"/>
            <a:ext cx="71437" cy="2519363"/>
          </a:xfrm>
          <a:prstGeom prst="rightBrace">
            <a:avLst>
              <a:gd name="adj1" fmla="val 293564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63" name="Text Box 23"/>
          <p:cNvSpPr txBox="1"/>
          <p:nvPr/>
        </p:nvSpPr>
        <p:spPr>
          <a:xfrm>
            <a:off x="7092950" y="1412875"/>
            <a:ext cx="1511300" cy="2041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正面描写与侧面描写相结合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90" name="Text Box 24"/>
          <p:cNvSpPr txBox="1"/>
          <p:nvPr/>
        </p:nvSpPr>
        <p:spPr>
          <a:xfrm>
            <a:off x="0" y="1700213"/>
            <a:ext cx="671513" cy="1727200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三峡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0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770" decel="100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770" decel="100000"/>
                                        <p:tgtEl>
                                          <p:spTgt spid="358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7" grpId="0"/>
      <p:bldP spid="35848" grpId="0"/>
      <p:bldP spid="35849" grpId="0"/>
      <p:bldP spid="35850" grpId="0"/>
      <p:bldP spid="35851" grpId="0"/>
      <p:bldP spid="35852" grpId="0"/>
      <p:bldP spid="35854" grpId="0"/>
      <p:bldP spid="35855" grpId="0"/>
      <p:bldP spid="29709" grpId="0"/>
      <p:bldP spid="35857" grpId="0"/>
      <p:bldP spid="35860" grpId="0" animBg="1"/>
      <p:bldP spid="35861" grpId="0" animBg="1"/>
      <p:bldP spid="35862" grpId="0" animBg="1"/>
      <p:bldP spid="358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560070" y="570230"/>
            <a:ext cx="8361045" cy="5526405"/>
          </a:xfrm>
          <a:ln/>
        </p:spPr>
        <p:txBody>
          <a:bodyPr wrap="square" lIns="91440" tIns="45720" rIns="91440" bIns="45720" anchor="t"/>
          <a:p>
            <a:pPr eaLnBrk="1" hangingPunct="1">
              <a:buNone/>
            </a:pP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1.</a:t>
            </a:r>
            <a:r>
              <a:rPr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文史知识</a:t>
            </a:r>
            <a:r>
              <a:rPr b="1" dirty="0"/>
              <a:t>（请学生介绍作者及作品）</a:t>
            </a:r>
            <a:endParaRPr b="1" dirty="0"/>
          </a:p>
          <a:p>
            <a:pPr eaLnBrk="1" hangingPunct="1">
              <a:buNone/>
            </a:pPr>
            <a:r>
              <a:rPr b="1" dirty="0"/>
              <a:t>《三峡》	郦道元	北魏	字善长	《水经注》	郦道元是著名地理学家、散文家</a:t>
            </a:r>
            <a:endParaRPr b="1" dirty="0"/>
          </a:p>
          <a:p>
            <a:pPr eaLnBrk="1" hangingPunct="1">
              <a:buNone/>
            </a:pPr>
            <a:r>
              <a:rPr b="1" dirty="0"/>
              <a:t>关于文章</a:t>
            </a:r>
            <a:endParaRPr b="1" dirty="0"/>
          </a:p>
          <a:p>
            <a:pPr eaLnBrk="1" hangingPunct="1">
              <a:buNone/>
            </a:pPr>
            <a:r>
              <a:rPr b="1" dirty="0"/>
              <a:t>《三峡》	散文	写景	描写三峡不同季节的壮丽景色。</a:t>
            </a:r>
            <a:endParaRPr b="1" dirty="0"/>
          </a:p>
          <a:p>
            <a:pPr eaLnBrk="1" hangingPunct="1">
              <a:buNone/>
            </a:pPr>
            <a:r>
              <a:rPr b="1" dirty="0"/>
              <a:t>（山的奇险美；夏水的奔放美；春冬之水的清幽美；秋水的凄婉美）</a:t>
            </a:r>
            <a:endParaRPr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250825" y="1081405"/>
            <a:ext cx="7650480" cy="3277235"/>
          </a:xfrm>
          <a:ln/>
        </p:spPr>
        <p:txBody>
          <a:bodyPr wrap="square" lIns="91440" tIns="45720" rIns="91440" bIns="45720" anchor="t"/>
          <a:p>
            <a:pPr eaLnBrk="1" hangingPunct="1">
              <a:buNone/>
            </a:pPr>
            <a:r>
              <a:rPr lang="en-US" altLang="zh-CN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  <a:r>
              <a:rPr lang="zh-CN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、</a:t>
            </a:r>
            <a:r>
              <a:rPr lang="en-US" altLang="zh-CN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《</a:t>
            </a:r>
            <a:r>
              <a:rPr lang="zh-CN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三峡</a:t>
            </a:r>
            <a:r>
              <a:rPr lang="en-US" altLang="zh-CN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》</a:t>
            </a:r>
            <a:r>
              <a:rPr lang="zh-CN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选自</a:t>
            </a:r>
            <a:r>
              <a:rPr lang="en-US" altLang="zh-CN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《</a:t>
            </a:r>
            <a:r>
              <a:rPr lang="zh-CN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水经注</a:t>
            </a:r>
            <a:r>
              <a:rPr lang="en-US" altLang="zh-CN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》</a:t>
            </a:r>
            <a:r>
              <a:rPr lang="zh-CN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。</a:t>
            </a:r>
            <a:endParaRPr lang="zh-CN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eaLnBrk="1" hangingPunct="1">
              <a:buNone/>
            </a:pPr>
            <a:r>
              <a:rPr lang="zh-CN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</a:t>
            </a:r>
            <a:r>
              <a:rPr lang="zh-CN" altLang="en-US" b="1" dirty="0"/>
              <a:t>本文作者是</a:t>
            </a:r>
            <a:r>
              <a:rPr lang="zh-CN" altLang="en-US" b="1" dirty="0">
                <a:solidFill>
                  <a:srgbClr val="FF0000"/>
                </a:solidFill>
              </a:rPr>
              <a:t>郦道元</a:t>
            </a:r>
            <a:r>
              <a:rPr lang="zh-CN" altLang="en-US" b="1" dirty="0"/>
              <a:t>，他是我国</a:t>
            </a:r>
            <a:r>
              <a:rPr lang="zh-CN" altLang="en-US" b="1" dirty="0">
                <a:solidFill>
                  <a:srgbClr val="FF0000"/>
                </a:solidFill>
              </a:rPr>
              <a:t>北魏</a:t>
            </a:r>
            <a:r>
              <a:rPr lang="zh-CN" altLang="en-US" b="1" dirty="0"/>
              <a:t>杰出的</a:t>
            </a:r>
            <a:r>
              <a:rPr lang="zh-CN" altLang="en-US" b="1" dirty="0">
                <a:solidFill>
                  <a:srgbClr val="FF0000"/>
                </a:solidFill>
              </a:rPr>
              <a:t>地理学家、散文家。</a:t>
            </a:r>
            <a:r>
              <a:rPr lang="zh-CN" altLang="en-US" b="1" dirty="0"/>
              <a:t>他所著的</a:t>
            </a:r>
            <a:r>
              <a:rPr lang="en-US" altLang="zh-CN" b="1" dirty="0"/>
              <a:t>《</a:t>
            </a:r>
            <a:r>
              <a:rPr lang="zh-CN" altLang="en-US" b="1" dirty="0"/>
              <a:t>水经注</a:t>
            </a:r>
            <a:r>
              <a:rPr lang="en-US" altLang="zh-CN" b="1" dirty="0"/>
              <a:t>》</a:t>
            </a:r>
            <a:r>
              <a:rPr lang="zh-CN" altLang="en-US" b="1" dirty="0"/>
              <a:t>是</a:t>
            </a:r>
            <a:r>
              <a:rPr lang="zh-CN" altLang="en-US" b="1" dirty="0">
                <a:solidFill>
                  <a:srgbClr val="FF0000"/>
                </a:solidFill>
              </a:rPr>
              <a:t>我国古代最全面、最系统的综合性地理著作</a:t>
            </a:r>
            <a:r>
              <a:rPr lang="zh-CN" altLang="en-US" b="1" dirty="0"/>
              <a:t>，文笔绚烂，语言清丽。 </a:t>
            </a:r>
            <a:endParaRPr lang="zh-CN" altLang="en-US" b="1" dirty="0"/>
          </a:p>
        </p:txBody>
      </p:sp>
      <p:pic>
        <p:nvPicPr>
          <p:cNvPr id="12291" name="图片 1"/>
          <p:cNvPicPr>
            <a:picLocks noChangeAspect="1"/>
          </p:cNvPicPr>
          <p:nvPr/>
        </p:nvPicPr>
        <p:blipFill>
          <a:blip r:embed="rId1"/>
          <a:srcRect t="58846" b="11264"/>
          <a:stretch>
            <a:fillRect/>
          </a:stretch>
        </p:blipFill>
        <p:spPr>
          <a:xfrm>
            <a:off x="0" y="5595938"/>
            <a:ext cx="9144000" cy="12620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0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charRg st="0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charRg st="0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Rectangle 2"/>
          <p:cNvSpPr>
            <a:spLocks noGrp="1"/>
          </p:cNvSpPr>
          <p:nvPr>
            <p:ph type="title"/>
          </p:nvPr>
        </p:nvSpPr>
        <p:spPr>
          <a:xfrm>
            <a:off x="107950" y="115888"/>
            <a:ext cx="8229600" cy="1143000"/>
          </a:xfrm>
          <a:ln/>
        </p:spPr>
        <p:txBody>
          <a:bodyPr wrap="square" lIns="91440" tIns="45720" rIns="91440" bIns="45720" anchor="ctr"/>
          <a:p>
            <a:pPr algn="l" eaLnBrk="1" hangingPunct="1"/>
            <a:r>
              <a:rPr lang="zh-CN" altLang="en-US" dirty="0">
                <a:solidFill>
                  <a:srgbClr val="FF0000"/>
                </a:solidFill>
                <a:ea typeface="黑体" panose="02010609060101010101" pitchFamily="2" charset="-122"/>
              </a:rPr>
              <a:t>一、默读课文，注意字音。</a:t>
            </a:r>
            <a:endParaRPr lang="zh-CN" altLang="en-US" dirty="0">
              <a:solidFill>
                <a:srgbClr val="FF0000"/>
              </a:solidFill>
              <a:ea typeface="黑体" panose="02010609060101010101" pitchFamily="2" charset="-122"/>
            </a:endParaRPr>
          </a:p>
        </p:txBody>
      </p:sp>
      <p:sp>
        <p:nvSpPr>
          <p:cNvPr id="13314" name="Text Box 4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967287"/>
          </a:xfrm>
          <a:ln/>
        </p:spPr>
        <p:txBody>
          <a:bodyPr wrap="square" lIns="91440" tIns="45720" rIns="91440" bIns="45720" anchor="t"/>
          <a:p>
            <a:pPr eaLnBrk="1" hangingPunct="1">
              <a:buNone/>
            </a:pPr>
            <a:r>
              <a:rPr lang="zh-CN" altLang="en-US" sz="4000" b="1" u="sng" dirty="0"/>
              <a:t>阙</a:t>
            </a:r>
            <a:r>
              <a:rPr lang="zh-CN" altLang="en-US" sz="4000" b="1" dirty="0"/>
              <a:t>（    ）             叠</a:t>
            </a:r>
            <a:r>
              <a:rPr lang="zh-CN" altLang="en-US" sz="4000" b="1" u="sng" dirty="0"/>
              <a:t>嶂</a:t>
            </a:r>
            <a:r>
              <a:rPr lang="zh-CN" altLang="en-US" sz="4000" b="1" dirty="0"/>
              <a:t> （      ）  </a:t>
            </a:r>
            <a:endParaRPr lang="zh-CN" altLang="en-US" sz="4000" b="1" dirty="0"/>
          </a:p>
          <a:p>
            <a:pPr eaLnBrk="1" hangingPunct="1">
              <a:buNone/>
            </a:pPr>
            <a:r>
              <a:rPr lang="zh-CN" altLang="en-US" sz="4000" b="1" u="sng" dirty="0"/>
              <a:t>襄</a:t>
            </a:r>
            <a:r>
              <a:rPr lang="zh-CN" altLang="en-US" sz="4000" b="1" dirty="0"/>
              <a:t>（     ）陵　     沿</a:t>
            </a:r>
            <a:r>
              <a:rPr lang="zh-CN" altLang="en-US" sz="4000" b="1" u="sng" dirty="0"/>
              <a:t>溯</a:t>
            </a:r>
            <a:r>
              <a:rPr lang="zh-CN" altLang="en-US" sz="4000" b="1" dirty="0"/>
              <a:t>（      ） </a:t>
            </a:r>
            <a:endParaRPr lang="zh-CN" altLang="en-US" sz="4000" b="1" dirty="0"/>
          </a:p>
          <a:p>
            <a:pPr eaLnBrk="1" hangingPunct="1">
              <a:buNone/>
            </a:pPr>
            <a:r>
              <a:rPr lang="zh-CN" altLang="en-US" sz="4000" b="1" u="sng" dirty="0"/>
              <a:t>曦</a:t>
            </a:r>
            <a:r>
              <a:rPr lang="zh-CN" altLang="en-US" sz="4000" b="1" dirty="0"/>
              <a:t>（      ）            素</a:t>
            </a:r>
            <a:r>
              <a:rPr lang="zh-CN" altLang="en-US" sz="4000" b="1" u="sng" dirty="0"/>
              <a:t>湍</a:t>
            </a:r>
            <a:r>
              <a:rPr lang="zh-CN" altLang="en-US" sz="4000" b="1" dirty="0"/>
              <a:t>（      ）</a:t>
            </a:r>
            <a:endParaRPr lang="zh-CN" altLang="en-US" sz="4000" b="1" dirty="0"/>
          </a:p>
          <a:p>
            <a:pPr eaLnBrk="1" hangingPunct="1">
              <a:buNone/>
            </a:pPr>
            <a:r>
              <a:rPr lang="zh-CN" altLang="en-US" sz="4000" b="1" dirty="0"/>
              <a:t>绝  （      ）          </a:t>
            </a:r>
            <a:r>
              <a:rPr lang="zh-CN" altLang="en-US" sz="4000" b="1" u="sng" dirty="0"/>
              <a:t>漱 </a:t>
            </a:r>
            <a:r>
              <a:rPr lang="zh-CN" altLang="en-US" sz="4000" b="1" dirty="0"/>
              <a:t>（      ）</a:t>
            </a:r>
            <a:endParaRPr lang="zh-CN" altLang="en-US" sz="4000" b="1" dirty="0"/>
          </a:p>
          <a:p>
            <a:pPr eaLnBrk="1" hangingPunct="1">
              <a:buNone/>
            </a:pPr>
            <a:r>
              <a:rPr lang="zh-CN" altLang="en-US" sz="4000" b="1" u="sng" dirty="0"/>
              <a:t>属</a:t>
            </a:r>
            <a:r>
              <a:rPr lang="zh-CN" altLang="en-US" sz="4000" b="1" dirty="0"/>
              <a:t>（     ）引         哀</a:t>
            </a:r>
            <a:r>
              <a:rPr lang="zh-CN" altLang="en-US" sz="4000" b="1" u="sng" dirty="0"/>
              <a:t>转</a:t>
            </a:r>
            <a:r>
              <a:rPr lang="zh-CN" altLang="en-US" sz="4000" b="1" dirty="0"/>
              <a:t>（      ）</a:t>
            </a:r>
            <a:endParaRPr lang="en-US" altLang="zh-CN" sz="4000" b="1" dirty="0"/>
          </a:p>
          <a:p>
            <a:pPr eaLnBrk="1" hangingPunct="1">
              <a:buNone/>
            </a:pPr>
            <a:r>
              <a:rPr lang="zh-CN" altLang="en-US" sz="4000" b="1" dirty="0"/>
              <a:t>裳（      ） </a:t>
            </a:r>
            <a:endParaRPr lang="zh-CN" altLang="en-US" sz="4000" b="1" dirty="0"/>
          </a:p>
        </p:txBody>
      </p:sp>
      <p:sp>
        <p:nvSpPr>
          <p:cNvPr id="3077" name="Text Box 5"/>
          <p:cNvSpPr txBox="1"/>
          <p:nvPr/>
        </p:nvSpPr>
        <p:spPr>
          <a:xfrm>
            <a:off x="1403350" y="1341438"/>
            <a:ext cx="9144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quē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8" name="Text Box 6"/>
          <p:cNvSpPr txBox="1"/>
          <p:nvPr/>
        </p:nvSpPr>
        <p:spPr>
          <a:xfrm>
            <a:off x="6011863" y="1341438"/>
            <a:ext cx="14478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zh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ng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9" name="Text Box 7"/>
          <p:cNvSpPr txBox="1"/>
          <p:nvPr/>
        </p:nvSpPr>
        <p:spPr>
          <a:xfrm>
            <a:off x="1403350" y="2133600"/>
            <a:ext cx="1143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xiāng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0" name="Text Box 8"/>
          <p:cNvSpPr txBox="1"/>
          <p:nvPr/>
        </p:nvSpPr>
        <p:spPr>
          <a:xfrm>
            <a:off x="6156325" y="213360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sù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1" name="Text Box 9"/>
          <p:cNvSpPr txBox="1"/>
          <p:nvPr/>
        </p:nvSpPr>
        <p:spPr>
          <a:xfrm>
            <a:off x="1619250" y="2852738"/>
            <a:ext cx="6858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xī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2" name="Text Box 10"/>
          <p:cNvSpPr txBox="1"/>
          <p:nvPr/>
        </p:nvSpPr>
        <p:spPr>
          <a:xfrm>
            <a:off x="6084888" y="2852738"/>
            <a:ext cx="11430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tuān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3" name="Text Box 11"/>
          <p:cNvSpPr txBox="1"/>
          <p:nvPr/>
        </p:nvSpPr>
        <p:spPr>
          <a:xfrm>
            <a:off x="1835150" y="3573463"/>
            <a:ext cx="9144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yăn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4" name="Text Box 12"/>
          <p:cNvSpPr txBox="1"/>
          <p:nvPr/>
        </p:nvSpPr>
        <p:spPr>
          <a:xfrm>
            <a:off x="1547813" y="4365625"/>
            <a:ext cx="10668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zhŭ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5" name="Text Box 13"/>
          <p:cNvSpPr txBox="1"/>
          <p:nvPr/>
        </p:nvSpPr>
        <p:spPr>
          <a:xfrm>
            <a:off x="5867400" y="4292600"/>
            <a:ext cx="14478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zhuăn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6" name="Text Box 14"/>
          <p:cNvSpPr txBox="1"/>
          <p:nvPr/>
        </p:nvSpPr>
        <p:spPr>
          <a:xfrm>
            <a:off x="5795963" y="3573463"/>
            <a:ext cx="165735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shù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3325" name="Group 15"/>
          <p:cNvGrpSpPr/>
          <p:nvPr/>
        </p:nvGrpSpPr>
        <p:grpSpPr>
          <a:xfrm>
            <a:off x="1116013" y="3644900"/>
            <a:ext cx="508000" cy="533400"/>
            <a:chOff x="4080" y="2304"/>
            <a:chExt cx="320" cy="336"/>
          </a:xfrm>
        </p:grpSpPr>
        <p:sp>
          <p:nvSpPr>
            <p:cNvPr id="13326" name="WordArt 16"/>
            <p:cNvSpPr>
              <a:spLocks noTextEdit="1"/>
            </p:cNvSpPr>
            <p:nvPr/>
          </p:nvSpPr>
          <p:spPr>
            <a:xfrm>
              <a:off x="4080" y="2360"/>
              <a:ext cx="75" cy="2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山</a:t>
              </a:r>
              <a:endParaRPr lang="zh-CN" altLang="en-US" sz="3600"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3327" name="WordArt 17"/>
            <p:cNvSpPr>
              <a:spLocks noTextEdit="1"/>
            </p:cNvSpPr>
            <p:nvPr/>
          </p:nvSpPr>
          <p:spPr>
            <a:xfrm>
              <a:off x="4176" y="2304"/>
              <a:ext cx="224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献</a:t>
              </a:r>
              <a:endParaRPr lang="zh-CN" altLang="en-US" sz="3600"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7" name="矩形 1"/>
          <p:cNvSpPr/>
          <p:nvPr/>
        </p:nvSpPr>
        <p:spPr>
          <a:xfrm>
            <a:off x="1423988" y="5157788"/>
            <a:ext cx="1101725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cháng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/>
      <p:bldP spid="3081" grpId="0"/>
      <p:bldP spid="3082" grpId="0"/>
      <p:bldP spid="3083" grpId="0"/>
      <p:bldP spid="3084" grpId="0"/>
      <p:bldP spid="3085" grpId="0"/>
      <p:bldP spid="308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1440" tIns="45720" rIns="91440" bIns="45720" anchor="ctr"/>
          <a:p>
            <a:pPr algn="l" eaLnBrk="1" hangingPunct="1"/>
            <a:r>
              <a:rPr lang="zh-CN" altLang="en-US" b="1" dirty="0">
                <a:solidFill>
                  <a:srgbClr val="FF0000"/>
                </a:solidFill>
                <a:ea typeface="黑体" panose="02010609060101010101" pitchFamily="2" charset="-122"/>
              </a:rPr>
              <a:t>二、齐读课文，注意节奏</a:t>
            </a:r>
            <a:endParaRPr lang="zh-CN" altLang="en-US" b="1" dirty="0">
              <a:solidFill>
                <a:srgbClr val="FF0000"/>
              </a:solidFill>
              <a:ea typeface="黑体" panose="02010609060101010101" pitchFamily="2" charset="-122"/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idx="1"/>
          </p:nvPr>
        </p:nvSpPr>
        <p:spPr>
          <a:xfrm>
            <a:off x="30163" y="1628775"/>
            <a:ext cx="8229600" cy="4713288"/>
          </a:xfrm>
          <a:ln/>
        </p:spPr>
        <p:txBody>
          <a:bodyPr wrap="square" lIns="91440" tIns="45720" rIns="91440" bIns="45720" anchor="t"/>
          <a:p>
            <a:pPr algn="just" eaLnBrk="1" hangingPunct="1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zh-CN" sz="3600" b="1" dirty="0">
                <a:solidFill>
                  <a:srgbClr val="800000"/>
                </a:solidFill>
                <a:latin typeface="楷体_GB2312" pitchFamily="49" charset="-122"/>
                <a:ea typeface="楷体_GB2312" pitchFamily="49" charset="-122"/>
              </a:rPr>
              <a:t>     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自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三峡七百里中，两岸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连山，略无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阙处。重岩叠嶂，隐天蔽日。自非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亭午夜分</a:t>
            </a:r>
            <a:r>
              <a:rPr lang="en-US" altLang="zh-CN" sz="3600" b="1" dirty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不见曦月。</a:t>
            </a:r>
            <a:endParaRPr lang="zh-CN" altLang="en-US" sz="3600" b="1" dirty="0">
              <a:latin typeface="楷体_GB2312" pitchFamily="49" charset="-122"/>
              <a:ea typeface="楷体_GB2312" pitchFamily="49" charset="-122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None/>
            </a:pP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     至于夏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水襄陵，沿溯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阻绝。或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王命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急宣，有时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朝发白帝，暮到江陵，其间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千二百里，虽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乘奔御风</a:t>
            </a:r>
            <a:r>
              <a:rPr lang="en-US" altLang="zh-CN" sz="3600" b="1" dirty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不以疾也。</a:t>
            </a:r>
            <a:endParaRPr lang="zh-CN" altLang="en-US" sz="36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96975"/>
            <a:ext cx="8229600" cy="4751388"/>
          </a:xfrm>
          <a:ln>
            <a:miter/>
          </a:ln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just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    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春冬之时，则</a:t>
            </a:r>
            <a:r>
              <a:rPr kumimoji="0" lang="en-US" altLang="zh-CN" sz="36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/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素湍</a:t>
            </a:r>
            <a:r>
              <a:rPr kumimoji="0" lang="en-US" altLang="zh-CN" sz="36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/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绿潭，回清</a:t>
            </a:r>
            <a:r>
              <a:rPr kumimoji="0" lang="en-US" altLang="zh-CN" sz="36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/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倒影。绝   </a:t>
            </a:r>
            <a:r>
              <a:rPr kumimoji="0" lang="en-US" altLang="zh-CN" sz="36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/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多生怪柏，悬泉瀑布，飞漱其间，清荣峻茂，良多</a:t>
            </a:r>
            <a:r>
              <a:rPr kumimoji="0" lang="en-US" altLang="zh-CN" sz="36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/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趣味。</a:t>
            </a:r>
            <a:endParaRPr kumimoji="0" lang="zh-CN" altLang="en-US" sz="36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    每至</a:t>
            </a:r>
            <a:r>
              <a:rPr kumimoji="0" lang="en-US" altLang="zh-CN" sz="36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/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晴初霜旦，林寒涧肃，常有</a:t>
            </a:r>
            <a:r>
              <a:rPr kumimoji="0" lang="en-US" altLang="zh-CN" sz="36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/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高猿长啸，属引凄异，空谷传响，哀转久绝。故</a:t>
            </a:r>
            <a:r>
              <a:rPr kumimoji="0" lang="en-US" altLang="zh-CN" sz="36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/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渔者歌曰：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_x000B__x000C_" charset="0"/>
                <a:ea typeface="楷体_GB2312" pitchFamily="49" charset="-122"/>
                <a:cs typeface="+mn-cs"/>
              </a:rPr>
              <a:t>“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巴东三峡</a:t>
            </a:r>
            <a:r>
              <a:rPr kumimoji="0" lang="en-US" altLang="zh-CN" sz="36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/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巫峡长，猿鸣三声</a:t>
            </a:r>
            <a:r>
              <a:rPr kumimoji="0" lang="en-US" altLang="zh-CN" sz="36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/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泪沾裳！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_x000B__x000C_" charset="0"/>
                <a:ea typeface="楷体_GB2312" pitchFamily="49" charset="-122"/>
                <a:cs typeface="+mn-cs"/>
              </a:rPr>
              <a:t>”</a:t>
            </a: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</a:t>
            </a:r>
            <a:endParaRPr kumimoji="0" lang="zh-CN" altLang="en-US" sz="36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362" name="Group 4"/>
          <p:cNvGrpSpPr/>
          <p:nvPr/>
        </p:nvGrpSpPr>
        <p:grpSpPr>
          <a:xfrm>
            <a:off x="2771775" y="1989138"/>
            <a:ext cx="508000" cy="533400"/>
            <a:chOff x="4080" y="2304"/>
            <a:chExt cx="320" cy="336"/>
          </a:xfrm>
        </p:grpSpPr>
        <p:sp>
          <p:nvSpPr>
            <p:cNvPr id="15363" name="WordArt 5"/>
            <p:cNvSpPr>
              <a:spLocks noTextEdit="1"/>
            </p:cNvSpPr>
            <p:nvPr/>
          </p:nvSpPr>
          <p:spPr>
            <a:xfrm>
              <a:off x="4080" y="2360"/>
              <a:ext cx="75" cy="2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山</a:t>
              </a:r>
              <a:endParaRPr lang="zh-CN" altLang="en-US" sz="3600"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5364" name="WordArt 6"/>
            <p:cNvSpPr>
              <a:spLocks noTextEdit="1"/>
            </p:cNvSpPr>
            <p:nvPr/>
          </p:nvSpPr>
          <p:spPr>
            <a:xfrm>
              <a:off x="4176" y="2304"/>
              <a:ext cx="224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献</a:t>
              </a:r>
              <a:endParaRPr lang="zh-CN" altLang="en-US" sz="3600"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Text Box 4"/>
          <p:cNvSpPr txBox="1"/>
          <p:nvPr/>
        </p:nvSpPr>
        <p:spPr>
          <a:xfrm>
            <a:off x="142558" y="711835"/>
            <a:ext cx="4824412" cy="49704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自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三峡七百里中，两岸连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山，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略无阙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处。重岩叠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嶂，隐天蔽日，</a:t>
            </a:r>
            <a:r>
              <a:rPr lang="zh-CN" altLang="en-US" sz="3200" b="1" u="sng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自</a:t>
            </a:r>
            <a:r>
              <a:rPr lang="zh-CN" altLang="en-US" sz="3200" b="1" u="sng" dirty="0">
                <a:latin typeface="Arial" panose="020B0604020202020204" pitchFamily="34" charset="0"/>
                <a:ea typeface="宋体" panose="02010600030101010101" pitchFamily="2" charset="-122"/>
              </a:rPr>
              <a:t>非</a:t>
            </a:r>
            <a:r>
              <a:rPr lang="zh-CN" altLang="en-US" sz="3200" b="1" u="sng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亭午</a:t>
            </a:r>
            <a:endParaRPr lang="zh-CN" altLang="en-US" sz="3200" b="1" u="sng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3200" b="1" u="sng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u="sng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夜分</a:t>
            </a:r>
            <a:r>
              <a:rPr lang="zh-CN" altLang="en-US" sz="3200" b="1" u="sng" dirty="0">
                <a:latin typeface="Arial" panose="020B0604020202020204" pitchFamily="34" charset="0"/>
                <a:ea typeface="宋体" panose="02010600030101010101" pitchFamily="2" charset="-122"/>
              </a:rPr>
              <a:t>，不见</a:t>
            </a:r>
            <a:r>
              <a:rPr lang="zh-CN" altLang="en-US" sz="3200" b="1" u="sng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曦</a:t>
            </a:r>
            <a:r>
              <a:rPr lang="zh-CN" altLang="en-US" sz="3200" b="1" u="sng" dirty="0">
                <a:latin typeface="Arial" panose="020B0604020202020204" pitchFamily="34" charset="0"/>
                <a:ea typeface="宋体" panose="02010600030101010101" pitchFamily="2" charset="-122"/>
              </a:rPr>
              <a:t>月。</a:t>
            </a:r>
            <a:endParaRPr lang="zh-CN" altLang="en-US" sz="3200" b="1" u="sng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7" name="Text Box 5"/>
          <p:cNvSpPr txBox="1"/>
          <p:nvPr/>
        </p:nvSpPr>
        <p:spPr>
          <a:xfrm>
            <a:off x="250825" y="1278890"/>
            <a:ext cx="7921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在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9" name="AutoShape 7"/>
          <p:cNvSpPr/>
          <p:nvPr/>
        </p:nvSpPr>
        <p:spPr>
          <a:xfrm>
            <a:off x="879793" y="2732088"/>
            <a:ext cx="1225550" cy="665162"/>
          </a:xfrm>
          <a:prstGeom prst="wedgeRoundRectCallout">
            <a:avLst>
              <a:gd name="adj1" fmla="val -6477"/>
              <a:gd name="adj2" fmla="val -80787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800" b="1" dirty="0">
                <a:solidFill>
                  <a:srgbClr val="462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毫无</a:t>
            </a:r>
            <a:endParaRPr lang="zh-CN" altLang="en-US" sz="2800" b="1" dirty="0">
              <a:solidFill>
                <a:srgbClr val="462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28680" name="AutoShape 8"/>
          <p:cNvSpPr/>
          <p:nvPr/>
        </p:nvSpPr>
        <p:spPr>
          <a:xfrm>
            <a:off x="2451418" y="2732088"/>
            <a:ext cx="1655762" cy="665162"/>
          </a:xfrm>
          <a:prstGeom prst="wedgeRoundRectCallout">
            <a:avLst>
              <a:gd name="adj1" fmla="val -62750"/>
              <a:gd name="adj2" fmla="val -76014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800" b="1" dirty="0">
                <a:solidFill>
                  <a:srgbClr val="462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缺  中断</a:t>
            </a:r>
            <a:endParaRPr lang="zh-CN" altLang="en-US" sz="2800" b="1" dirty="0">
              <a:solidFill>
                <a:srgbClr val="462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28682" name="AutoShape 10"/>
          <p:cNvSpPr/>
          <p:nvPr/>
        </p:nvSpPr>
        <p:spPr>
          <a:xfrm>
            <a:off x="1833563" y="4170363"/>
            <a:ext cx="1225550" cy="665162"/>
          </a:xfrm>
          <a:prstGeom prst="wedgeRoundRectCallout">
            <a:avLst>
              <a:gd name="adj1" fmla="val 73185"/>
              <a:gd name="adj2" fmla="val -57875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如果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3" name="Text Box 11"/>
          <p:cNvSpPr txBox="1"/>
          <p:nvPr/>
        </p:nvSpPr>
        <p:spPr>
          <a:xfrm>
            <a:off x="3740785" y="4340543"/>
            <a:ext cx="144145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正午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4" name="Text Box 12"/>
          <p:cNvSpPr txBox="1"/>
          <p:nvPr/>
        </p:nvSpPr>
        <p:spPr>
          <a:xfrm>
            <a:off x="250825" y="5682298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半夜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5" name="Text Box 13"/>
          <p:cNvSpPr txBox="1"/>
          <p:nvPr/>
        </p:nvSpPr>
        <p:spPr>
          <a:xfrm>
            <a:off x="1979613" y="5682298"/>
            <a:ext cx="1150937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太阳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6" name="Text Box 14"/>
          <p:cNvSpPr txBox="1"/>
          <p:nvPr/>
        </p:nvSpPr>
        <p:spPr>
          <a:xfrm>
            <a:off x="5292725" y="404813"/>
            <a:ext cx="3529013" cy="55848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A5002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在三峡七百里中，两岸高山连绵不绝，没有一点中断的地方；重重的悬崖，层层的峭壁，遮盖住了蓝天和太阳，</a:t>
            </a:r>
            <a:r>
              <a:rPr lang="zh-CN" altLang="en-US" sz="3600" b="1" dirty="0">
                <a:solidFill>
                  <a:srgbClr val="00206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如果不是正午和半夜，就看不见太阳和月亮</a:t>
            </a:r>
            <a:r>
              <a:rPr lang="zh-CN" altLang="en-US" dirty="0">
                <a:solidFill>
                  <a:srgbClr val="00206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。 </a:t>
            </a:r>
            <a:endParaRPr lang="zh-CN" altLang="en-US" dirty="0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394" name="Line 16"/>
          <p:cNvSpPr/>
          <p:nvPr/>
        </p:nvSpPr>
        <p:spPr>
          <a:xfrm>
            <a:off x="5076825" y="188913"/>
            <a:ext cx="0" cy="64801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035" y="-14605"/>
            <a:ext cx="3889375" cy="842645"/>
          </a:xfrm>
        </p:spPr>
        <p:txBody>
          <a:bodyPr/>
          <a:p>
            <a:pPr algn="l" fontAlgn="base"/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三、字词解释</a:t>
            </a:r>
            <a:endParaRPr lang="zh-CN" altLang="en-US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.000000"/>
                                          </p:val>
                                        </p:tav>
                                        <p:tav tm="69900">
                                          <p:val>
                                            <p:fltVal val="45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86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9" grpId="0" bldLvl="0" animBg="1"/>
      <p:bldP spid="28680" grpId="0" bldLvl="0" animBg="1"/>
      <p:bldP spid="28682" grpId="0" bldLvl="0" animBg="1"/>
      <p:bldP spid="28683" grpId="0"/>
      <p:bldP spid="28684" grpId="0"/>
      <p:bldP spid="28685" grpId="0"/>
      <p:bldP spid="286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Text Box 4"/>
          <p:cNvSpPr txBox="1"/>
          <p:nvPr/>
        </p:nvSpPr>
        <p:spPr>
          <a:xfrm>
            <a:off x="107950" y="115888"/>
            <a:ext cx="4319588" cy="62912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至</a:t>
            </a:r>
            <a:r>
              <a:rPr lang="zh-CN" altLang="en-US" sz="28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于夏水</a:t>
            </a:r>
            <a:r>
              <a:rPr lang="zh-CN" altLang="en-US" sz="2800" b="1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襄</a:t>
            </a:r>
            <a:r>
              <a:rPr lang="zh-CN" altLang="en-US" sz="28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陵，</a:t>
            </a:r>
            <a:r>
              <a:rPr lang="zh-CN" altLang="en-US" sz="2800" b="1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沿溯</a:t>
            </a:r>
            <a:r>
              <a:rPr lang="zh-CN" altLang="en-US" sz="28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阻</a:t>
            </a:r>
            <a:r>
              <a:rPr lang="zh-CN" altLang="en-US" sz="2800" b="1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绝</a:t>
            </a:r>
            <a:r>
              <a:rPr lang="zh-CN" altLang="en-US" sz="28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800" b="1" u="sng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或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王命急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宣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，有时朝发白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帝，暮到江陵，其间千二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百里，</a:t>
            </a:r>
            <a:r>
              <a:rPr lang="zh-CN" altLang="en-US" sz="2800" b="1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虽</a:t>
            </a:r>
            <a:r>
              <a:rPr lang="zh-CN" altLang="en-US" sz="28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乘</a:t>
            </a:r>
            <a:r>
              <a:rPr lang="zh-CN" altLang="en-US" sz="2800" b="1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奔</a:t>
            </a:r>
            <a:r>
              <a:rPr lang="zh-CN" altLang="en-US" sz="28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御风，不以</a:t>
            </a:r>
            <a:endParaRPr lang="zh-CN" altLang="en-US" sz="2800" b="1" u="sng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u="sng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疾</a:t>
            </a:r>
            <a:r>
              <a:rPr lang="zh-CN" altLang="en-US" sz="28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也。</a:t>
            </a:r>
            <a:endParaRPr lang="zh-CN" altLang="en-US" sz="2800" b="1" u="sng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9701" name="Text Box 5"/>
          <p:cNvSpPr txBox="1"/>
          <p:nvPr/>
        </p:nvSpPr>
        <p:spPr>
          <a:xfrm>
            <a:off x="107950" y="620713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到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02" name="AutoShape 6"/>
          <p:cNvSpPr/>
          <p:nvPr/>
        </p:nvSpPr>
        <p:spPr>
          <a:xfrm>
            <a:off x="1042988" y="692150"/>
            <a:ext cx="1008062" cy="576263"/>
          </a:xfrm>
          <a:prstGeom prst="wedgeRoundRectCallout">
            <a:avLst>
              <a:gd name="adj1" fmla="val 17245"/>
              <a:gd name="adj2" fmla="val -85537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800" b="1" dirty="0">
                <a:solidFill>
                  <a:srgbClr val="462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漫上</a:t>
            </a:r>
            <a:endParaRPr lang="zh-CN" altLang="en-US" sz="2800" b="1" dirty="0">
              <a:solidFill>
                <a:srgbClr val="462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29703" name="Text Box 7"/>
          <p:cNvSpPr txBox="1"/>
          <p:nvPr/>
        </p:nvSpPr>
        <p:spPr>
          <a:xfrm>
            <a:off x="2411413" y="620713"/>
            <a:ext cx="1871662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顺流而下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04" name="Text Box 8"/>
          <p:cNvSpPr txBox="1"/>
          <p:nvPr/>
        </p:nvSpPr>
        <p:spPr>
          <a:xfrm>
            <a:off x="2411413" y="1268413"/>
            <a:ext cx="20161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8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逆流而上</a:t>
            </a:r>
            <a:endParaRPr lang="zh-CN" altLang="en-US" sz="3200" b="1" dirty="0">
              <a:solidFill>
                <a:srgbClr val="8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05" name="AutoShape 9"/>
          <p:cNvSpPr/>
          <p:nvPr/>
        </p:nvSpPr>
        <p:spPr>
          <a:xfrm>
            <a:off x="4140200" y="620713"/>
            <a:ext cx="647700" cy="576262"/>
          </a:xfrm>
          <a:prstGeom prst="wedgeRoundRectCallout">
            <a:avLst>
              <a:gd name="adj1" fmla="val -63972"/>
              <a:gd name="adj2" fmla="val -69282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800" b="1" dirty="0">
                <a:solidFill>
                  <a:srgbClr val="462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断</a:t>
            </a:r>
            <a:endParaRPr lang="zh-CN" altLang="en-US" sz="2800" b="1" dirty="0">
              <a:solidFill>
                <a:srgbClr val="462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29706" name="Text Box 10"/>
          <p:cNvSpPr txBox="1"/>
          <p:nvPr/>
        </p:nvSpPr>
        <p:spPr>
          <a:xfrm>
            <a:off x="107950" y="2565400"/>
            <a:ext cx="12239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有时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07" name="Text Box 11"/>
          <p:cNvSpPr txBox="1"/>
          <p:nvPr/>
        </p:nvSpPr>
        <p:spPr>
          <a:xfrm>
            <a:off x="1331913" y="2565400"/>
            <a:ext cx="1439862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传达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08" name="Text Box 12"/>
          <p:cNvSpPr txBox="1"/>
          <p:nvPr/>
        </p:nvSpPr>
        <p:spPr>
          <a:xfrm>
            <a:off x="827088" y="5084763"/>
            <a:ext cx="100012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即使</a:t>
            </a:r>
            <a:endParaRPr lang="zh-CN" altLang="en-US" sz="32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10" name="AutoShape 14"/>
          <p:cNvSpPr/>
          <p:nvPr/>
        </p:nvSpPr>
        <p:spPr>
          <a:xfrm>
            <a:off x="1979613" y="5084763"/>
            <a:ext cx="2087562" cy="576262"/>
          </a:xfrm>
          <a:prstGeom prst="wedgeRoundRectCallout">
            <a:avLst>
              <a:gd name="adj1" fmla="val -38366"/>
              <a:gd name="adj2" fmla="val -70111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飞奔的马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12" name="AutoShape 16"/>
          <p:cNvSpPr/>
          <p:nvPr/>
        </p:nvSpPr>
        <p:spPr>
          <a:xfrm>
            <a:off x="1547813" y="6092825"/>
            <a:ext cx="647700" cy="576263"/>
          </a:xfrm>
          <a:prstGeom prst="wedgeRoundRectCallout">
            <a:avLst>
              <a:gd name="adj1" fmla="val -211028"/>
              <a:gd name="adj2" fmla="val -11431"/>
              <a:gd name="adj3" fmla="val 16667"/>
            </a:avLst>
          </a:prstGeom>
          <a:solidFill>
            <a:srgbClr val="FF99CC">
              <a:alpha val="50195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800" b="1" dirty="0">
                <a:solidFill>
                  <a:srgbClr val="462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快</a:t>
            </a:r>
            <a:endParaRPr lang="zh-CN" altLang="en-US" sz="2800" b="1" dirty="0">
              <a:solidFill>
                <a:srgbClr val="462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29713" name="Text Box 17"/>
          <p:cNvSpPr txBox="1"/>
          <p:nvPr/>
        </p:nvSpPr>
        <p:spPr>
          <a:xfrm>
            <a:off x="5003800" y="188913"/>
            <a:ext cx="3816350" cy="5959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500" b="1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5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到了夏天江水漫上丘陵的时候，上下航行的船都阻隔断了。</a:t>
            </a:r>
            <a:r>
              <a:rPr lang="zh-CN" altLang="en-US" sz="3500" b="1" dirty="0">
                <a:latin typeface="Arial" panose="020B0604020202020204" pitchFamily="34" charset="0"/>
                <a:ea typeface="宋体" panose="02010600030101010101" pitchFamily="2" charset="-122"/>
              </a:rPr>
              <a:t>有时皇帝的命令急速传达，早晨从白帝城出发，傍晚就到了江陵，</a:t>
            </a:r>
            <a:r>
              <a:rPr lang="zh-CN" altLang="en-US" sz="35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这两地相距</a:t>
            </a:r>
            <a:r>
              <a:rPr lang="zh-CN" altLang="en-US" sz="3500" b="1" dirty="0">
                <a:latin typeface="Arial" panose="020B0604020202020204" pitchFamily="34" charset="0"/>
                <a:ea typeface="宋体" panose="02010600030101010101" pitchFamily="2" charset="-122"/>
              </a:rPr>
              <a:t>一千二百里，即使骑上快马，驾着疾风，</a:t>
            </a:r>
            <a:r>
              <a:rPr lang="zh-CN" altLang="en-US" sz="3500" b="1" u="sng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也不</a:t>
            </a:r>
            <a:r>
              <a:rPr lang="zh-CN" altLang="en-US" sz="3500" b="1" u="sng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如</a:t>
            </a:r>
            <a:r>
              <a:rPr lang="zh-CN" altLang="en-US" sz="3500" b="1" u="sng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船行得快</a:t>
            </a:r>
            <a:r>
              <a:rPr lang="zh-CN" altLang="en-US" sz="3500" b="1" dirty="0">
                <a:latin typeface="Arial" panose="020B0604020202020204" pitchFamily="34" charset="0"/>
                <a:ea typeface="宋体" panose="02010600030101010101" pitchFamily="2" charset="-122"/>
              </a:rPr>
              <a:t>。 </a:t>
            </a:r>
            <a:endParaRPr lang="zh-CN" altLang="en-US" sz="35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297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.000000"/>
                                          </p:val>
                                        </p:tav>
                                        <p:tav tm="69900">
                                          <p:val>
                                            <p:fltVal val="45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500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500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500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29702" grpId="0" animBg="1"/>
      <p:bldP spid="29703" grpId="0"/>
      <p:bldP spid="29704" grpId="0"/>
      <p:bldP spid="29705" grpId="0" animBg="1"/>
      <p:bldP spid="29706" grpId="0"/>
      <p:bldP spid="29707" grpId="0"/>
      <p:bldP spid="29708" grpId="0"/>
      <p:bldP spid="29710" grpId="0" animBg="1"/>
      <p:bldP spid="29712" grpId="0" animBg="1"/>
      <p:bldP spid="29713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2446</Words>
  <Application>WPS 演示</Application>
  <PresentationFormat>在屏幕上显示</PresentationFormat>
  <Paragraphs>311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9" baseType="lpstr">
      <vt:lpstr>Arial</vt:lpstr>
      <vt:lpstr>宋体</vt:lpstr>
      <vt:lpstr>Wingdings</vt:lpstr>
      <vt:lpstr>Calibri</vt:lpstr>
      <vt:lpstr>黑体</vt:lpstr>
      <vt:lpstr>楷体</vt:lpstr>
      <vt:lpstr>Times New Roman</vt:lpstr>
      <vt:lpstr>楷体_GB2312</vt:lpstr>
      <vt:lpstr>_x000B__x000C_</vt:lpstr>
      <vt:lpstr>华文行楷</vt:lpstr>
      <vt:lpstr>隶书</vt:lpstr>
      <vt:lpstr>华文楷体</vt:lpstr>
      <vt:lpstr>Courier New</vt:lpstr>
      <vt:lpstr>微软雅黑</vt:lpstr>
      <vt:lpstr>新宋体</vt:lpstr>
      <vt:lpstr>_x000B__x000C_</vt:lpstr>
      <vt:lpstr>Arial Unicode MS</vt:lpstr>
      <vt:lpstr>Segoe Print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四、课文翻译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wjh</dc:creator>
  <cp:lastModifiedBy>一帆1410764695</cp:lastModifiedBy>
  <cp:revision>131</cp:revision>
  <dcterms:created xsi:type="dcterms:W3CDTF">2010-10-30T09:16:04Z</dcterms:created>
  <dcterms:modified xsi:type="dcterms:W3CDTF">2018-03-12T06:05:45Z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