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2" r:id="rId2"/>
    <p:sldId id="265" r:id="rId3"/>
    <p:sldId id="275" r:id="rId4"/>
    <p:sldId id="276" r:id="rId5"/>
    <p:sldId id="277" r:id="rId6"/>
    <p:sldId id="278" r:id="rId7"/>
    <p:sldId id="279" r:id="rId8"/>
    <p:sldId id="280" r:id="rId9"/>
    <p:sldId id="274" r:id="rId10"/>
    <p:sldId id="285" r:id="rId11"/>
    <p:sldId id="281" r:id="rId12"/>
    <p:sldId id="286" r:id="rId13"/>
    <p:sldId id="270" r:id="rId14"/>
    <p:sldId id="287" r:id="rId15"/>
    <p:sldId id="288" r:id="rId16"/>
    <p:sldId id="289" r:id="rId17"/>
    <p:sldId id="290" r:id="rId18"/>
    <p:sldId id="271" r:id="rId19"/>
    <p:sldId id="291" r:id="rId20"/>
    <p:sldId id="273" r:id="rId21"/>
    <p:sldId id="292"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4B05"/>
    <a:srgbClr val="EAEAEA"/>
    <a:srgbClr val="C0C0C0"/>
    <a:srgbClr val="4F81BD"/>
    <a:srgbClr val="333333"/>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488" autoAdjust="0"/>
  </p:normalViewPr>
  <p:slideViewPr>
    <p:cSldViewPr showGuides="1">
      <p:cViewPr varScale="1">
        <p:scale>
          <a:sx n="88" d="100"/>
          <a:sy n="88" d="100"/>
        </p:scale>
        <p:origin x="780" y="78"/>
      </p:cViewPr>
      <p:guideLst>
        <p:guide orient="horz" pos="845"/>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01EFDD-91F8-495A-91D7-EB018522F674}" type="datetimeFigureOut">
              <a:rPr lang="zh-CN" altLang="en-US" smtClean="0"/>
              <a:pPr/>
              <a:t>2015-11-05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C5C579-5EAB-4D4D-A688-CF27E536ED03}" type="slidenum">
              <a:rPr lang="zh-CN" altLang="en-US" smtClean="0"/>
              <a:pPr/>
              <a:t>‹#›</a:t>
            </a:fld>
            <a:endParaRPr lang="zh-CN" altLang="en-US"/>
          </a:p>
        </p:txBody>
      </p:sp>
    </p:spTree>
    <p:extLst>
      <p:ext uri="{BB962C8B-B14F-4D97-AF65-F5344CB8AC3E}">
        <p14:creationId xmlns:p14="http://schemas.microsoft.com/office/powerpoint/2010/main" val="4029503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slide" Target="../slides/slide13.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slide" Target="../slides/slide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solidFill>
          <a:srgbClr val="EAEAEA"/>
        </a:solidFill>
        <a:effectLst/>
      </p:bgPr>
    </p:bg>
    <p:spTree>
      <p:nvGrpSpPr>
        <p:cNvPr id="1" name=""/>
        <p:cNvGrpSpPr/>
        <p:nvPr/>
      </p:nvGrpSpPr>
      <p:grpSpPr>
        <a:xfrm>
          <a:off x="0" y="0"/>
          <a:ext cx="0" cy="0"/>
          <a:chOff x="0" y="0"/>
          <a:chExt cx="0" cy="0"/>
        </a:xfrm>
      </p:grpSpPr>
      <p:sp>
        <p:nvSpPr>
          <p:cNvPr id="7" name="矩形 6"/>
          <p:cNvSpPr/>
          <p:nvPr userDrawn="1"/>
        </p:nvSpPr>
        <p:spPr>
          <a:xfrm>
            <a:off x="0" y="-3429000"/>
            <a:ext cx="9144000" cy="7203638"/>
          </a:xfrm>
          <a:prstGeom prst="rect">
            <a:avLst/>
          </a:prstGeom>
          <a:solidFill>
            <a:srgbClr val="C04B05"/>
          </a:solidFill>
          <a:ln>
            <a:noFill/>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8" name="矩形 7"/>
          <p:cNvSpPr/>
          <p:nvPr userDrawn="1"/>
        </p:nvSpPr>
        <p:spPr>
          <a:xfrm rot="16200000">
            <a:off x="4064001" y="-5080000"/>
            <a:ext cx="1016000" cy="9144000"/>
          </a:xfrm>
          <a:prstGeom prst="rect">
            <a:avLst/>
          </a:prstGeom>
          <a:gradFill flip="none" rotWithShape="1">
            <a:gsLst>
              <a:gs pos="0">
                <a:schemeClr val="bg1">
                  <a:alpha val="0"/>
                </a:schemeClr>
              </a:gs>
              <a:gs pos="100000">
                <a:schemeClr val="bg1">
                  <a:alpha val="27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userDrawn="1"/>
        </p:nvSpPr>
        <p:spPr>
          <a:xfrm rot="16200000">
            <a:off x="4114800" y="-5130800"/>
            <a:ext cx="914400" cy="9144000"/>
          </a:xfrm>
          <a:prstGeom prst="rect">
            <a:avLst/>
          </a:prstGeom>
          <a:gradFill flip="none" rotWithShape="1">
            <a:gsLst>
              <a:gs pos="0">
                <a:schemeClr val="bg1">
                  <a:alpha val="0"/>
                </a:schemeClr>
              </a:gs>
              <a:gs pos="100000">
                <a:schemeClr val="bg1">
                  <a:alpha val="25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0" name="矩形 9"/>
          <p:cNvSpPr/>
          <p:nvPr userDrawn="1"/>
        </p:nvSpPr>
        <p:spPr>
          <a:xfrm rot="16200000">
            <a:off x="4097867" y="-5113867"/>
            <a:ext cx="948266" cy="9144000"/>
          </a:xfrm>
          <a:prstGeom prst="rect">
            <a:avLst/>
          </a:prstGeom>
          <a:gradFill flip="none" rotWithShape="1">
            <a:gsLst>
              <a:gs pos="0">
                <a:schemeClr val="bg1">
                  <a:alpha val="0"/>
                </a:schemeClr>
              </a:gs>
              <a:gs pos="100000">
                <a:schemeClr val="bg1">
                  <a:alpha val="20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1" name="矩形 10"/>
          <p:cNvSpPr/>
          <p:nvPr userDrawn="1"/>
        </p:nvSpPr>
        <p:spPr>
          <a:xfrm rot="16200000">
            <a:off x="4157134" y="-5173133"/>
            <a:ext cx="829733" cy="9144000"/>
          </a:xfrm>
          <a:prstGeom prst="rect">
            <a:avLst/>
          </a:prstGeom>
          <a:gradFill flip="none" rotWithShape="1">
            <a:gsLst>
              <a:gs pos="0">
                <a:schemeClr val="bg1">
                  <a:alpha val="0"/>
                </a:schemeClr>
              </a:gs>
              <a:gs pos="100000">
                <a:schemeClr val="bg1">
                  <a:alpha val="16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2" name="矩形 11"/>
          <p:cNvSpPr/>
          <p:nvPr userDrawn="1"/>
        </p:nvSpPr>
        <p:spPr>
          <a:xfrm rot="16200000">
            <a:off x="4284133" y="-5300134"/>
            <a:ext cx="575734" cy="9144000"/>
          </a:xfrm>
          <a:prstGeom prst="rect">
            <a:avLst/>
          </a:prstGeom>
          <a:gradFill flip="none" rotWithShape="1">
            <a:gsLst>
              <a:gs pos="0">
                <a:schemeClr val="bg1">
                  <a:alpha val="0"/>
                </a:schemeClr>
              </a:gs>
              <a:gs pos="100000">
                <a:schemeClr val="bg1">
                  <a:alpha val="12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3" name="矩形 12"/>
          <p:cNvSpPr/>
          <p:nvPr userDrawn="1"/>
        </p:nvSpPr>
        <p:spPr>
          <a:xfrm rot="16200000">
            <a:off x="4064001" y="-5080000"/>
            <a:ext cx="1016000" cy="9144000"/>
          </a:xfrm>
          <a:prstGeom prst="rect">
            <a:avLst/>
          </a:prstGeom>
          <a:gradFill flip="none" rotWithShape="1">
            <a:gsLst>
              <a:gs pos="0">
                <a:schemeClr val="bg1">
                  <a:alpha val="0"/>
                </a:schemeClr>
              </a:gs>
              <a:gs pos="100000">
                <a:schemeClr val="bg1">
                  <a:alpha val="27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4" name="矩形 13"/>
          <p:cNvSpPr/>
          <p:nvPr userDrawn="1"/>
        </p:nvSpPr>
        <p:spPr>
          <a:xfrm rot="16200000">
            <a:off x="4114800" y="-5130800"/>
            <a:ext cx="914400" cy="9144000"/>
          </a:xfrm>
          <a:prstGeom prst="rect">
            <a:avLst/>
          </a:prstGeom>
          <a:gradFill flip="none" rotWithShape="1">
            <a:gsLst>
              <a:gs pos="0">
                <a:schemeClr val="bg1">
                  <a:alpha val="0"/>
                </a:schemeClr>
              </a:gs>
              <a:gs pos="100000">
                <a:schemeClr val="bg1">
                  <a:alpha val="25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5" name="矩形 14"/>
          <p:cNvSpPr/>
          <p:nvPr userDrawn="1"/>
        </p:nvSpPr>
        <p:spPr>
          <a:xfrm rot="16200000">
            <a:off x="4097867" y="-5113867"/>
            <a:ext cx="948266" cy="9144000"/>
          </a:xfrm>
          <a:prstGeom prst="rect">
            <a:avLst/>
          </a:prstGeom>
          <a:gradFill flip="none" rotWithShape="1">
            <a:gsLst>
              <a:gs pos="0">
                <a:schemeClr val="bg1">
                  <a:alpha val="0"/>
                </a:schemeClr>
              </a:gs>
              <a:gs pos="100000">
                <a:schemeClr val="bg1">
                  <a:alpha val="20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6" name="矩形 15"/>
          <p:cNvSpPr/>
          <p:nvPr userDrawn="1"/>
        </p:nvSpPr>
        <p:spPr>
          <a:xfrm rot="16200000">
            <a:off x="4157134" y="-5173133"/>
            <a:ext cx="829733" cy="9144000"/>
          </a:xfrm>
          <a:prstGeom prst="rect">
            <a:avLst/>
          </a:prstGeom>
          <a:gradFill flip="none" rotWithShape="1">
            <a:gsLst>
              <a:gs pos="0">
                <a:schemeClr val="bg1">
                  <a:alpha val="0"/>
                </a:schemeClr>
              </a:gs>
              <a:gs pos="100000">
                <a:schemeClr val="bg1">
                  <a:alpha val="16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sp>
        <p:nvSpPr>
          <p:cNvPr id="17" name="矩形 16"/>
          <p:cNvSpPr/>
          <p:nvPr userDrawn="1"/>
        </p:nvSpPr>
        <p:spPr>
          <a:xfrm rot="16200000">
            <a:off x="4284133" y="-5300134"/>
            <a:ext cx="575734" cy="9144000"/>
          </a:xfrm>
          <a:prstGeom prst="rect">
            <a:avLst/>
          </a:prstGeom>
          <a:gradFill flip="none" rotWithShape="1">
            <a:gsLst>
              <a:gs pos="0">
                <a:schemeClr val="bg1">
                  <a:alpha val="0"/>
                </a:schemeClr>
              </a:gs>
              <a:gs pos="100000">
                <a:schemeClr val="bg1">
                  <a:alpha val="12000"/>
                </a:schemeClr>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zh-CN" altLang="en-US"/>
          </a:p>
        </p:txBody>
      </p:sp>
      <p:pic>
        <p:nvPicPr>
          <p:cNvPr id="18" name="图片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7584" y="908720"/>
            <a:ext cx="1656975" cy="454568"/>
          </a:xfrm>
          <a:prstGeom prst="rect">
            <a:avLst/>
          </a:prstGeom>
        </p:spPr>
      </p:pic>
      <p:pic>
        <p:nvPicPr>
          <p:cNvPr id="19" name="图片 1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53614" y="1988840"/>
            <a:ext cx="4236773" cy="1080699"/>
          </a:xfrm>
          <a:prstGeom prst="rect">
            <a:avLst/>
          </a:prstGeom>
        </p:spPr>
      </p:pic>
      <p:sp>
        <p:nvSpPr>
          <p:cNvPr id="21" name="TextBox 20"/>
          <p:cNvSpPr txBox="1">
            <a:spLocks noChangeArrowheads="1"/>
          </p:cNvSpPr>
          <p:nvPr userDrawn="1"/>
        </p:nvSpPr>
        <p:spPr bwMode="auto">
          <a:xfrm>
            <a:off x="2171343" y="3899374"/>
            <a:ext cx="48013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1000" dirty="0">
                <a:latin typeface="微软雅黑" panose="020B0503020204020204" pitchFamily="34" charset="-122"/>
                <a:ea typeface="微软雅黑" panose="020B0503020204020204" pitchFamily="34" charset="-122"/>
              </a:rPr>
              <a:t>◆ 全书优质试题随意编辑     ◆ 课堂教学流程完美展示     ◆ 独家研发错题组卷系统 </a:t>
            </a:r>
          </a:p>
          <a:p>
            <a:pPr eaLnBrk="1" hangingPunct="1"/>
            <a:endParaRPr lang="zh-CN" altLang="en-US" sz="1000" dirty="0">
              <a:solidFill>
                <a:schemeClr val="bg1"/>
              </a:solidFill>
              <a:cs typeface="Arial" pitchFamily="34" charset="0"/>
            </a:endParaRPr>
          </a:p>
        </p:txBody>
      </p:sp>
    </p:spTree>
    <p:extLst>
      <p:ext uri="{BB962C8B-B14F-4D97-AF65-F5344CB8AC3E}">
        <p14:creationId xmlns:p14="http://schemas.microsoft.com/office/powerpoint/2010/main" val="213983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700" fill="hold"/>
                                        <p:tgtEl>
                                          <p:spTgt spid="8"/>
                                        </p:tgtEl>
                                        <p:attrNameLst>
                                          <p:attrName>ppt_x</p:attrName>
                                        </p:attrNameLst>
                                      </p:cBhvr>
                                      <p:tavLst>
                                        <p:tav tm="0">
                                          <p:val>
                                            <p:strVal val="#ppt_x"/>
                                          </p:val>
                                        </p:tav>
                                        <p:tav tm="100000">
                                          <p:val>
                                            <p:strVal val="#ppt_x"/>
                                          </p:val>
                                        </p:tav>
                                      </p:tavLst>
                                    </p:anim>
                                    <p:anim calcmode="lin" valueType="num">
                                      <p:cBhvr additive="base">
                                        <p:cTn id="8" dur="700" fill="hold"/>
                                        <p:tgtEl>
                                          <p:spTgt spid="8"/>
                                        </p:tgtEl>
                                        <p:attrNameLst>
                                          <p:attrName>ppt_y</p:attrName>
                                        </p:attrNameLst>
                                      </p:cBhvr>
                                      <p:tavLst>
                                        <p:tav tm="0">
                                          <p:val>
                                            <p:strVal val="1+#ppt_h/2"/>
                                          </p:val>
                                        </p:tav>
                                        <p:tav tm="100000">
                                          <p:val>
                                            <p:strVal val="#ppt_y"/>
                                          </p:val>
                                        </p:tav>
                                      </p:tavLst>
                                    </p:anim>
                                  </p:childTnLst>
                                </p:cTn>
                              </p:par>
                              <p:par>
                                <p:cTn id="9" presetID="10" presetClass="exit" presetSubtype="0" fill="hold" grpId="1" nodeType="withEffect">
                                  <p:stCondLst>
                                    <p:cond delay="200"/>
                                  </p:stCondLst>
                                  <p:childTnLst>
                                    <p:animEffect transition="out" filter="fade">
                                      <p:cBhvr>
                                        <p:cTn id="10" dur="500"/>
                                        <p:tgtEl>
                                          <p:spTgt spid="8"/>
                                        </p:tgtEl>
                                      </p:cBhvr>
                                    </p:animEffect>
                                    <p:set>
                                      <p:cBhvr>
                                        <p:cTn id="11" dur="1" fill="hold">
                                          <p:stCondLst>
                                            <p:cond delay="499"/>
                                          </p:stCondLst>
                                        </p:cTn>
                                        <p:tgtEl>
                                          <p:spTgt spid="8"/>
                                        </p:tgtEl>
                                        <p:attrNameLst>
                                          <p:attrName>style.visibility</p:attrName>
                                        </p:attrNameLst>
                                      </p:cBhvr>
                                      <p:to>
                                        <p:strVal val="hidden"/>
                                      </p:to>
                                    </p:set>
                                  </p:childTnLst>
                                </p:cTn>
                              </p:par>
                              <p:par>
                                <p:cTn id="12" presetID="2" presetClass="entr" presetSubtype="4"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600" fill="hold"/>
                                        <p:tgtEl>
                                          <p:spTgt spid="9"/>
                                        </p:tgtEl>
                                        <p:attrNameLst>
                                          <p:attrName>ppt_x</p:attrName>
                                        </p:attrNameLst>
                                      </p:cBhvr>
                                      <p:tavLst>
                                        <p:tav tm="0">
                                          <p:val>
                                            <p:strVal val="#ppt_x"/>
                                          </p:val>
                                        </p:tav>
                                        <p:tav tm="100000">
                                          <p:val>
                                            <p:strVal val="#ppt_x"/>
                                          </p:val>
                                        </p:tav>
                                      </p:tavLst>
                                    </p:anim>
                                    <p:anim calcmode="lin" valueType="num">
                                      <p:cBhvr additive="base">
                                        <p:cTn id="15" dur="600" fill="hold"/>
                                        <p:tgtEl>
                                          <p:spTgt spid="9"/>
                                        </p:tgtEl>
                                        <p:attrNameLst>
                                          <p:attrName>ppt_y</p:attrName>
                                        </p:attrNameLst>
                                      </p:cBhvr>
                                      <p:tavLst>
                                        <p:tav tm="0">
                                          <p:val>
                                            <p:strVal val="1+#ppt_h/2"/>
                                          </p:val>
                                        </p:tav>
                                        <p:tav tm="100000">
                                          <p:val>
                                            <p:strVal val="#ppt_y"/>
                                          </p:val>
                                        </p:tav>
                                      </p:tavLst>
                                    </p:anim>
                                  </p:childTnLst>
                                </p:cTn>
                              </p:par>
                              <p:par>
                                <p:cTn id="16" presetID="10" presetClass="exit" presetSubtype="0" fill="hold" grpId="1" nodeType="withEffect">
                                  <p:stCondLst>
                                    <p:cond delay="100"/>
                                  </p:stCondLst>
                                  <p:childTnLst>
                                    <p:animEffect transition="out" filter="fade">
                                      <p:cBhvr>
                                        <p:cTn id="17" dur="500"/>
                                        <p:tgtEl>
                                          <p:spTgt spid="9"/>
                                        </p:tgtEl>
                                      </p:cBhvr>
                                    </p:animEffect>
                                    <p:set>
                                      <p:cBhvr>
                                        <p:cTn id="18" dur="1" fill="hold">
                                          <p:stCondLst>
                                            <p:cond delay="499"/>
                                          </p:stCondLst>
                                        </p:cTn>
                                        <p:tgtEl>
                                          <p:spTgt spid="9"/>
                                        </p:tgtEl>
                                        <p:attrNameLst>
                                          <p:attrName>style.visibility</p:attrName>
                                        </p:attrNameLst>
                                      </p:cBhvr>
                                      <p:to>
                                        <p:strVal val="hidden"/>
                                      </p:to>
                                    </p:set>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10" presetClass="exit" presetSubtype="0" fill="hold" grpId="1" nodeType="withEffect">
                                  <p:stCondLst>
                                    <p:cond delay="100"/>
                                  </p:stCondLst>
                                  <p:childTnLst>
                                    <p:animEffect transition="out" filter="fade">
                                      <p:cBhvr>
                                        <p:cTn id="24" dur="400"/>
                                        <p:tgtEl>
                                          <p:spTgt spid="10"/>
                                        </p:tgtEl>
                                      </p:cBhvr>
                                    </p:animEffect>
                                    <p:set>
                                      <p:cBhvr>
                                        <p:cTn id="25" dur="1" fill="hold">
                                          <p:stCondLst>
                                            <p:cond delay="399"/>
                                          </p:stCondLst>
                                        </p:cTn>
                                        <p:tgtEl>
                                          <p:spTgt spid="10"/>
                                        </p:tgtEl>
                                        <p:attrNameLst>
                                          <p:attrName>style.visibility</p:attrName>
                                        </p:attrNameLst>
                                      </p:cBhvr>
                                      <p:to>
                                        <p:strVal val="hidden"/>
                                      </p:to>
                                    </p:set>
                                  </p:childTnLst>
                                </p:cTn>
                              </p:par>
                              <p:par>
                                <p:cTn id="26" presetID="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400" fill="hold"/>
                                        <p:tgtEl>
                                          <p:spTgt spid="11"/>
                                        </p:tgtEl>
                                        <p:attrNameLst>
                                          <p:attrName>ppt_x</p:attrName>
                                        </p:attrNameLst>
                                      </p:cBhvr>
                                      <p:tavLst>
                                        <p:tav tm="0">
                                          <p:val>
                                            <p:strVal val="#ppt_x"/>
                                          </p:val>
                                        </p:tav>
                                        <p:tav tm="100000">
                                          <p:val>
                                            <p:strVal val="#ppt_x"/>
                                          </p:val>
                                        </p:tav>
                                      </p:tavLst>
                                    </p:anim>
                                    <p:anim calcmode="lin" valueType="num">
                                      <p:cBhvr additive="base">
                                        <p:cTn id="29" dur="400" fill="hold"/>
                                        <p:tgtEl>
                                          <p:spTgt spid="11"/>
                                        </p:tgtEl>
                                        <p:attrNameLst>
                                          <p:attrName>ppt_y</p:attrName>
                                        </p:attrNameLst>
                                      </p:cBhvr>
                                      <p:tavLst>
                                        <p:tav tm="0">
                                          <p:val>
                                            <p:strVal val="1+#ppt_h/2"/>
                                          </p:val>
                                        </p:tav>
                                        <p:tav tm="100000">
                                          <p:val>
                                            <p:strVal val="#ppt_y"/>
                                          </p:val>
                                        </p:tav>
                                      </p:tavLst>
                                    </p:anim>
                                  </p:childTnLst>
                                </p:cTn>
                              </p:par>
                              <p:par>
                                <p:cTn id="30" presetID="10" presetClass="exit" presetSubtype="0" fill="hold" grpId="1" nodeType="withEffect">
                                  <p:stCondLst>
                                    <p:cond delay="200"/>
                                  </p:stCondLst>
                                  <p:childTnLst>
                                    <p:animEffect transition="out" filter="fade">
                                      <p:cBhvr>
                                        <p:cTn id="31" dur="400"/>
                                        <p:tgtEl>
                                          <p:spTgt spid="11"/>
                                        </p:tgtEl>
                                      </p:cBhvr>
                                    </p:animEffect>
                                    <p:set>
                                      <p:cBhvr>
                                        <p:cTn id="32" dur="1" fill="hold">
                                          <p:stCondLst>
                                            <p:cond delay="399"/>
                                          </p:stCondLst>
                                        </p:cTn>
                                        <p:tgtEl>
                                          <p:spTgt spid="11"/>
                                        </p:tgtEl>
                                        <p:attrNameLst>
                                          <p:attrName>style.visibility</p:attrName>
                                        </p:attrNameLst>
                                      </p:cBhvr>
                                      <p:to>
                                        <p:strVal val="hidden"/>
                                      </p:to>
                                    </p:set>
                                  </p:childTnLst>
                                </p:cTn>
                              </p:par>
                              <p:par>
                                <p:cTn id="33" presetID="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300" fill="hold"/>
                                        <p:tgtEl>
                                          <p:spTgt spid="12"/>
                                        </p:tgtEl>
                                        <p:attrNameLst>
                                          <p:attrName>ppt_x</p:attrName>
                                        </p:attrNameLst>
                                      </p:cBhvr>
                                      <p:tavLst>
                                        <p:tav tm="0">
                                          <p:val>
                                            <p:strVal val="#ppt_x"/>
                                          </p:val>
                                        </p:tav>
                                        <p:tav tm="100000">
                                          <p:val>
                                            <p:strVal val="#ppt_x"/>
                                          </p:val>
                                        </p:tav>
                                      </p:tavLst>
                                    </p:anim>
                                    <p:anim calcmode="lin" valueType="num">
                                      <p:cBhvr additive="base">
                                        <p:cTn id="36" dur="300" fill="hold"/>
                                        <p:tgtEl>
                                          <p:spTgt spid="12"/>
                                        </p:tgtEl>
                                        <p:attrNameLst>
                                          <p:attrName>ppt_y</p:attrName>
                                        </p:attrNameLst>
                                      </p:cBhvr>
                                      <p:tavLst>
                                        <p:tav tm="0">
                                          <p:val>
                                            <p:strVal val="1+#ppt_h/2"/>
                                          </p:val>
                                        </p:tav>
                                        <p:tav tm="100000">
                                          <p:val>
                                            <p:strVal val="#ppt_y"/>
                                          </p:val>
                                        </p:tav>
                                      </p:tavLst>
                                    </p:anim>
                                  </p:childTnLst>
                                </p:cTn>
                              </p:par>
                              <p:par>
                                <p:cTn id="37" presetID="10" presetClass="exit" presetSubtype="0" fill="hold" grpId="1" nodeType="withEffect">
                                  <p:stCondLst>
                                    <p:cond delay="100"/>
                                  </p:stCondLst>
                                  <p:childTnLst>
                                    <p:animEffect transition="out" filter="fade">
                                      <p:cBhvr>
                                        <p:cTn id="38" dur="500"/>
                                        <p:tgtEl>
                                          <p:spTgt spid="12"/>
                                        </p:tgtEl>
                                      </p:cBhvr>
                                    </p:animEffect>
                                    <p:set>
                                      <p:cBhvr>
                                        <p:cTn id="39" dur="1" fill="hold">
                                          <p:stCondLst>
                                            <p:cond delay="499"/>
                                          </p:stCondLst>
                                        </p:cTn>
                                        <p:tgtEl>
                                          <p:spTgt spid="12"/>
                                        </p:tgtEl>
                                        <p:attrNameLst>
                                          <p:attrName>style.visibility</p:attrName>
                                        </p:attrNameLst>
                                      </p:cBhvr>
                                      <p:to>
                                        <p:strVal val="hidden"/>
                                      </p:to>
                                    </p:set>
                                  </p:childTnLst>
                                </p:cTn>
                              </p:par>
                              <p:par>
                                <p:cTn id="40" presetID="64" presetClass="path" presetSubtype="0" accel="50000" decel="50000" fill="hold" grpId="0" nodeType="withEffect">
                                  <p:stCondLst>
                                    <p:cond delay="0"/>
                                  </p:stCondLst>
                                  <p:childTnLst>
                                    <p:animMotion origin="layout" path="M 0 0.4963 L 0 0 " pathEditMode="relative" rAng="0" ptsTypes="AA">
                                      <p:cBhvr>
                                        <p:cTn id="41" dur="500" fill="hold"/>
                                        <p:tgtEl>
                                          <p:spTgt spid="7"/>
                                        </p:tgtEl>
                                        <p:attrNameLst>
                                          <p:attrName>ppt_x</p:attrName>
                                          <p:attrName>ppt_y</p:attrName>
                                        </p:attrNameLst>
                                      </p:cBhvr>
                                      <p:rCtr x="0" y="-24800"/>
                                    </p:animMotion>
                                  </p:childTnLst>
                                </p:cTn>
                              </p:par>
                            </p:childTnLst>
                          </p:cTn>
                        </p:par>
                        <p:par>
                          <p:cTn id="42" fill="hold">
                            <p:stCondLst>
                              <p:cond delay="700"/>
                            </p:stCondLst>
                            <p:childTnLst>
                              <p:par>
                                <p:cTn id="43" presetID="26" presetClass="emph" presetSubtype="0" fill="hold" grpId="1" nodeType="afterEffect">
                                  <p:stCondLst>
                                    <p:cond delay="0"/>
                                  </p:stCondLst>
                                  <p:childTnLst>
                                    <p:animEffect transition="out" filter="fade">
                                      <p:cBhvr>
                                        <p:cTn id="44" dur="500" tmFilter="0, 0; .2, .5; .8, .5; 1, 0"/>
                                        <p:tgtEl>
                                          <p:spTgt spid="7"/>
                                        </p:tgtEl>
                                      </p:cBhvr>
                                    </p:animEffect>
                                    <p:animScale>
                                      <p:cBhvr>
                                        <p:cTn id="45" dur="250" autoRev="1" fill="hold"/>
                                        <p:tgtEl>
                                          <p:spTgt spid="7"/>
                                        </p:tgtEl>
                                      </p:cBhvr>
                                      <p:by x="105000" y="105000"/>
                                    </p:animScale>
                                  </p:childTnLst>
                                </p:cTn>
                              </p:par>
                            </p:childTnLst>
                          </p:cTn>
                        </p:par>
                        <p:par>
                          <p:cTn id="46" fill="hold">
                            <p:stCondLst>
                              <p:cond delay="1200"/>
                            </p:stCondLst>
                            <p:childTnLst>
                              <p:par>
                                <p:cTn id="47" presetID="2" presetClass="entr" presetSubtype="4" fill="hold" grpId="0" nodeType="afterEffect">
                                  <p:stCondLst>
                                    <p:cond delay="40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700" fill="hold"/>
                                        <p:tgtEl>
                                          <p:spTgt spid="13"/>
                                        </p:tgtEl>
                                        <p:attrNameLst>
                                          <p:attrName>ppt_x</p:attrName>
                                        </p:attrNameLst>
                                      </p:cBhvr>
                                      <p:tavLst>
                                        <p:tav tm="0">
                                          <p:val>
                                            <p:strVal val="#ppt_x"/>
                                          </p:val>
                                        </p:tav>
                                        <p:tav tm="100000">
                                          <p:val>
                                            <p:strVal val="#ppt_x"/>
                                          </p:val>
                                        </p:tav>
                                      </p:tavLst>
                                    </p:anim>
                                    <p:anim calcmode="lin" valueType="num">
                                      <p:cBhvr additive="base">
                                        <p:cTn id="50" dur="700" fill="hold"/>
                                        <p:tgtEl>
                                          <p:spTgt spid="1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30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600" fill="hold"/>
                                        <p:tgtEl>
                                          <p:spTgt spid="14"/>
                                        </p:tgtEl>
                                        <p:attrNameLst>
                                          <p:attrName>ppt_x</p:attrName>
                                        </p:attrNameLst>
                                      </p:cBhvr>
                                      <p:tavLst>
                                        <p:tav tm="0">
                                          <p:val>
                                            <p:strVal val="#ppt_x"/>
                                          </p:val>
                                        </p:tav>
                                        <p:tav tm="100000">
                                          <p:val>
                                            <p:strVal val="#ppt_x"/>
                                          </p:val>
                                        </p:tav>
                                      </p:tavLst>
                                    </p:anim>
                                    <p:anim calcmode="lin" valueType="num">
                                      <p:cBhvr additive="base">
                                        <p:cTn id="54" dur="6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20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10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400" fill="hold"/>
                                        <p:tgtEl>
                                          <p:spTgt spid="16"/>
                                        </p:tgtEl>
                                        <p:attrNameLst>
                                          <p:attrName>ppt_x</p:attrName>
                                        </p:attrNameLst>
                                      </p:cBhvr>
                                      <p:tavLst>
                                        <p:tav tm="0">
                                          <p:val>
                                            <p:strVal val="#ppt_x"/>
                                          </p:val>
                                        </p:tav>
                                        <p:tav tm="100000">
                                          <p:val>
                                            <p:strVal val="#ppt_x"/>
                                          </p:val>
                                        </p:tav>
                                      </p:tavLst>
                                    </p:anim>
                                    <p:anim calcmode="lin" valueType="num">
                                      <p:cBhvr additive="base">
                                        <p:cTn id="62" dur="400" fill="hold"/>
                                        <p:tgtEl>
                                          <p:spTgt spid="16"/>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300" fill="hold"/>
                                        <p:tgtEl>
                                          <p:spTgt spid="17"/>
                                        </p:tgtEl>
                                        <p:attrNameLst>
                                          <p:attrName>ppt_x</p:attrName>
                                        </p:attrNameLst>
                                      </p:cBhvr>
                                      <p:tavLst>
                                        <p:tav tm="0">
                                          <p:val>
                                            <p:strVal val="#ppt_x"/>
                                          </p:val>
                                        </p:tav>
                                        <p:tav tm="100000">
                                          <p:val>
                                            <p:strVal val="#ppt_x"/>
                                          </p:val>
                                        </p:tav>
                                      </p:tavLst>
                                    </p:anim>
                                    <p:anim calcmode="lin" valueType="num">
                                      <p:cBhvr additive="base">
                                        <p:cTn id="66" dur="300" fill="hold"/>
                                        <p:tgtEl>
                                          <p:spTgt spid="17"/>
                                        </p:tgtEl>
                                        <p:attrNameLst>
                                          <p:attrName>ppt_y</p:attrName>
                                        </p:attrNameLst>
                                      </p:cBhvr>
                                      <p:tavLst>
                                        <p:tav tm="0">
                                          <p:val>
                                            <p:strVal val="1+#ppt_h/2"/>
                                          </p:val>
                                        </p:tav>
                                        <p:tav tm="100000">
                                          <p:val>
                                            <p:strVal val="#ppt_y"/>
                                          </p:val>
                                        </p:tav>
                                      </p:tavLst>
                                    </p:anim>
                                  </p:childTnLst>
                                </p:cTn>
                              </p:par>
                            </p:childTnLst>
                          </p:cTn>
                        </p:par>
                        <p:par>
                          <p:cTn id="67" fill="hold">
                            <p:stCondLst>
                              <p:cond delay="2300"/>
                            </p:stCondLst>
                            <p:childTnLst>
                              <p:par>
                                <p:cTn id="68" presetID="52" presetClass="entr" presetSubtype="0" fill="hold" nodeType="afterEffect">
                                  <p:stCondLst>
                                    <p:cond delay="0"/>
                                  </p:stCondLst>
                                  <p:childTnLst>
                                    <p:set>
                                      <p:cBhvr>
                                        <p:cTn id="69" dur="1" fill="hold">
                                          <p:stCondLst>
                                            <p:cond delay="0"/>
                                          </p:stCondLst>
                                        </p:cTn>
                                        <p:tgtEl>
                                          <p:spTgt spid="18"/>
                                        </p:tgtEl>
                                        <p:attrNameLst>
                                          <p:attrName>style.visibility</p:attrName>
                                        </p:attrNameLst>
                                      </p:cBhvr>
                                      <p:to>
                                        <p:strVal val="visible"/>
                                      </p:to>
                                    </p:set>
                                    <p:animScale>
                                      <p:cBhvr>
                                        <p:cTn id="70" dur="5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500" decel="50000" fill="hold">
                                          <p:stCondLst>
                                            <p:cond delay="0"/>
                                          </p:stCondLst>
                                        </p:cTn>
                                        <p:tgtEl>
                                          <p:spTgt spid="18"/>
                                        </p:tgtEl>
                                        <p:attrNameLst>
                                          <p:attrName>ppt_x</p:attrName>
                                          <p:attrName>ppt_y</p:attrName>
                                        </p:attrNameLst>
                                      </p:cBhvr>
                                    </p:animMotion>
                                    <p:animEffect transition="in" filter="fade">
                                      <p:cBhvr>
                                        <p:cTn id="72" dur="500"/>
                                        <p:tgtEl>
                                          <p:spTgt spid="18"/>
                                        </p:tgtEl>
                                      </p:cBhvr>
                                    </p:animEffect>
                                  </p:childTnLst>
                                </p:cTn>
                              </p:par>
                            </p:childTnLst>
                          </p:cTn>
                        </p:par>
                        <p:par>
                          <p:cTn id="73" fill="hold">
                            <p:stCondLst>
                              <p:cond delay="2800"/>
                            </p:stCondLst>
                            <p:childTnLst>
                              <p:par>
                                <p:cTn id="74" presetID="53" presetClass="entr" presetSubtype="16" fill="hold" nodeType="afterEffect">
                                  <p:stCondLst>
                                    <p:cond delay="0"/>
                                  </p:stCondLst>
                                  <p:childTnLst>
                                    <p:set>
                                      <p:cBhvr>
                                        <p:cTn id="75" dur="1" fill="hold">
                                          <p:stCondLst>
                                            <p:cond delay="0"/>
                                          </p:stCondLst>
                                        </p:cTn>
                                        <p:tgtEl>
                                          <p:spTgt spid="19"/>
                                        </p:tgtEl>
                                        <p:attrNameLst>
                                          <p:attrName>style.visibility</p:attrName>
                                        </p:attrNameLst>
                                      </p:cBhvr>
                                      <p:to>
                                        <p:strVal val="visible"/>
                                      </p:to>
                                    </p:set>
                                    <p:anim calcmode="lin" valueType="num">
                                      <p:cBhvr>
                                        <p:cTn id="76" dur="500" fill="hold"/>
                                        <p:tgtEl>
                                          <p:spTgt spid="19"/>
                                        </p:tgtEl>
                                        <p:attrNameLst>
                                          <p:attrName>ppt_w</p:attrName>
                                        </p:attrNameLst>
                                      </p:cBhvr>
                                      <p:tavLst>
                                        <p:tav tm="0">
                                          <p:val>
                                            <p:fltVal val="0"/>
                                          </p:val>
                                        </p:tav>
                                        <p:tav tm="100000">
                                          <p:val>
                                            <p:strVal val="#ppt_w"/>
                                          </p:val>
                                        </p:tav>
                                      </p:tavLst>
                                    </p:anim>
                                    <p:anim calcmode="lin" valueType="num">
                                      <p:cBhvr>
                                        <p:cTn id="77" dur="500" fill="hold"/>
                                        <p:tgtEl>
                                          <p:spTgt spid="19"/>
                                        </p:tgtEl>
                                        <p:attrNameLst>
                                          <p:attrName>ppt_h</p:attrName>
                                        </p:attrNameLst>
                                      </p:cBhvr>
                                      <p:tavLst>
                                        <p:tav tm="0">
                                          <p:val>
                                            <p:fltVal val="0"/>
                                          </p:val>
                                        </p:tav>
                                        <p:tav tm="100000">
                                          <p:val>
                                            <p:strVal val="#ppt_h"/>
                                          </p:val>
                                        </p:tav>
                                      </p:tavLst>
                                    </p:anim>
                                    <p:animEffect transition="in" filter="fade">
                                      <p:cBhvr>
                                        <p:cTn id="78" dur="500"/>
                                        <p:tgtEl>
                                          <p:spTgt spid="19"/>
                                        </p:tgtEl>
                                      </p:cBhvr>
                                    </p:animEffect>
                                  </p:childTnLst>
                                </p:cTn>
                              </p:par>
                              <p:par>
                                <p:cTn id="79" presetID="2" presetClass="entr" presetSubtype="2" fill="hold" grpId="0" nodeType="withEffect">
                                  <p:stCondLst>
                                    <p:cond delay="500"/>
                                  </p:stCondLst>
                                  <p:iterate type="lt">
                                    <p:tmPct val="0"/>
                                  </p:iterate>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1+#ppt_w/2"/>
                                          </p:val>
                                        </p:tav>
                                        <p:tav tm="100000">
                                          <p:val>
                                            <p:strVal val="#ppt_x"/>
                                          </p:val>
                                        </p:tav>
                                      </p:tavLst>
                                    </p:anim>
                                    <p:anim calcmode="lin" valueType="num">
                                      <p:cBhvr additive="base">
                                        <p:cTn id="82" dur="500" fill="hold"/>
                                        <p:tgtEl>
                                          <p:spTgt spid="21"/>
                                        </p:tgtEl>
                                        <p:attrNameLst>
                                          <p:attrName>ppt_y</p:attrName>
                                        </p:attrNameLst>
                                      </p:cBhvr>
                                      <p:tavLst>
                                        <p:tav tm="0">
                                          <p:val>
                                            <p:strVal val="#ppt_y"/>
                                          </p:val>
                                        </p:tav>
                                        <p:tav tm="100000">
                                          <p:val>
                                            <p:strVal val="#ppt_y"/>
                                          </p:val>
                                        </p:tav>
                                      </p:tavLst>
                                    </p:anim>
                                  </p:childTnLst>
                                </p:cTn>
                              </p:par>
                              <p:par>
                                <p:cTn id="83" presetID="26" presetClass="emph" presetSubtype="0" fill="hold" grpId="1" nodeType="withEffect">
                                  <p:stCondLst>
                                    <p:cond delay="1000"/>
                                  </p:stCondLst>
                                  <p:iterate type="lt">
                                    <p:tmPct val="0"/>
                                  </p:iterate>
                                  <p:childTnLst>
                                    <p:animEffect transition="out" filter="fade">
                                      <p:cBhvr>
                                        <p:cTn id="84" dur="500" tmFilter="0, 0; .2, .5; .8, .5; 1, 0"/>
                                        <p:tgtEl>
                                          <p:spTgt spid="21"/>
                                        </p:tgtEl>
                                      </p:cBhvr>
                                    </p:animEffect>
                                    <p:animScale>
                                      <p:cBhvr>
                                        <p:cTn id="85"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4" grpId="0" animBg="1"/>
      <p:bldP spid="15" grpId="0" animBg="1"/>
      <p:bldP spid="16" grpId="0" animBg="1"/>
      <p:bldP spid="17" grpId="0" animBg="1"/>
      <p:bldP spid="21" grpId="0"/>
      <p:bldP spid="21" grpId="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目录">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标题 1"/>
          <p:cNvSpPr>
            <a:spLocks noGrp="1"/>
          </p:cNvSpPr>
          <p:nvPr>
            <p:ph type="title"/>
          </p:nvPr>
        </p:nvSpPr>
        <p:spPr>
          <a:xfrm>
            <a:off x="2617440" y="750302"/>
            <a:ext cx="6203032" cy="667018"/>
          </a:xfrm>
          <a:prstGeom prst="rect">
            <a:avLst/>
          </a:prstGeom>
        </p:spPr>
        <p:txBody>
          <a:bodyPr/>
          <a:lstStyle>
            <a:lvl1pPr>
              <a:defRPr sz="2400"/>
            </a:lvl1pPr>
          </a:lstStyle>
          <a:p>
            <a:r>
              <a:rPr lang="zh-CN" altLang="en-US" smtClean="0"/>
              <a:t>单击此处编辑母版标题样式</a:t>
            </a:r>
            <a:endParaRPr lang="zh-CN" altLang="en-US"/>
          </a:p>
        </p:txBody>
      </p:sp>
      <p:sp>
        <p:nvSpPr>
          <p:cNvPr id="13" name="内容占位符 2"/>
          <p:cNvSpPr>
            <a:spLocks noGrp="1"/>
          </p:cNvSpPr>
          <p:nvPr>
            <p:ph idx="1"/>
          </p:nvPr>
        </p:nvSpPr>
        <p:spPr>
          <a:xfrm>
            <a:off x="2771800" y="1600200"/>
            <a:ext cx="5832648" cy="4526280"/>
          </a:xfrm>
          <a:prstGeom prst="rect">
            <a:avLst/>
          </a:prstGeom>
        </p:spPr>
        <p:txBody>
          <a:bodyPr/>
          <a:lstStyle>
            <a:lvl1pPr marL="0" indent="0">
              <a:lnSpc>
                <a:spcPct val="150000"/>
              </a:lnSpc>
              <a:buFontTx/>
              <a:buNone/>
              <a:defRPr sz="1600">
                <a:latin typeface="微软雅黑" panose="020B0503020204020204" pitchFamily="34" charset="-122"/>
                <a:ea typeface="微软雅黑" panose="020B0503020204020204" pitchFamily="34" charset="-122"/>
              </a:defRPr>
            </a:lvl1pPr>
            <a:lvl2pPr marL="457200" indent="0">
              <a:buFontTx/>
              <a:buNone/>
              <a:defRPr sz="1600">
                <a:latin typeface="微软雅黑" panose="020B0503020204020204" pitchFamily="34" charset="-122"/>
                <a:ea typeface="微软雅黑" panose="020B0503020204020204" pitchFamily="34" charset="-122"/>
              </a:defRPr>
            </a:lvl2pPr>
            <a:lvl3pPr marL="914400" indent="0">
              <a:buFontTx/>
              <a:buNone/>
              <a:defRPr sz="1600">
                <a:latin typeface="微软雅黑" panose="020B0503020204020204" pitchFamily="34" charset="-122"/>
                <a:ea typeface="微软雅黑" panose="020B0503020204020204" pitchFamily="34" charset="-122"/>
              </a:defRPr>
            </a:lvl3pPr>
            <a:lvl4pPr marL="1371600" indent="0">
              <a:buFontTx/>
              <a:buNone/>
              <a:defRPr sz="1600">
                <a:latin typeface="微软雅黑" panose="020B0503020204020204" pitchFamily="34" charset="-122"/>
                <a:ea typeface="微软雅黑" panose="020B0503020204020204" pitchFamily="34" charset="-122"/>
              </a:defRPr>
            </a:lvl4pPr>
            <a:lvl5pPr marL="1828800" indent="0">
              <a:buFontTx/>
              <a:buNone/>
              <a:defRPr sz="1600">
                <a:latin typeface="微软雅黑" panose="020B0503020204020204" pitchFamily="34" charset="-122"/>
                <a:ea typeface="微软雅黑" panose="020B0503020204020204" pitchFamily="34" charset="-122"/>
              </a:defRPr>
            </a:lvl5pPr>
          </a:lstStyle>
          <a:p>
            <a:pPr lvl="0"/>
            <a:r>
              <a:rPr lang="zh-CN" altLang="en-US" smtClean="0"/>
              <a:t>单击此处编辑母版文本样式</a:t>
            </a:r>
          </a:p>
        </p:txBody>
      </p:sp>
      <p:sp>
        <p:nvSpPr>
          <p:cNvPr id="14" name="矩形 13"/>
          <p:cNvSpPr/>
          <p:nvPr userDrawn="1"/>
        </p:nvSpPr>
        <p:spPr>
          <a:xfrm>
            <a:off x="8585198" y="6453337"/>
            <a:ext cx="504056" cy="364991"/>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dirty="0" smtClean="0">
                <a:solidFill>
                  <a:srgbClr val="5F5F5F"/>
                </a:solidFill>
              </a:rPr>
              <a:t>-</a:t>
            </a:r>
            <a:fld id="{C2D1088F-7570-48BA-BC40-D11F25FB6C22}" type="slidenum">
              <a:rPr lang="zh-CN" altLang="en-US" sz="1400" b="0" smtClean="0">
                <a:solidFill>
                  <a:srgbClr val="5F5F5F"/>
                </a:solidFill>
              </a:rPr>
              <a:pPr marL="0" marR="0" indent="0" algn="ctr" defTabSz="914400" rtl="0" eaLnBrk="1" fontAlgn="auto" latinLnBrk="0" hangingPunct="1">
                <a:lnSpc>
                  <a:spcPct val="100000"/>
                </a:lnSpc>
                <a:spcBef>
                  <a:spcPts val="0"/>
                </a:spcBef>
                <a:spcAft>
                  <a:spcPts val="0"/>
                </a:spcAft>
                <a:buClrTx/>
                <a:buSzTx/>
                <a:buFontTx/>
                <a:buNone/>
                <a:tabLst/>
                <a:defRPr/>
              </a:pPr>
              <a:t>‹#›</a:t>
            </a:fld>
            <a:r>
              <a:rPr lang="en-US" altLang="zh-CN" sz="1400" b="0" dirty="0" smtClean="0">
                <a:solidFill>
                  <a:srgbClr val="5F5F5F"/>
                </a:solidFill>
              </a:rPr>
              <a:t>-</a:t>
            </a:r>
            <a:endParaRPr lang="zh-CN" altLang="en-US" sz="1400" b="0" dirty="0" smtClean="0">
              <a:solidFill>
                <a:srgbClr val="5F5F5F"/>
              </a:solidFill>
            </a:endParaRPr>
          </a:p>
        </p:txBody>
      </p:sp>
    </p:spTree>
    <p:extLst>
      <p:ext uri="{BB962C8B-B14F-4D97-AF65-F5344CB8AC3E}">
        <p14:creationId xmlns:p14="http://schemas.microsoft.com/office/powerpoint/2010/main" val="388416575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2" presetClass="entr" presetSubtype="4" fill="hold" grpId="0" nodeType="after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additive="base">
                                        <p:cTn id="13" dur="5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uild="p">
        <p:tmplLst>
          <p:tmpl lvl="1">
            <p:tnLst>
              <p:par>
                <p:cTn presetID="12" presetClass="entr" presetSubtype="4"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p:tgtEl>
                          <p:spTgt spid="13"/>
                        </p:tgtEl>
                        <p:attrNameLst>
                          <p:attrName>ppt_y</p:attrName>
                        </p:attrNameLst>
                      </p:cBhvr>
                      <p:tavLst>
                        <p:tav tm="0">
                          <p:val>
                            <p:strVal val="#ppt_y+#ppt_h*1.125000"/>
                          </p:val>
                        </p:tav>
                        <p:tav tm="100000">
                          <p:val>
                            <p:strVal val="#ppt_y"/>
                          </p:val>
                        </p:tav>
                      </p:tavLst>
                    </p:anim>
                    <p:animEffect transition="in" filter="wipe(up)">
                      <p:cBhvr>
                        <p:cTn dur="500"/>
                        <p:tgtEl>
                          <p:spTgt spid="13"/>
                        </p:tgtEl>
                      </p:cBhvr>
                    </p:animEffect>
                  </p:childTnLst>
                </p:cTn>
              </p:par>
            </p:tnLst>
          </p:tmpl>
          <p:tmpl lvl="2">
            <p:tnLst>
              <p:par>
                <p:cTn presetID="12" presetClass="entr" presetSubtype="4"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p:tgtEl>
                          <p:spTgt spid="13"/>
                        </p:tgtEl>
                        <p:attrNameLst>
                          <p:attrName>ppt_y</p:attrName>
                        </p:attrNameLst>
                      </p:cBhvr>
                      <p:tavLst>
                        <p:tav tm="0">
                          <p:val>
                            <p:strVal val="#ppt_y+#ppt_h*1.125000"/>
                          </p:val>
                        </p:tav>
                        <p:tav tm="100000">
                          <p:val>
                            <p:strVal val="#ppt_y"/>
                          </p:val>
                        </p:tav>
                      </p:tavLst>
                    </p:anim>
                    <p:animEffect transition="in" filter="wipe(up)">
                      <p:cBhvr>
                        <p:cTn dur="500"/>
                        <p:tgtEl>
                          <p:spTgt spid="13"/>
                        </p:tgtEl>
                      </p:cBhvr>
                    </p:animEffect>
                  </p:childTnLst>
                </p:cTn>
              </p:par>
            </p:tnLst>
          </p:tmpl>
          <p:tmpl lvl="3">
            <p:tnLst>
              <p:par>
                <p:cTn presetID="12" presetClass="entr" presetSubtype="4"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p:tgtEl>
                          <p:spTgt spid="13"/>
                        </p:tgtEl>
                        <p:attrNameLst>
                          <p:attrName>ppt_y</p:attrName>
                        </p:attrNameLst>
                      </p:cBhvr>
                      <p:tavLst>
                        <p:tav tm="0">
                          <p:val>
                            <p:strVal val="#ppt_y+#ppt_h*1.125000"/>
                          </p:val>
                        </p:tav>
                        <p:tav tm="100000">
                          <p:val>
                            <p:strVal val="#ppt_y"/>
                          </p:val>
                        </p:tav>
                      </p:tavLst>
                    </p:anim>
                    <p:animEffect transition="in" filter="wipe(up)">
                      <p:cBhvr>
                        <p:cTn dur="500"/>
                        <p:tgtEl>
                          <p:spTgt spid="13"/>
                        </p:tgtEl>
                      </p:cBhvr>
                    </p:animEffect>
                  </p:childTnLst>
                </p:cTn>
              </p:par>
            </p:tnLst>
          </p:tmpl>
          <p:tmpl lvl="4">
            <p:tnLst>
              <p:par>
                <p:cTn presetID="12" presetClass="entr" presetSubtype="4"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p:tgtEl>
                          <p:spTgt spid="13"/>
                        </p:tgtEl>
                        <p:attrNameLst>
                          <p:attrName>ppt_y</p:attrName>
                        </p:attrNameLst>
                      </p:cBhvr>
                      <p:tavLst>
                        <p:tav tm="0">
                          <p:val>
                            <p:strVal val="#ppt_y+#ppt_h*1.125000"/>
                          </p:val>
                        </p:tav>
                        <p:tav tm="100000">
                          <p:val>
                            <p:strVal val="#ppt_y"/>
                          </p:val>
                        </p:tav>
                      </p:tavLst>
                    </p:anim>
                    <p:animEffect transition="in" filter="wipe(up)">
                      <p:cBhvr>
                        <p:cTn dur="500"/>
                        <p:tgtEl>
                          <p:spTgt spid="13"/>
                        </p:tgtEl>
                      </p:cBhvr>
                    </p:animEffect>
                  </p:childTnLst>
                </p:cTn>
              </p:par>
            </p:tnLst>
          </p:tmpl>
          <p:tmpl lvl="5">
            <p:tnLst>
              <p:par>
                <p:cTn presetID="12" presetClass="entr" presetSubtype="4"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p:tgtEl>
                          <p:spTgt spid="13"/>
                        </p:tgtEl>
                        <p:attrNameLst>
                          <p:attrName>ppt_y</p:attrName>
                        </p:attrNameLst>
                      </p:cBhvr>
                      <p:tavLst>
                        <p:tav tm="0">
                          <p:val>
                            <p:strVal val="#ppt_y+#ppt_h*1.125000"/>
                          </p:val>
                        </p:tav>
                        <p:tav tm="100000">
                          <p:val>
                            <p:strVal val="#ppt_y"/>
                          </p:val>
                        </p:tav>
                      </p:tavLst>
                    </p:anim>
                    <p:animEffect transition="in" filter="wipe(up)">
                      <p:cBhvr>
                        <p:cTn dur="500"/>
                        <p:tgtEl>
                          <p:spTgt spid="1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grpSp>
        <p:nvGrpSpPr>
          <p:cNvPr id="26" name="组合 25"/>
          <p:cNvGrpSpPr/>
          <p:nvPr userDrawn="1"/>
        </p:nvGrpSpPr>
        <p:grpSpPr>
          <a:xfrm>
            <a:off x="6167395" y="29754"/>
            <a:ext cx="1406154" cy="584776"/>
            <a:chOff x="29482" y="2276803"/>
            <a:chExt cx="1406154" cy="487313"/>
          </a:xfrm>
        </p:grpSpPr>
        <p:sp>
          <p:nvSpPr>
            <p:cNvPr id="27" name="TextBox 26"/>
            <p:cNvSpPr txBox="1"/>
            <p:nvPr userDrawn="1"/>
          </p:nvSpPr>
          <p:spPr>
            <a:xfrm>
              <a:off x="29482" y="2276803"/>
              <a:ext cx="1406154" cy="487313"/>
            </a:xfrm>
            <a:prstGeom prst="rect">
              <a:avLst/>
            </a:prstGeom>
            <a:noFill/>
          </p:spPr>
          <p:txBody>
            <a:bodyPr wrap="none" rtlCol="0">
              <a:spAutoFit/>
            </a:bodyPr>
            <a:lstStyle/>
            <a:p>
              <a:r>
                <a:rPr lang="en-US" altLang="zh-CN" sz="3200" dirty="0" smtClean="0">
                  <a:solidFill>
                    <a:srgbClr val="333333"/>
                  </a:solidFill>
                  <a:latin typeface="黑体" panose="02010600030101010101" pitchFamily="2" charset="-122"/>
                  <a:ea typeface="黑体" panose="02010600030101010101" pitchFamily="2" charset="-122"/>
                </a:rPr>
                <a:t>Z</a:t>
              </a:r>
              <a:r>
                <a:rPr lang="en-US" altLang="zh-CN" sz="900" dirty="0" smtClean="0">
                  <a:solidFill>
                    <a:srgbClr val="333333"/>
                  </a:solidFill>
                  <a:latin typeface="+mn-lt"/>
                  <a:ea typeface="+mn-ea"/>
                </a:rPr>
                <a:t>HONGDIAN</a:t>
              </a:r>
              <a:r>
                <a:rPr lang="en-US" altLang="zh-CN" sz="900" baseline="0" dirty="0" smtClean="0">
                  <a:solidFill>
                    <a:srgbClr val="333333"/>
                  </a:solidFill>
                  <a:latin typeface="+mn-lt"/>
                  <a:ea typeface="+mn-ea"/>
                </a:rPr>
                <a:t> NANDIAN</a:t>
              </a:r>
              <a:endParaRPr lang="zh-CN" altLang="en-US" sz="900" dirty="0">
                <a:solidFill>
                  <a:srgbClr val="333333"/>
                </a:solidFill>
              </a:endParaRPr>
            </a:p>
          </p:txBody>
        </p:sp>
        <p:sp>
          <p:nvSpPr>
            <p:cNvPr id="28" name="TextBox 27">
              <a:hlinkClick r:id="rId2" action="ppaction://hlinksldjump"/>
            </p:cNvPr>
            <p:cNvSpPr txBox="1"/>
            <p:nvPr userDrawn="1"/>
          </p:nvSpPr>
          <p:spPr>
            <a:xfrm>
              <a:off x="275416" y="2378183"/>
              <a:ext cx="902811" cy="256481"/>
            </a:xfrm>
            <a:prstGeom prst="rect">
              <a:avLst/>
            </a:prstGeom>
            <a:noFill/>
          </p:spPr>
          <p:txBody>
            <a:bodyPr wrap="non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重点难点</a:t>
              </a:r>
              <a:endParaRPr lang="zh-CN" altLang="en-US" sz="1400" dirty="0">
                <a:solidFill>
                  <a:srgbClr val="333333"/>
                </a:solidFill>
                <a:latin typeface="黑体" panose="02010600030101010101" pitchFamily="2" charset="-122"/>
                <a:ea typeface="黑体" panose="02010600030101010101" pitchFamily="2" charset="-122"/>
              </a:endParaRPr>
            </a:p>
          </p:txBody>
        </p:sp>
      </p:grpSp>
      <p:grpSp>
        <p:nvGrpSpPr>
          <p:cNvPr id="29" name="组合 28"/>
          <p:cNvGrpSpPr/>
          <p:nvPr userDrawn="1"/>
        </p:nvGrpSpPr>
        <p:grpSpPr>
          <a:xfrm>
            <a:off x="7645150" y="29754"/>
            <a:ext cx="1175322" cy="584776"/>
            <a:chOff x="29482" y="2918863"/>
            <a:chExt cx="1175322" cy="487313"/>
          </a:xfrm>
        </p:grpSpPr>
        <p:sp>
          <p:nvSpPr>
            <p:cNvPr id="30" name="TextBox 29"/>
            <p:cNvSpPr txBox="1"/>
            <p:nvPr userDrawn="1"/>
          </p:nvSpPr>
          <p:spPr>
            <a:xfrm>
              <a:off x="29482" y="2918863"/>
              <a:ext cx="1175322" cy="487313"/>
            </a:xfrm>
            <a:prstGeom prst="rect">
              <a:avLst/>
            </a:prstGeom>
            <a:noFill/>
          </p:spPr>
          <p:txBody>
            <a:bodyPr wrap="none" rtlCol="0">
              <a:spAutoFit/>
            </a:bodyPr>
            <a:lstStyle/>
            <a:p>
              <a:r>
                <a:rPr lang="en-US" altLang="zh-CN" sz="3200" dirty="0" smtClean="0">
                  <a:solidFill>
                    <a:srgbClr val="333333"/>
                  </a:solidFill>
                  <a:latin typeface="黑体" panose="02010600030101010101" pitchFamily="2" charset="-122"/>
                  <a:ea typeface="黑体" panose="02010600030101010101" pitchFamily="2" charset="-122"/>
                </a:rPr>
                <a:t>S</a:t>
              </a:r>
              <a:r>
                <a:rPr lang="en-US" altLang="zh-CN" sz="1000" dirty="0" smtClean="0">
                  <a:solidFill>
                    <a:srgbClr val="333333"/>
                  </a:solidFill>
                  <a:latin typeface="+mn-lt"/>
                  <a:ea typeface="+mn-ea"/>
                </a:rPr>
                <a:t>UITANG</a:t>
              </a:r>
              <a:r>
                <a:rPr lang="en-US" altLang="zh-CN" sz="1000" baseline="0" dirty="0" smtClean="0">
                  <a:solidFill>
                    <a:srgbClr val="333333"/>
                  </a:solidFill>
                  <a:latin typeface="+mn-lt"/>
                  <a:ea typeface="+mn-ea"/>
                </a:rPr>
                <a:t> LIANXI</a:t>
              </a:r>
              <a:endParaRPr lang="zh-CN" altLang="en-US" sz="1000" dirty="0">
                <a:solidFill>
                  <a:srgbClr val="333333"/>
                </a:solidFill>
              </a:endParaRPr>
            </a:p>
          </p:txBody>
        </p:sp>
        <p:sp>
          <p:nvSpPr>
            <p:cNvPr id="31" name="TextBox 30">
              <a:hlinkClick r:id="rId3" action="ppaction://hlinksldjump"/>
            </p:cNvPr>
            <p:cNvSpPr txBox="1"/>
            <p:nvPr userDrawn="1"/>
          </p:nvSpPr>
          <p:spPr>
            <a:xfrm>
              <a:off x="275416" y="3030391"/>
              <a:ext cx="902811" cy="256481"/>
            </a:xfrm>
            <a:prstGeom prst="rect">
              <a:avLst/>
            </a:prstGeom>
            <a:noFill/>
          </p:spPr>
          <p:txBody>
            <a:bodyPr wrap="non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随堂练习</a:t>
              </a:r>
              <a:endParaRPr lang="zh-CN" altLang="en-US" sz="1400" dirty="0">
                <a:solidFill>
                  <a:srgbClr val="333333"/>
                </a:solidFill>
                <a:latin typeface="黑体" panose="02010600030101010101" pitchFamily="2" charset="-122"/>
                <a:ea typeface="黑体" panose="02010600030101010101" pitchFamily="2" charset="-122"/>
              </a:endParaRPr>
            </a:p>
          </p:txBody>
        </p:sp>
      </p:grpSp>
    </p:spTree>
    <p:extLst>
      <p:ext uri="{BB962C8B-B14F-4D97-AF65-F5344CB8AC3E}">
        <p14:creationId xmlns:p14="http://schemas.microsoft.com/office/powerpoint/2010/main" val="293641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53" presetClass="entr" presetSubtype="16" fill="hold" nodeType="withEffect">
                                  <p:stCondLst>
                                    <p:cond delay="750"/>
                                  </p:stCondLst>
                                  <p:childTnLst>
                                    <p:set>
                                      <p:cBhvr>
                                        <p:cTn id="11" dur="1" fill="hold">
                                          <p:stCondLst>
                                            <p:cond delay="0"/>
                                          </p:stCondLst>
                                        </p:cTn>
                                        <p:tgtEl>
                                          <p:spTgt spid="29"/>
                                        </p:tgtEl>
                                        <p:attrNameLst>
                                          <p:attrName>style.visibility</p:attrName>
                                        </p:attrNameLst>
                                      </p:cBhvr>
                                      <p:to>
                                        <p:strVal val="visible"/>
                                      </p:to>
                                    </p:set>
                                    <p:anim calcmode="lin" valueType="num">
                                      <p:cBhvr>
                                        <p:cTn id="12" dur="500" fill="hold"/>
                                        <p:tgtEl>
                                          <p:spTgt spid="29"/>
                                        </p:tgtEl>
                                        <p:attrNameLst>
                                          <p:attrName>ppt_w</p:attrName>
                                        </p:attrNameLst>
                                      </p:cBhvr>
                                      <p:tavLst>
                                        <p:tav tm="0">
                                          <p:val>
                                            <p:fltVal val="0"/>
                                          </p:val>
                                        </p:tav>
                                        <p:tav tm="100000">
                                          <p:val>
                                            <p:strVal val="#ppt_w"/>
                                          </p:val>
                                        </p:tav>
                                      </p:tavLst>
                                    </p:anim>
                                    <p:anim calcmode="lin" valueType="num">
                                      <p:cBhvr>
                                        <p:cTn id="13" dur="500" fill="hold"/>
                                        <p:tgtEl>
                                          <p:spTgt spid="29"/>
                                        </p:tgtEl>
                                        <p:attrNameLst>
                                          <p:attrName>ppt_h</p:attrName>
                                        </p:attrNameLst>
                                      </p:cBhvr>
                                      <p:tavLst>
                                        <p:tav tm="0">
                                          <p:val>
                                            <p:fltVal val="0"/>
                                          </p:val>
                                        </p:tav>
                                        <p:tav tm="100000">
                                          <p:val>
                                            <p:strVal val="#ppt_h"/>
                                          </p:val>
                                        </p:tav>
                                      </p:tavLst>
                                    </p:anim>
                                    <p:animEffect transition="in" filter="fade">
                                      <p:cBhvr>
                                        <p:cTn id="1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grpSp>
        <p:nvGrpSpPr>
          <p:cNvPr id="28" name="组合 27"/>
          <p:cNvGrpSpPr/>
          <p:nvPr userDrawn="1"/>
        </p:nvGrpSpPr>
        <p:grpSpPr>
          <a:xfrm>
            <a:off x="6167395" y="19397"/>
            <a:ext cx="1406154" cy="584775"/>
            <a:chOff x="29482" y="2276803"/>
            <a:chExt cx="1406154" cy="487313"/>
          </a:xfrm>
        </p:grpSpPr>
        <p:sp>
          <p:nvSpPr>
            <p:cNvPr id="29" name="TextBox 28"/>
            <p:cNvSpPr txBox="1"/>
            <p:nvPr userDrawn="1"/>
          </p:nvSpPr>
          <p:spPr>
            <a:xfrm>
              <a:off x="29482" y="2276803"/>
              <a:ext cx="1406154" cy="487313"/>
            </a:xfrm>
            <a:prstGeom prst="rect">
              <a:avLst/>
            </a:prstGeom>
            <a:noFill/>
          </p:spPr>
          <p:txBody>
            <a:bodyPr wrap="none" rtlCol="0">
              <a:spAutoFit/>
            </a:bodyPr>
            <a:lstStyle/>
            <a:p>
              <a:r>
                <a:rPr lang="en-US" altLang="zh-CN" sz="3200" dirty="0" smtClean="0">
                  <a:solidFill>
                    <a:srgbClr val="333333"/>
                  </a:solidFill>
                  <a:latin typeface="黑体" panose="02010600030101010101" pitchFamily="2" charset="-122"/>
                  <a:ea typeface="黑体" panose="02010600030101010101" pitchFamily="2" charset="-122"/>
                </a:rPr>
                <a:t>Z</a:t>
              </a:r>
              <a:r>
                <a:rPr lang="en-US" altLang="zh-CN" sz="900" dirty="0" smtClean="0">
                  <a:solidFill>
                    <a:srgbClr val="333333"/>
                  </a:solidFill>
                  <a:latin typeface="+mn-lt"/>
                  <a:ea typeface="+mn-ea"/>
                </a:rPr>
                <a:t>HONGDIAN</a:t>
              </a:r>
              <a:r>
                <a:rPr lang="en-US" altLang="zh-CN" sz="900" baseline="0" dirty="0" smtClean="0">
                  <a:solidFill>
                    <a:srgbClr val="333333"/>
                  </a:solidFill>
                  <a:latin typeface="+mn-lt"/>
                  <a:ea typeface="+mn-ea"/>
                </a:rPr>
                <a:t> NANDIAN</a:t>
              </a:r>
              <a:endParaRPr lang="zh-CN" altLang="en-US" sz="900" dirty="0">
                <a:solidFill>
                  <a:srgbClr val="333333"/>
                </a:solidFill>
              </a:endParaRPr>
            </a:p>
          </p:txBody>
        </p:sp>
        <p:sp>
          <p:nvSpPr>
            <p:cNvPr id="30" name="TextBox 29">
              <a:hlinkClick r:id="rId2" action="ppaction://hlinksldjump"/>
            </p:cNvPr>
            <p:cNvSpPr txBox="1"/>
            <p:nvPr userDrawn="1"/>
          </p:nvSpPr>
          <p:spPr>
            <a:xfrm>
              <a:off x="275416" y="2378183"/>
              <a:ext cx="902811" cy="256481"/>
            </a:xfrm>
            <a:prstGeom prst="rect">
              <a:avLst/>
            </a:prstGeom>
            <a:noFill/>
          </p:spPr>
          <p:txBody>
            <a:bodyPr wrap="non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重点难点</a:t>
              </a:r>
              <a:endParaRPr lang="zh-CN" altLang="en-US" sz="1400" dirty="0">
                <a:solidFill>
                  <a:srgbClr val="333333"/>
                </a:solidFill>
                <a:latin typeface="黑体" panose="02010600030101010101" pitchFamily="2" charset="-122"/>
                <a:ea typeface="黑体" panose="02010600030101010101" pitchFamily="2" charset="-122"/>
              </a:endParaRPr>
            </a:p>
          </p:txBody>
        </p:sp>
      </p:grpSp>
      <p:grpSp>
        <p:nvGrpSpPr>
          <p:cNvPr id="31" name="组合 30"/>
          <p:cNvGrpSpPr/>
          <p:nvPr userDrawn="1"/>
        </p:nvGrpSpPr>
        <p:grpSpPr>
          <a:xfrm>
            <a:off x="7645150" y="19402"/>
            <a:ext cx="1175322" cy="584776"/>
            <a:chOff x="29482" y="2918863"/>
            <a:chExt cx="1175322" cy="487313"/>
          </a:xfrm>
        </p:grpSpPr>
        <p:sp>
          <p:nvSpPr>
            <p:cNvPr id="32" name="TextBox 31"/>
            <p:cNvSpPr txBox="1"/>
            <p:nvPr userDrawn="1"/>
          </p:nvSpPr>
          <p:spPr>
            <a:xfrm>
              <a:off x="29482" y="2918863"/>
              <a:ext cx="1175322" cy="487313"/>
            </a:xfrm>
            <a:prstGeom prst="rect">
              <a:avLst/>
            </a:prstGeom>
            <a:noFill/>
          </p:spPr>
          <p:txBody>
            <a:bodyPr wrap="none" rtlCol="0">
              <a:spAutoFit/>
            </a:bodyPr>
            <a:lstStyle/>
            <a:p>
              <a:r>
                <a:rPr lang="en-US" altLang="zh-CN" sz="3200" dirty="0" smtClean="0">
                  <a:solidFill>
                    <a:srgbClr val="333333"/>
                  </a:solidFill>
                  <a:latin typeface="黑体" panose="02010600030101010101" pitchFamily="2" charset="-122"/>
                  <a:ea typeface="黑体" panose="02010600030101010101" pitchFamily="2" charset="-122"/>
                </a:rPr>
                <a:t>S</a:t>
              </a:r>
              <a:r>
                <a:rPr lang="en-US" altLang="zh-CN" sz="1000" dirty="0" smtClean="0">
                  <a:solidFill>
                    <a:srgbClr val="333333"/>
                  </a:solidFill>
                  <a:latin typeface="+mn-lt"/>
                  <a:ea typeface="+mn-ea"/>
                </a:rPr>
                <a:t>UITANG</a:t>
              </a:r>
              <a:r>
                <a:rPr lang="en-US" altLang="zh-CN" sz="1000" baseline="0" dirty="0" smtClean="0">
                  <a:solidFill>
                    <a:srgbClr val="333333"/>
                  </a:solidFill>
                  <a:latin typeface="+mn-lt"/>
                  <a:ea typeface="+mn-ea"/>
                </a:rPr>
                <a:t> LIANXI</a:t>
              </a:r>
              <a:endParaRPr lang="zh-CN" altLang="en-US" sz="1000" dirty="0">
                <a:solidFill>
                  <a:srgbClr val="333333"/>
                </a:solidFill>
              </a:endParaRPr>
            </a:p>
          </p:txBody>
        </p:sp>
        <p:sp>
          <p:nvSpPr>
            <p:cNvPr id="33" name="TextBox 32">
              <a:hlinkClick r:id="rId3" action="ppaction://hlinksldjump"/>
            </p:cNvPr>
            <p:cNvSpPr txBox="1"/>
            <p:nvPr userDrawn="1"/>
          </p:nvSpPr>
          <p:spPr>
            <a:xfrm>
              <a:off x="275416" y="3030391"/>
              <a:ext cx="902811" cy="256481"/>
            </a:xfrm>
            <a:prstGeom prst="rect">
              <a:avLst/>
            </a:prstGeom>
            <a:noFill/>
          </p:spPr>
          <p:txBody>
            <a:bodyPr wrap="non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随堂练习</a:t>
              </a:r>
              <a:endParaRPr lang="zh-CN" altLang="en-US" sz="1400" dirty="0">
                <a:solidFill>
                  <a:srgbClr val="333333"/>
                </a:solidFill>
                <a:latin typeface="黑体" panose="02010600030101010101" pitchFamily="2" charset="-122"/>
                <a:ea typeface="黑体" panose="02010600030101010101" pitchFamily="2" charset="-122"/>
              </a:endParaRPr>
            </a:p>
          </p:txBody>
        </p:sp>
      </p:grpSp>
    </p:spTree>
    <p:extLst>
      <p:ext uri="{BB962C8B-B14F-4D97-AF65-F5344CB8AC3E}">
        <p14:creationId xmlns:p14="http://schemas.microsoft.com/office/powerpoint/2010/main" val="63732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75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Effect transition="in" filter="fade">
                                      <p:cBhvr>
                                        <p:cTn id="9" dur="500"/>
                                        <p:tgtEl>
                                          <p:spTgt spid="28"/>
                                        </p:tgtEl>
                                      </p:cBhvr>
                                    </p:animEffect>
                                  </p:childTnLst>
                                </p:cTn>
                              </p:par>
                              <p:par>
                                <p:cTn id="10" presetID="53" presetClass="entr" presetSubtype="16" fill="hold" nodeType="withEffect">
                                  <p:stCondLst>
                                    <p:cond delay="100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fltVal val="0"/>
                                          </p:val>
                                        </p:tav>
                                        <p:tav tm="100000">
                                          <p:val>
                                            <p:strVal val="#ppt_w"/>
                                          </p:val>
                                        </p:tav>
                                      </p:tavLst>
                                    </p:anim>
                                    <p:anim calcmode="lin" valueType="num">
                                      <p:cBhvr>
                                        <p:cTn id="13" dur="500" fill="hold"/>
                                        <p:tgtEl>
                                          <p:spTgt spid="31"/>
                                        </p:tgtEl>
                                        <p:attrNameLst>
                                          <p:attrName>ppt_h</p:attrName>
                                        </p:attrNameLst>
                                      </p:cBhvr>
                                      <p:tavLst>
                                        <p:tav tm="0">
                                          <p:val>
                                            <p:fltVal val="0"/>
                                          </p:val>
                                        </p:tav>
                                        <p:tav tm="100000">
                                          <p:val>
                                            <p:strVal val="#ppt_h"/>
                                          </p:val>
                                        </p:tav>
                                      </p:tavLst>
                                    </p:anim>
                                    <p:animEffect transition="in" filter="fade">
                                      <p:cBhvr>
                                        <p:cTn id="14"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grpSp>
        <p:nvGrpSpPr>
          <p:cNvPr id="2" name="组合 1"/>
          <p:cNvGrpSpPr/>
          <p:nvPr userDrawn="1"/>
        </p:nvGrpSpPr>
        <p:grpSpPr>
          <a:xfrm>
            <a:off x="6197901" y="-27384"/>
            <a:ext cx="1443037" cy="880109"/>
            <a:chOff x="11613" y="2237065"/>
            <a:chExt cx="1443037" cy="733424"/>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613" y="2237065"/>
              <a:ext cx="1443037" cy="733424"/>
            </a:xfrm>
            <a:prstGeom prst="rect">
              <a:avLst/>
            </a:prstGeom>
          </p:spPr>
        </p:pic>
        <p:sp>
          <p:nvSpPr>
            <p:cNvPr id="10" name="TextBox 9">
              <a:hlinkClick r:id="rId3" action="ppaction://hlinksldjump"/>
            </p:cNvPr>
            <p:cNvSpPr txBox="1"/>
            <p:nvPr userDrawn="1"/>
          </p:nvSpPr>
          <p:spPr>
            <a:xfrm>
              <a:off x="62534" y="2460637"/>
              <a:ext cx="1261884" cy="256481"/>
            </a:xfrm>
            <a:prstGeom prst="rect">
              <a:avLst/>
            </a:prstGeom>
            <a:noFill/>
          </p:spPr>
          <p:txBody>
            <a:bodyPr wrap="none" rtlCol="0">
              <a:spAutoFit/>
            </a:bodyPr>
            <a:lstStyle/>
            <a:p>
              <a:r>
                <a:rPr lang="zh-CN" altLang="en-US" sz="1400" dirty="0" smtClean="0">
                  <a:solidFill>
                    <a:schemeClr val="bg1"/>
                  </a:solidFill>
                  <a:latin typeface="黑体" panose="02010600030101010101" pitchFamily="2" charset="-122"/>
                  <a:ea typeface="黑体" panose="02010600030101010101" pitchFamily="2" charset="-122"/>
                </a:rPr>
                <a:t>考点内引外联</a:t>
              </a:r>
              <a:endParaRPr lang="zh-CN" altLang="en-US" sz="1400" dirty="0">
                <a:solidFill>
                  <a:schemeClr val="bg1"/>
                </a:solidFill>
                <a:latin typeface="黑体" panose="02010600030101010101" pitchFamily="2" charset="-122"/>
                <a:ea typeface="黑体" panose="02010600030101010101" pitchFamily="2" charset="-122"/>
              </a:endParaRPr>
            </a:p>
          </p:txBody>
        </p:sp>
      </p:grpSp>
      <p:sp>
        <p:nvSpPr>
          <p:cNvPr id="32" name="TextBox 31">
            <a:hlinkClick r:id="rId4" action="ppaction://hlinksldjump"/>
          </p:cNvPr>
          <p:cNvSpPr txBox="1"/>
          <p:nvPr userDrawn="1"/>
        </p:nvSpPr>
        <p:spPr>
          <a:xfrm>
            <a:off x="7616884" y="240903"/>
            <a:ext cx="1261884" cy="307777"/>
          </a:xfrm>
          <a:prstGeom prst="rect">
            <a:avLst/>
          </a:prstGeom>
          <a:noFill/>
        </p:spPr>
        <p:txBody>
          <a:bodyPr wrap="none" rtlCol="0">
            <a:spAutoFit/>
          </a:bodyPr>
          <a:lstStyle/>
          <a:p>
            <a:r>
              <a:rPr lang="zh-CN" altLang="en-US" sz="1400" dirty="0" smtClean="0">
                <a:solidFill>
                  <a:srgbClr val="333333"/>
                </a:solidFill>
                <a:latin typeface="黑体" panose="02010600030101010101" pitchFamily="2" charset="-122"/>
                <a:ea typeface="黑体" panose="02010600030101010101" pitchFamily="2" charset="-122"/>
              </a:rPr>
              <a:t>写作步步推进</a:t>
            </a:r>
            <a:endParaRPr lang="zh-CN" altLang="en-US" sz="1400" dirty="0">
              <a:solidFill>
                <a:srgbClr val="333333"/>
              </a:solidFill>
              <a:latin typeface="黑体" panose="02010600030101010101" pitchFamily="2" charset="-122"/>
              <a:ea typeface="黑体" panose="02010600030101010101" pitchFamily="2" charset="-122"/>
            </a:endParaRPr>
          </a:p>
        </p:txBody>
      </p:sp>
    </p:spTree>
    <p:extLst>
      <p:ext uri="{BB962C8B-B14F-4D97-AF65-F5344CB8AC3E}">
        <p14:creationId xmlns:p14="http://schemas.microsoft.com/office/powerpoint/2010/main" val="261640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25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down)">
                                      <p:cBhvr>
                                        <p:cTn id="8" dur="500"/>
                                        <p:tgtEl>
                                          <p:spTgt spid="2"/>
                                        </p:tgtEl>
                                      </p:cBhvr>
                                    </p:animEffect>
                                  </p:childTnLst>
                                </p:cTn>
                              </p:par>
                            </p:childTnLst>
                          </p:cTn>
                        </p:par>
                        <p:par>
                          <p:cTn id="9" fill="hold">
                            <p:stCondLst>
                              <p:cond delay="750"/>
                            </p:stCondLst>
                            <p:childTnLst>
                              <p:par>
                                <p:cTn id="10" presetID="53" presetClass="entr" presetSubtype="16"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500" fill="hold"/>
                                        <p:tgtEl>
                                          <p:spTgt spid="32"/>
                                        </p:tgtEl>
                                        <p:attrNameLst>
                                          <p:attrName>ppt_w</p:attrName>
                                        </p:attrNameLst>
                                      </p:cBhvr>
                                      <p:tavLst>
                                        <p:tav tm="0">
                                          <p:val>
                                            <p:fltVal val="0"/>
                                          </p:val>
                                        </p:tav>
                                        <p:tav tm="100000">
                                          <p:val>
                                            <p:strVal val="#ppt_w"/>
                                          </p:val>
                                        </p:tav>
                                      </p:tavLst>
                                    </p:anim>
                                    <p:anim calcmode="lin" valueType="num">
                                      <p:cBhvr>
                                        <p:cTn id="13" dur="500" fill="hold"/>
                                        <p:tgtEl>
                                          <p:spTgt spid="32"/>
                                        </p:tgtEl>
                                        <p:attrNameLst>
                                          <p:attrName>ppt_h</p:attrName>
                                        </p:attrNameLst>
                                      </p:cBhvr>
                                      <p:tavLst>
                                        <p:tav tm="0">
                                          <p:val>
                                            <p:fltVal val="0"/>
                                          </p:val>
                                        </p:tav>
                                        <p:tav tm="100000">
                                          <p:val>
                                            <p:strVal val="#ppt_h"/>
                                          </p:val>
                                        </p:tav>
                                      </p:tavLst>
                                    </p:anim>
                                    <p:animEffect transition="in" filter="fade">
                                      <p:cBhvr>
                                        <p:cTn id="1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grpSp>
        <p:nvGrpSpPr>
          <p:cNvPr id="2" name="组合 1"/>
          <p:cNvGrpSpPr/>
          <p:nvPr userDrawn="1"/>
        </p:nvGrpSpPr>
        <p:grpSpPr>
          <a:xfrm>
            <a:off x="7543337" y="-27384"/>
            <a:ext cx="1443037" cy="880109"/>
            <a:chOff x="11613" y="2907777"/>
            <a:chExt cx="1443037" cy="733424"/>
          </a:xfrm>
        </p:grpSpPr>
        <p:pic>
          <p:nvPicPr>
            <p:cNvPr id="10" name="图片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613" y="2907777"/>
              <a:ext cx="1443037" cy="733424"/>
            </a:xfrm>
            <a:prstGeom prst="rect">
              <a:avLst/>
            </a:prstGeom>
          </p:spPr>
        </p:pic>
        <p:sp>
          <p:nvSpPr>
            <p:cNvPr id="12" name="TextBox 11">
              <a:hlinkClick r:id="rId3" action="ppaction://hlinksldjump"/>
            </p:cNvPr>
            <p:cNvSpPr txBox="1"/>
            <p:nvPr userDrawn="1"/>
          </p:nvSpPr>
          <p:spPr>
            <a:xfrm>
              <a:off x="85160" y="3131349"/>
              <a:ext cx="1261884" cy="25648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smtClean="0">
                  <a:ln>
                    <a:noFill/>
                  </a:ln>
                  <a:solidFill>
                    <a:schemeClr val="bg1"/>
                  </a:solidFill>
                  <a:effectLst/>
                  <a:uLnTx/>
                  <a:uFillTx/>
                  <a:latin typeface="黑体" panose="02010600030101010101" pitchFamily="2" charset="-122"/>
                  <a:ea typeface="黑体" panose="02010600030101010101" pitchFamily="2" charset="-122"/>
                  <a:cs typeface="+mn-cs"/>
                </a:rPr>
                <a:t>写作步步推进</a:t>
              </a:r>
              <a:endParaRPr kumimoji="0" lang="zh-CN" altLang="en-US" sz="1400" b="0" i="0" u="none" strike="noStrike" kern="1200" cap="none" spc="0" normalizeH="0" baseline="0" noProof="0" dirty="0">
                <a:ln>
                  <a:noFill/>
                </a:ln>
                <a:solidFill>
                  <a:schemeClr val="bg1"/>
                </a:solidFill>
                <a:effectLst/>
                <a:uLnTx/>
                <a:uFillTx/>
                <a:latin typeface="黑体" panose="02010600030101010101" pitchFamily="2" charset="-122"/>
                <a:ea typeface="黑体" panose="02010600030101010101" pitchFamily="2" charset="-122"/>
                <a:cs typeface="+mn-cs"/>
              </a:endParaRPr>
            </a:p>
          </p:txBody>
        </p:sp>
      </p:grpSp>
      <p:sp>
        <p:nvSpPr>
          <p:cNvPr id="27" name="TextBox 26">
            <a:hlinkClick r:id="rId4" action="ppaction://hlinksldjump"/>
          </p:cNvPr>
          <p:cNvSpPr txBox="1"/>
          <p:nvPr userDrawn="1"/>
        </p:nvSpPr>
        <p:spPr>
          <a:xfrm>
            <a:off x="6248732" y="240903"/>
            <a:ext cx="1261884"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smtClean="0">
                <a:ln>
                  <a:noFill/>
                </a:ln>
                <a:solidFill>
                  <a:schemeClr val="tx1"/>
                </a:solidFill>
                <a:effectLst/>
                <a:uLnTx/>
                <a:uFillTx/>
                <a:latin typeface="黑体" panose="02010600030101010101" pitchFamily="2" charset="-122"/>
                <a:ea typeface="黑体" panose="02010600030101010101" pitchFamily="2" charset="-122"/>
                <a:cs typeface="+mn-cs"/>
              </a:rPr>
              <a:t>考点内引外联</a:t>
            </a:r>
            <a:endParaRPr kumimoji="0" lang="zh-CN" altLang="en-US" sz="1400" b="0" i="0" u="none" strike="noStrike" kern="1200" cap="none" spc="0" normalizeH="0" baseline="0" noProof="0" dirty="0">
              <a:ln>
                <a:noFill/>
              </a:ln>
              <a:solidFill>
                <a:schemeClr val="tx1"/>
              </a:solidFill>
              <a:effectLst/>
              <a:uLnTx/>
              <a:uFillTx/>
              <a:latin typeface="黑体" panose="02010600030101010101" pitchFamily="2" charset="-122"/>
              <a:ea typeface="黑体" panose="02010600030101010101" pitchFamily="2" charset="-122"/>
              <a:cs typeface="+mn-cs"/>
            </a:endParaRPr>
          </a:p>
        </p:txBody>
      </p:sp>
    </p:spTree>
    <p:extLst>
      <p:ext uri="{BB962C8B-B14F-4D97-AF65-F5344CB8AC3E}">
        <p14:creationId xmlns:p14="http://schemas.microsoft.com/office/powerpoint/2010/main" val="79596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par>
                          <p:cTn id="10" fill="hold">
                            <p:stCondLst>
                              <p:cond delay="500"/>
                            </p:stCondLst>
                            <p:childTnLst>
                              <p:par>
                                <p:cTn id="11" presetID="12" presetClass="entr" presetSubtype="1"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p:tgtEl>
                                          <p:spTgt spid="2"/>
                                        </p:tgtEl>
                                        <p:attrNameLst>
                                          <p:attrName>ppt_y</p:attrName>
                                        </p:attrNameLst>
                                      </p:cBhvr>
                                      <p:tavLst>
                                        <p:tav tm="0">
                                          <p:val>
                                            <p:strVal val="#ppt_y-#ppt_h*1.125000"/>
                                          </p:val>
                                        </p:tav>
                                        <p:tav tm="100000">
                                          <p:val>
                                            <p:strVal val="#ppt_y"/>
                                          </p:val>
                                        </p:tav>
                                      </p:tavLst>
                                    </p:anim>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59701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章节">
    <p:bg>
      <p:bgPr>
        <a:solidFill>
          <a:srgbClr val="EAEAEA"/>
        </a:solidFill>
        <a:effectLst/>
      </p:bgPr>
    </p:bg>
    <p:spTree>
      <p:nvGrpSpPr>
        <p:cNvPr id="1" name=""/>
        <p:cNvGrpSpPr/>
        <p:nvPr/>
      </p:nvGrpSpPr>
      <p:grpSpPr>
        <a:xfrm>
          <a:off x="0" y="0"/>
          <a:ext cx="0" cy="0"/>
          <a:chOff x="0" y="0"/>
          <a:chExt cx="0" cy="0"/>
        </a:xfrm>
      </p:grpSpPr>
      <p:sp>
        <p:nvSpPr>
          <p:cNvPr id="14" name="矩形 13"/>
          <p:cNvSpPr/>
          <p:nvPr userDrawn="1"/>
        </p:nvSpPr>
        <p:spPr>
          <a:xfrm>
            <a:off x="8585198" y="6453337"/>
            <a:ext cx="504056" cy="364991"/>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dirty="0" smtClean="0">
                <a:solidFill>
                  <a:srgbClr val="5F5F5F"/>
                </a:solidFill>
              </a:rPr>
              <a:t>-</a:t>
            </a:r>
            <a:fld id="{C2D1088F-7570-48BA-BC40-D11F25FB6C22}" type="slidenum">
              <a:rPr lang="zh-CN" altLang="en-US" sz="1400" b="0" smtClean="0">
                <a:solidFill>
                  <a:srgbClr val="5F5F5F"/>
                </a:solidFill>
              </a:rPr>
              <a:pPr marL="0" marR="0" indent="0" algn="ctr" defTabSz="914400" rtl="0" eaLnBrk="1" fontAlgn="auto" latinLnBrk="0" hangingPunct="1">
                <a:lnSpc>
                  <a:spcPct val="100000"/>
                </a:lnSpc>
                <a:spcBef>
                  <a:spcPts val="0"/>
                </a:spcBef>
                <a:spcAft>
                  <a:spcPts val="0"/>
                </a:spcAft>
                <a:buClrTx/>
                <a:buSzTx/>
                <a:buFontTx/>
                <a:buNone/>
                <a:tabLst/>
                <a:defRPr/>
              </a:pPr>
              <a:t>‹#›</a:t>
            </a:fld>
            <a:r>
              <a:rPr lang="en-US" altLang="zh-CN" sz="1400" b="0" dirty="0" smtClean="0">
                <a:solidFill>
                  <a:srgbClr val="5F5F5F"/>
                </a:solidFill>
              </a:rPr>
              <a:t>-</a:t>
            </a:r>
            <a:endParaRPr lang="zh-CN" altLang="en-US" sz="1400" b="0" dirty="0" smtClean="0">
              <a:solidFill>
                <a:srgbClr val="5F5F5F"/>
              </a:solidFill>
            </a:endParaRPr>
          </a:p>
        </p:txBody>
      </p:sp>
      <p:sp>
        <p:nvSpPr>
          <p:cNvPr id="2" name="矩形 1"/>
          <p:cNvSpPr/>
          <p:nvPr userDrawn="1"/>
        </p:nvSpPr>
        <p:spPr>
          <a:xfrm>
            <a:off x="0" y="2420888"/>
            <a:ext cx="9144000" cy="1512168"/>
          </a:xfrm>
          <a:prstGeom prst="rect">
            <a:avLst/>
          </a:prstGeom>
          <a:solidFill>
            <a:srgbClr val="C04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title"/>
          </p:nvPr>
        </p:nvSpPr>
        <p:spPr>
          <a:xfrm>
            <a:off x="1470484" y="2924944"/>
            <a:ext cx="6203032" cy="576064"/>
          </a:xfrm>
          <a:prstGeom prst="rect">
            <a:avLst/>
          </a:prstGeom>
        </p:spPr>
        <p:txBody>
          <a:bodyPr/>
          <a:lstStyle>
            <a:lvl1pPr>
              <a:defRPr sz="2800">
                <a:solidFill>
                  <a:schemeClr val="bg1"/>
                </a:solidFill>
              </a:defRPr>
            </a:lvl1pPr>
          </a:lstStyle>
          <a:p>
            <a:r>
              <a:rPr lang="zh-CN" altLang="en-US" smtClean="0"/>
              <a:t>单击此处编辑母版标题样式</a:t>
            </a:r>
            <a:endParaRPr lang="zh-CN" altLang="en-US" dirty="0"/>
          </a:p>
        </p:txBody>
      </p:sp>
    </p:spTree>
    <p:extLst>
      <p:ext uri="{BB962C8B-B14F-4D97-AF65-F5344CB8AC3E}">
        <p14:creationId xmlns:p14="http://schemas.microsoft.com/office/powerpoint/2010/main" val="214853766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组合 2"/>
          <p:cNvGrpSpPr/>
          <p:nvPr/>
        </p:nvGrpSpPr>
        <p:grpSpPr>
          <a:xfrm>
            <a:off x="2" y="-15916"/>
            <a:ext cx="9143998" cy="793157"/>
            <a:chOff x="2" y="-13263"/>
            <a:chExt cx="9143998" cy="660964"/>
          </a:xfrm>
        </p:grpSpPr>
        <p:sp>
          <p:nvSpPr>
            <p:cNvPr id="8" name="矩形 7"/>
            <p:cNvSpPr/>
            <p:nvPr userDrawn="1"/>
          </p:nvSpPr>
          <p:spPr>
            <a:xfrm rot="16200000">
              <a:off x="4248151" y="-4248151"/>
              <a:ext cx="647699" cy="9143998"/>
            </a:xfrm>
            <a:prstGeom prst="rect">
              <a:avLst/>
            </a:prstGeom>
            <a:solidFill>
              <a:schemeClr val="bg1">
                <a:lumMod val="95000"/>
              </a:schemeClr>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userDrawn="1"/>
          </p:nvCxnSpPr>
          <p:spPr>
            <a:xfrm rot="16200000">
              <a:off x="5868180" y="323701"/>
              <a:ext cx="648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userDrawn="1"/>
          </p:nvCxnSpPr>
          <p:spPr>
            <a:xfrm rot="16200000">
              <a:off x="7218330" y="323700"/>
              <a:ext cx="648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userDrawn="1"/>
          </p:nvCxnSpPr>
          <p:spPr>
            <a:xfrm rot="16200000">
              <a:off x="8568479" y="323700"/>
              <a:ext cx="648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rot="16200000">
              <a:off x="4518030" y="310737"/>
              <a:ext cx="648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userDrawn="1"/>
          </p:nvCxnSpPr>
          <p:spPr>
            <a:xfrm rot="16200000">
              <a:off x="3167880" y="321052"/>
              <a:ext cx="648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pic>
        <p:nvPicPr>
          <p:cNvPr id="7" name="图片 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01350" y="115863"/>
            <a:ext cx="504825" cy="504825"/>
          </a:xfrm>
          <a:prstGeom prst="rect">
            <a:avLst/>
          </a:prstGeom>
        </p:spPr>
      </p:pic>
      <p:sp>
        <p:nvSpPr>
          <p:cNvPr id="27" name="矩形 26"/>
          <p:cNvSpPr/>
          <p:nvPr/>
        </p:nvSpPr>
        <p:spPr>
          <a:xfrm>
            <a:off x="8585198" y="6453337"/>
            <a:ext cx="504056" cy="364991"/>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b="0" dirty="0" smtClean="0">
                <a:solidFill>
                  <a:srgbClr val="5F5F5F"/>
                </a:solidFill>
              </a:rPr>
              <a:t>-</a:t>
            </a:r>
            <a:fld id="{C2D1088F-7570-48BA-BC40-D11F25FB6C22}" type="slidenum">
              <a:rPr lang="zh-CN" altLang="en-US" sz="1400" b="0" smtClean="0">
                <a:solidFill>
                  <a:srgbClr val="5F5F5F"/>
                </a:solidFill>
              </a:rPr>
              <a:pPr marL="0" marR="0" indent="0" algn="ctr" defTabSz="914400" rtl="0" eaLnBrk="1" fontAlgn="auto" latinLnBrk="0" hangingPunct="1">
                <a:lnSpc>
                  <a:spcPct val="100000"/>
                </a:lnSpc>
                <a:spcBef>
                  <a:spcPts val="0"/>
                </a:spcBef>
                <a:spcAft>
                  <a:spcPts val="0"/>
                </a:spcAft>
                <a:buClrTx/>
                <a:buSzTx/>
                <a:buFontTx/>
                <a:buNone/>
                <a:tabLst/>
                <a:defRPr/>
              </a:pPr>
              <a:t>‹#›</a:t>
            </a:fld>
            <a:r>
              <a:rPr lang="en-US" altLang="zh-CN" sz="1400" b="0" dirty="0" smtClean="0">
                <a:solidFill>
                  <a:srgbClr val="5F5F5F"/>
                </a:solidFill>
              </a:rPr>
              <a:t>-</a:t>
            </a:r>
            <a:endParaRPr lang="zh-CN" altLang="en-US" sz="1400" b="0" dirty="0" smtClean="0">
              <a:solidFill>
                <a:srgbClr val="5F5F5F"/>
              </a:solidFill>
            </a:endParaRPr>
          </a:p>
        </p:txBody>
      </p:sp>
      <p:sp>
        <p:nvSpPr>
          <p:cNvPr id="28" name="标题占位符 1"/>
          <p:cNvSpPr txBox="1">
            <a:spLocks/>
          </p:cNvSpPr>
          <p:nvPr/>
        </p:nvSpPr>
        <p:spPr>
          <a:xfrm>
            <a:off x="697510" y="169738"/>
            <a:ext cx="2722361" cy="4756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lang="zh-CN" altLang="zh-CN" sz="950" kern="1200" smtClean="0">
                <a:solidFill>
                  <a:schemeClr val="tx1"/>
                </a:solidFill>
                <a:effectLst/>
                <a:latin typeface="黑体" panose="02010600030101010101" pitchFamily="2" charset="-122"/>
                <a:ea typeface="黑体" panose="02010600030101010101" pitchFamily="2" charset="-122"/>
                <a:cs typeface="+mj-cs"/>
              </a:defRPr>
            </a:lvl1pPr>
          </a:lstStyle>
          <a:p>
            <a:pPr algn="l"/>
            <a:r>
              <a:rPr lang="zh-CN" altLang="en-US" sz="1600" i="0" dirty="0" smtClean="0"/>
              <a:t>单元知能整合</a:t>
            </a:r>
            <a:endParaRPr lang="zh-CN" altLang="zh-CN" sz="1600" i="0" kern="1200" dirty="0" smtClean="0">
              <a:solidFill>
                <a:schemeClr val="tx1"/>
              </a:solidFill>
              <a:effectLst/>
              <a:latin typeface="黑体" panose="02010600030101010101" pitchFamily="2" charset="-122"/>
              <a:ea typeface="黑体" panose="02010600030101010101" pitchFamily="2" charset="-122"/>
              <a:cs typeface="+mj-cs"/>
            </a:endParaRPr>
          </a:p>
        </p:txBody>
      </p:sp>
    </p:spTree>
    <p:extLst>
      <p:ext uri="{BB962C8B-B14F-4D97-AF65-F5344CB8AC3E}">
        <p14:creationId xmlns:p14="http://schemas.microsoft.com/office/powerpoint/2010/main" val="342916337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61" r:id="rId8"/>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defTabSz="914400" rtl="0" eaLnBrk="1" latinLnBrk="0" hangingPunct="1">
        <a:spcBef>
          <a:spcPct val="0"/>
        </a:spcBef>
        <a:buNone/>
        <a:defRPr lang="zh-CN" altLang="zh-CN" sz="950" kern="1200" smtClean="0">
          <a:solidFill>
            <a:schemeClr val="tx1"/>
          </a:solidFill>
          <a:effectLst/>
          <a:latin typeface="黑体" panose="02010600030101010101" pitchFamily="2" charset="-122"/>
          <a:ea typeface="黑体" panose="02010600030101010101" pitchFamily="2"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3.xml"/><Relationship Id="rId1" Type="http://schemas.openxmlformats.org/officeDocument/2006/relationships/slideLayout" Target="../slideLayouts/slideLayout6.xml"/><Relationship Id="rId4" Type="http://schemas.openxmlformats.org/officeDocument/2006/relationships/slide" Target="slide20.xml"/></Relationships>
</file>

<file path=ppt/slides/_rels/slide14.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slide" Target="slide13.xml"/><Relationship Id="rId7" Type="http://schemas.openxmlformats.org/officeDocument/2006/relationships/package" Target="../embeddings/Microsoft_Word___1.docx"/><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 Target="slide20.xml"/><Relationship Id="rId4" Type="http://schemas.openxmlformats.org/officeDocument/2006/relationships/slide" Target="slide18.xml"/></Relationships>
</file>

<file path=ppt/slides/_rels/slide1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slide" Target="slide13.xml"/><Relationship Id="rId7" Type="http://schemas.openxmlformats.org/officeDocument/2006/relationships/package" Target="../embeddings/Microsoft_Word___2.docx"/><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 Target="slide20.xml"/><Relationship Id="rId4" Type="http://schemas.openxmlformats.org/officeDocument/2006/relationships/slide" Target="slide18.xml"/></Relationships>
</file>

<file path=ppt/slides/_rels/slide16.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slide" Target="slide13.xml"/><Relationship Id="rId7" Type="http://schemas.openxmlformats.org/officeDocument/2006/relationships/package" Target="../embeddings/Microsoft_Word___3.docx"/><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 Target="slide20.xml"/><Relationship Id="rId4" Type="http://schemas.openxmlformats.org/officeDocument/2006/relationships/slide" Target="slide18.xml"/></Relationships>
</file>

<file path=ppt/slides/_rels/slide17.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slide" Target="slide13.xml"/><Relationship Id="rId7" Type="http://schemas.openxmlformats.org/officeDocument/2006/relationships/package" Target="../embeddings/Microsoft_Word___4.docx"/><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 Target="slide20.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3.xml"/><Relationship Id="rId1" Type="http://schemas.openxmlformats.org/officeDocument/2006/relationships/slideLayout" Target="../slideLayouts/slideLayout6.xml"/><Relationship Id="rId4" Type="http://schemas.openxmlformats.org/officeDocument/2006/relationships/slide" Target="slide20.xml"/></Relationships>
</file>

<file path=ppt/slides/_rels/slide19.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3.xml"/><Relationship Id="rId1" Type="http://schemas.openxmlformats.org/officeDocument/2006/relationships/slideLayout" Target="../slideLayouts/slideLayout6.xml"/><Relationship Id="rId4" Type="http://schemas.openxmlformats.org/officeDocument/2006/relationships/slide" Target="slide20.xml"/></Relationships>
</file>

<file path=ppt/slides/_rels/slide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3.xml"/><Relationship Id="rId1" Type="http://schemas.openxmlformats.org/officeDocument/2006/relationships/slideLayout" Target="../slideLayouts/slideLayout6.xml"/><Relationship Id="rId4" Type="http://schemas.openxmlformats.org/officeDocument/2006/relationships/slide" Target="slide20.xml"/></Relationships>
</file>

<file path=ppt/slides/_rels/slide21.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3.xml"/><Relationship Id="rId1" Type="http://schemas.openxmlformats.org/officeDocument/2006/relationships/slideLayout" Target="../slideLayouts/slideLayout6.xml"/><Relationship Id="rId4" Type="http://schemas.openxmlformats.org/officeDocument/2006/relationships/slide" Target="slide20.xml"/></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i="1" dirty="0" smtClean="0"/>
              <a:t>单元知能整合</a:t>
            </a:r>
            <a:endParaRPr dirty="0"/>
          </a:p>
        </p:txBody>
      </p:sp>
    </p:spTree>
    <p:extLst>
      <p:ext uri="{BB962C8B-B14F-4D97-AF65-F5344CB8AC3E}">
        <p14:creationId xmlns:p14="http://schemas.microsoft.com/office/powerpoint/2010/main" val="1491153988"/>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hlinkClick r:id="rId2" action="ppaction://hlinksldjump"/>
          </p:cNvPr>
          <p:cNvSpPr/>
          <p:nvPr/>
        </p:nvSpPr>
        <p:spPr>
          <a:xfrm>
            <a:off x="467544"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考点直击</a:t>
            </a:r>
          </a:p>
        </p:txBody>
      </p:sp>
      <p:sp>
        <p:nvSpPr>
          <p:cNvPr id="6" name="矩形 5">
            <a:hlinkClick r:id="rId3" action="ppaction://hlinksldjump"/>
          </p:cNvPr>
          <p:cNvSpPr/>
          <p:nvPr/>
        </p:nvSpPr>
        <p:spPr>
          <a:xfrm>
            <a:off x="1426157"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跟进训练</a:t>
            </a:r>
          </a:p>
        </p:txBody>
      </p:sp>
      <p:sp>
        <p:nvSpPr>
          <p:cNvPr id="3" name="矩形 2"/>
          <p:cNvSpPr>
            <a:spLocks noChangeAspect="1"/>
          </p:cNvSpPr>
          <p:nvPr/>
        </p:nvSpPr>
        <p:spPr>
          <a:xfrm>
            <a:off x="508000" y="2289627"/>
            <a:ext cx="8128000" cy="2532745"/>
          </a:xfrm>
          <a:prstGeom prst="rect">
            <a:avLst/>
          </a:prstGeom>
        </p:spPr>
        <p:txBody>
          <a:bodyPr>
            <a:spAutoFit/>
          </a:bodyPr>
          <a:lstStyle/>
          <a:p>
            <a:pPr>
              <a:lnSpc>
                <a:spcPct val="150000"/>
              </a:lnSpc>
              <a:spcAft>
                <a:spcPts val="0"/>
              </a:spcAft>
              <a:tabLst>
                <a:tab pos="1029335" algn="l"/>
                <a:tab pos="1850390" algn="l"/>
                <a:tab pos="2538095" algn="l"/>
                <a:tab pos="3221990" algn="l"/>
              </a:tabLst>
            </a:pPr>
            <a:r>
              <a:rPr lang="zh-CN" altLang="zh-CN" dirty="0">
                <a:solidFill>
                  <a:srgbClr val="FF0000"/>
                </a:solidFill>
                <a:latin typeface="Arial" panose="020B0604020202020204" pitchFamily="34" charset="0"/>
                <a:ea typeface="黑体" panose="02010609060101010101" pitchFamily="49" charset="-122"/>
                <a:cs typeface="Times New Roman" panose="02020603050405020304" pitchFamily="18" charset="0"/>
              </a:rPr>
              <a:t>思路解析</a:t>
            </a:r>
            <a:r>
              <a:rPr lang="en-US" altLang="zh-CN" dirty="0">
                <a:solidFill>
                  <a:srgbClr val="FF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本题考查古典诗歌的炼字。方法是先回到诗句中解说这个字或词</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再写出其表达效果。</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凉月满楼人在水</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远烟着地树浮空</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两句</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写月光的皎洁仿佛楼和人都处在水中</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远处的夜雾和树木都好像</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漂浮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着一般。</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在</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形象地写出月光的皎洁和环境的静美。</a:t>
            </a:r>
            <a:endParaRPr lang="zh-CN" altLang="zh-CN" sz="1600" dirty="0">
              <a:solidFill>
                <a:srgbClr val="000000"/>
              </a:solidFill>
              <a:latin typeface="NEU-BZ-S92"/>
              <a:ea typeface="方正书宋_GBK"/>
              <a:cs typeface="Times New Roman" panose="02020603050405020304" pitchFamily="18" charset="0"/>
            </a:endParaRPr>
          </a:p>
          <a:p>
            <a:pPr>
              <a:lnSpc>
                <a:spcPct val="150000"/>
              </a:lnSpc>
              <a:spcAft>
                <a:spcPts val="0"/>
              </a:spcAft>
              <a:tabLst>
                <a:tab pos="1029335" algn="l"/>
                <a:tab pos="1850390" algn="l"/>
                <a:tab pos="2538095" algn="l"/>
                <a:tab pos="3221990" algn="l"/>
              </a:tabLst>
            </a:pPr>
            <a:r>
              <a:rPr lang="zh-CN" altLang="zh-CN" dirty="0">
                <a:solidFill>
                  <a:srgbClr val="FF0000"/>
                </a:solidFill>
                <a:latin typeface="Arial" panose="020B0604020202020204" pitchFamily="34" charset="0"/>
                <a:ea typeface="黑体" panose="02010609060101010101" pitchFamily="49" charset="-122"/>
                <a:cs typeface="Times New Roman" panose="02020603050405020304" pitchFamily="18" charset="0"/>
              </a:rPr>
              <a:t>参考答案</a:t>
            </a:r>
            <a:r>
              <a:rPr lang="en-US" altLang="zh-CN" dirty="0">
                <a:solidFill>
                  <a:srgbClr val="FF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凉月朗照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人如在水</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在</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字借人视觉感受</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烘托出月光皎洁清凉的特点。夜雾弥漫</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树若浮空</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字</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烘托出远处夜雾贴着地面弥漫开来的特点。</a:t>
            </a:r>
            <a:endParaRPr lang="zh-CN" altLang="zh-CN" sz="1600" dirty="0">
              <a:solidFill>
                <a:srgbClr val="000000"/>
              </a:solidFill>
              <a:effectLst/>
              <a:latin typeface="NEU-BZ-S92"/>
              <a:ea typeface="方正书宋_GBK"/>
              <a:cs typeface="Times New Roman" panose="02020603050405020304" pitchFamily="18" charset="0"/>
            </a:endParaRPr>
          </a:p>
        </p:txBody>
      </p:sp>
      <p:sp>
        <p:nvSpPr>
          <p:cNvPr id="5" name="矩形 4"/>
          <p:cNvSpPr/>
          <p:nvPr/>
        </p:nvSpPr>
        <p:spPr>
          <a:xfrm>
            <a:off x="193441" y="3995127"/>
            <a:ext cx="8646661" cy="8272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9370510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hlinkClick r:id="rId2" action="ppaction://hlinksldjump"/>
          </p:cNvPr>
          <p:cNvSpPr/>
          <p:nvPr/>
        </p:nvSpPr>
        <p:spPr>
          <a:xfrm>
            <a:off x="467544"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考点直击</a:t>
            </a:r>
          </a:p>
        </p:txBody>
      </p:sp>
      <p:sp>
        <p:nvSpPr>
          <p:cNvPr id="6" name="矩形 5">
            <a:hlinkClick r:id="rId3" action="ppaction://hlinksldjump"/>
          </p:cNvPr>
          <p:cNvSpPr/>
          <p:nvPr/>
        </p:nvSpPr>
        <p:spPr>
          <a:xfrm>
            <a:off x="1426157"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跟进训练</a:t>
            </a:r>
          </a:p>
        </p:txBody>
      </p:sp>
      <p:sp>
        <p:nvSpPr>
          <p:cNvPr id="2" name="矩形 1"/>
          <p:cNvSpPr>
            <a:spLocks noChangeAspect="1"/>
          </p:cNvSpPr>
          <p:nvPr/>
        </p:nvSpPr>
        <p:spPr>
          <a:xfrm>
            <a:off x="508000" y="1464819"/>
            <a:ext cx="8128000" cy="4182363"/>
          </a:xfrm>
          <a:prstGeom prst="rect">
            <a:avLst/>
          </a:prstGeom>
        </p:spPr>
        <p:txBody>
          <a:bodyPr>
            <a:spAutoFit/>
          </a:bodyPr>
          <a:lstStyle/>
          <a:p>
            <a:pPr>
              <a:lnSpc>
                <a:spcPct val="150000"/>
              </a:lnSpc>
              <a:spcAft>
                <a:spcPts val="0"/>
              </a:spcAft>
              <a:tabLst>
                <a:tab pos="1029335" algn="l"/>
                <a:tab pos="1850390" algn="l"/>
                <a:tab pos="2538095" algn="l"/>
                <a:tab pos="3221990" algn="l"/>
              </a:tabLst>
            </a:pPr>
            <a:r>
              <a:rPr lang="en-US" altLang="zh-CN" b="1" dirty="0">
                <a:solidFill>
                  <a:srgbClr val="000000"/>
                </a:solidFill>
                <a:latin typeface="Times New Roman" panose="02020603050405020304" pitchFamily="18" charset="0"/>
                <a:cs typeface="Times New Roman" panose="02020603050405020304" pitchFamily="18" charset="0"/>
              </a:rPr>
              <a:t>2</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阅读下面这首诗</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完成后面的题目。</a:t>
            </a:r>
            <a:endParaRPr lang="zh-CN" altLang="zh-CN" sz="1600" dirty="0">
              <a:solidFill>
                <a:srgbClr val="000000"/>
              </a:solidFill>
              <a:latin typeface="NEU-BZ-S92"/>
              <a:ea typeface="方正书宋_GBK"/>
              <a:cs typeface="Times New Roman" panose="02020603050405020304" pitchFamily="18" charset="0"/>
            </a:endParaRPr>
          </a:p>
          <a:p>
            <a:pPr algn="ctr">
              <a:lnSpc>
                <a:spcPct val="150000"/>
              </a:lnSpc>
              <a:spcAft>
                <a:spcPts val="0"/>
              </a:spcAft>
              <a:tabLst>
                <a:tab pos="1029335" algn="l"/>
                <a:tab pos="1850390" algn="l"/>
                <a:tab pos="2538095" algn="l"/>
                <a:tab pos="3221990" algn="l"/>
              </a:tabLst>
            </a:pPr>
            <a:r>
              <a:rPr lang="zh-CN" altLang="zh-CN" dirty="0">
                <a:solidFill>
                  <a:srgbClr val="000000"/>
                </a:solidFill>
                <a:latin typeface="NEU-BZ-S92"/>
                <a:ea typeface="方正宋黑_GBK"/>
                <a:cs typeface="Times New Roman" panose="02020603050405020304" pitchFamily="18" charset="0"/>
              </a:rPr>
              <a:t>横波亭为青口帅赋</a:t>
            </a:r>
            <a:r>
              <a:rPr lang="zh-CN" altLang="zh-CN" baseline="30000" dirty="0">
                <a:solidFill>
                  <a:srgbClr val="000000"/>
                </a:solidFill>
                <a:latin typeface="NEU-BZ-S92"/>
                <a:cs typeface="宋体" panose="02010600030101010101" pitchFamily="2" charset="-122"/>
              </a:rPr>
              <a:t>①</a:t>
            </a:r>
            <a:endParaRPr lang="zh-CN" altLang="zh-CN" sz="1600" dirty="0">
              <a:solidFill>
                <a:srgbClr val="000000"/>
              </a:solidFill>
              <a:latin typeface="NEU-BZ-S92"/>
              <a:ea typeface="方正书宋_GBK"/>
              <a:cs typeface="Times New Roman" panose="02020603050405020304" pitchFamily="18" charset="0"/>
            </a:endParaRPr>
          </a:p>
          <a:p>
            <a:pPr algn="ctr">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元好问</a:t>
            </a:r>
            <a:endParaRPr lang="zh-CN" altLang="zh-CN" sz="1600" dirty="0">
              <a:solidFill>
                <a:srgbClr val="000000"/>
              </a:solidFill>
              <a:latin typeface="NEU-BZ-S92"/>
              <a:ea typeface="方正书宋_GBK"/>
              <a:cs typeface="Times New Roman" panose="02020603050405020304" pitchFamily="18" charset="0"/>
            </a:endParaRPr>
          </a:p>
          <a:p>
            <a:pPr algn="ctr">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孤亭突兀插飞流</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气压元龙百尺楼</a:t>
            </a:r>
            <a:r>
              <a:rPr lang="zh-CN" altLang="zh-CN" baseline="30000" dirty="0">
                <a:solidFill>
                  <a:srgbClr val="000000"/>
                </a:solidFill>
                <a:latin typeface="NEU-BZ-S92"/>
                <a:cs typeface="宋体" panose="02010600030101010101" pitchFamily="2" charset="-122"/>
              </a:rPr>
              <a:t>②</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endParaRPr lang="zh-CN" altLang="zh-CN" sz="1600" dirty="0">
              <a:solidFill>
                <a:srgbClr val="000000"/>
              </a:solidFill>
              <a:latin typeface="NEU-BZ-S92"/>
              <a:ea typeface="方正书宋_GBK"/>
              <a:cs typeface="Times New Roman" panose="02020603050405020304" pitchFamily="18" charset="0"/>
            </a:endParaRPr>
          </a:p>
          <a:p>
            <a:pPr algn="ctr">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万里风涛接瀛海</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千年豪杰壮山丘。</a:t>
            </a:r>
            <a:endParaRPr lang="zh-CN" altLang="zh-CN" sz="1600" dirty="0">
              <a:solidFill>
                <a:srgbClr val="000000"/>
              </a:solidFill>
              <a:latin typeface="NEU-BZ-S92"/>
              <a:ea typeface="方正书宋_GBK"/>
              <a:cs typeface="Times New Roman" panose="02020603050405020304" pitchFamily="18" charset="0"/>
            </a:endParaRPr>
          </a:p>
          <a:p>
            <a:pPr algn="ctr">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疏星澹月鱼龙夜</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老木清霜鸿雁秋。</a:t>
            </a:r>
            <a:endParaRPr lang="zh-CN" altLang="zh-CN" sz="1600" dirty="0">
              <a:solidFill>
                <a:srgbClr val="000000"/>
              </a:solidFill>
              <a:latin typeface="NEU-BZ-S92"/>
              <a:ea typeface="方正书宋_GBK"/>
              <a:cs typeface="Times New Roman" panose="02020603050405020304" pitchFamily="18" charset="0"/>
            </a:endParaRPr>
          </a:p>
          <a:p>
            <a:pPr algn="ctr">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倚剑长歌一杯酒</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浮云西北是神州。</a:t>
            </a:r>
            <a:endParaRPr lang="zh-CN" altLang="zh-CN" sz="1600" dirty="0">
              <a:solidFill>
                <a:srgbClr val="000000"/>
              </a:solidFill>
              <a:latin typeface="NEU-BZ-S92"/>
              <a:ea typeface="方正书宋_GBK"/>
              <a:cs typeface="Times New Roman" panose="02020603050405020304" pitchFamily="18" charset="0"/>
            </a:endParaRPr>
          </a:p>
          <a:p>
            <a:pPr>
              <a:lnSpc>
                <a:spcPct val="150000"/>
              </a:lnSpc>
              <a:spcAft>
                <a:spcPts val="0"/>
              </a:spcAft>
              <a:tabLst>
                <a:tab pos="1029335" algn="l"/>
                <a:tab pos="1850390" algn="l"/>
                <a:tab pos="2538095" algn="l"/>
                <a:tab pos="3221990" algn="l"/>
              </a:tabLst>
            </a:pPr>
            <a:r>
              <a:rPr lang="zh-CN" altLang="zh-CN" dirty="0">
                <a:solidFill>
                  <a:srgbClr val="000000"/>
                </a:solidFill>
                <a:latin typeface="Arial" panose="020B0604020202020204" pitchFamily="34" charset="0"/>
                <a:ea typeface="黑体" panose="02010609060101010101" pitchFamily="49" charset="-122"/>
                <a:cs typeface="Times New Roman" panose="02020603050405020304" pitchFamily="18" charset="0"/>
              </a:rPr>
              <a:t>注</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NEU-BZ-S92"/>
                <a:cs typeface="宋体" panose="02010600030101010101" pitchFamily="2" charset="-122"/>
              </a:rPr>
              <a:t>①</a:t>
            </a:r>
            <a:r>
              <a:rPr lang="zh-CN" altLang="zh-CN" dirty="0">
                <a:solidFill>
                  <a:srgbClr val="000000"/>
                </a:solidFill>
                <a:latin typeface="Times New Roman" panose="02020603050405020304" pitchFamily="18" charset="0"/>
                <a:cs typeface="Times New Roman" panose="02020603050405020304" pitchFamily="18" charset="0"/>
              </a:rPr>
              <a:t>本诗是为镇守金国青口要塞的老朋友所作</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写于元灭金之前。</a:t>
            </a:r>
            <a:r>
              <a:rPr lang="zh-CN" altLang="zh-CN" dirty="0">
                <a:solidFill>
                  <a:srgbClr val="000000"/>
                </a:solidFill>
                <a:latin typeface="NEU-BZ-S92"/>
                <a:cs typeface="宋体" panose="02010600030101010101" pitchFamily="2" charset="-122"/>
              </a:rPr>
              <a:t>②</a:t>
            </a:r>
            <a:r>
              <a:rPr lang="zh-CN" altLang="zh-CN" dirty="0">
                <a:solidFill>
                  <a:srgbClr val="000000"/>
                </a:solidFill>
                <a:latin typeface="Times New Roman" panose="02020603050405020304" pitchFamily="18" charset="0"/>
                <a:cs typeface="Times New Roman" panose="02020603050405020304" pitchFamily="18" charset="0"/>
              </a:rPr>
              <a:t>元龙百尺楼</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元龙指三国时的陈登</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刘备赞他有文才武略。这里指高峻。</a:t>
            </a:r>
            <a:endParaRPr lang="zh-CN" altLang="zh-CN" sz="1600" dirty="0">
              <a:solidFill>
                <a:srgbClr val="000000"/>
              </a:solidFill>
              <a:latin typeface="NEU-BZ-S92"/>
              <a:ea typeface="方正书宋_GBK"/>
              <a:cs typeface="Times New Roman" panose="02020603050405020304" pitchFamily="18" charset="0"/>
            </a:endParaRPr>
          </a:p>
          <a:p>
            <a:pPr>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请简要分析这首诗的语言特色。</a:t>
            </a:r>
            <a:endParaRPr lang="zh-CN" altLang="zh-CN" sz="1600" dirty="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3089253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hlinkClick r:id="rId2" action="ppaction://hlinksldjump"/>
          </p:cNvPr>
          <p:cNvSpPr/>
          <p:nvPr/>
        </p:nvSpPr>
        <p:spPr>
          <a:xfrm>
            <a:off x="467544"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考点直击</a:t>
            </a:r>
          </a:p>
        </p:txBody>
      </p:sp>
      <p:sp>
        <p:nvSpPr>
          <p:cNvPr id="6" name="矩形 5">
            <a:hlinkClick r:id="rId3" action="ppaction://hlinksldjump"/>
          </p:cNvPr>
          <p:cNvSpPr/>
          <p:nvPr/>
        </p:nvSpPr>
        <p:spPr>
          <a:xfrm>
            <a:off x="1426157"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跟进训练</a:t>
            </a:r>
          </a:p>
        </p:txBody>
      </p:sp>
      <p:sp>
        <p:nvSpPr>
          <p:cNvPr id="3" name="矩形 2"/>
          <p:cNvSpPr>
            <a:spLocks noChangeAspect="1"/>
          </p:cNvSpPr>
          <p:nvPr/>
        </p:nvSpPr>
        <p:spPr>
          <a:xfrm>
            <a:off x="508000" y="1464819"/>
            <a:ext cx="8128000" cy="4182363"/>
          </a:xfrm>
          <a:prstGeom prst="rect">
            <a:avLst/>
          </a:prstGeom>
        </p:spPr>
        <p:txBody>
          <a:bodyPr>
            <a:spAutoFit/>
          </a:bodyPr>
          <a:lstStyle/>
          <a:p>
            <a:pPr>
              <a:lnSpc>
                <a:spcPct val="150000"/>
              </a:lnSpc>
              <a:spcAft>
                <a:spcPts val="0"/>
              </a:spcAft>
              <a:tabLst>
                <a:tab pos="1029335" algn="l"/>
                <a:tab pos="1850390" algn="l"/>
                <a:tab pos="2538095" algn="l"/>
                <a:tab pos="3221990" algn="l"/>
              </a:tabLst>
            </a:pPr>
            <a:r>
              <a:rPr lang="zh-CN" altLang="zh-CN" dirty="0">
                <a:solidFill>
                  <a:srgbClr val="FF0000"/>
                </a:solidFill>
                <a:latin typeface="Arial" panose="020B0604020202020204" pitchFamily="34" charset="0"/>
                <a:ea typeface="黑体" panose="02010609060101010101" pitchFamily="49" charset="-122"/>
                <a:cs typeface="Times New Roman" panose="02020603050405020304" pitchFamily="18" charset="0"/>
              </a:rPr>
              <a:t>思路解析</a:t>
            </a:r>
            <a:r>
              <a:rPr lang="en-US" altLang="zh-CN" dirty="0">
                <a:solidFill>
                  <a:srgbClr val="FF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此题考查对风格的鉴赏。诗歌中的</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插飞流</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气压元龙百尺楼</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万里风涛接瀛海</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千年豪杰</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倚剑长歌</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等词句</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很容易让人感悟到诗歌的语言风格为</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豪迈</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。分析时可紧扣这些词句在情感</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豪情万丈</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、遣词用字</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插</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压</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、意境开阔</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空间的广阔与时间的久远</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等方面的作用。</a:t>
            </a:r>
            <a:endParaRPr lang="zh-CN" altLang="zh-CN" sz="1600" dirty="0">
              <a:solidFill>
                <a:srgbClr val="000000"/>
              </a:solidFill>
              <a:latin typeface="NEU-BZ-S92"/>
              <a:ea typeface="方正书宋_GBK"/>
              <a:cs typeface="Times New Roman" panose="02020603050405020304" pitchFamily="18" charset="0"/>
            </a:endParaRPr>
          </a:p>
          <a:p>
            <a:pPr>
              <a:lnSpc>
                <a:spcPct val="150000"/>
              </a:lnSpc>
              <a:spcAft>
                <a:spcPts val="0"/>
              </a:spcAft>
              <a:tabLst>
                <a:tab pos="1029335" algn="l"/>
                <a:tab pos="1850390" algn="l"/>
                <a:tab pos="2538095" algn="l"/>
                <a:tab pos="3221990" algn="l"/>
              </a:tabLst>
            </a:pPr>
            <a:r>
              <a:rPr lang="zh-CN" altLang="zh-CN" dirty="0">
                <a:solidFill>
                  <a:srgbClr val="FF0000"/>
                </a:solidFill>
                <a:latin typeface="Arial" panose="020B0604020202020204" pitchFamily="34" charset="0"/>
                <a:ea typeface="黑体" panose="02010609060101010101" pitchFamily="49" charset="-122"/>
                <a:cs typeface="Times New Roman" panose="02020603050405020304" pitchFamily="18" charset="0"/>
              </a:rPr>
              <a:t>参考答案</a:t>
            </a:r>
            <a:r>
              <a:rPr lang="en-US" altLang="zh-CN" dirty="0">
                <a:solidFill>
                  <a:srgbClr val="FF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豪迈。一是思想情感之豪迈</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如首联和颔联作者以横波亭的孤高之势、周围山川的雄壮暗喻青口帅豪杰之豪情</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尾联写倚剑高歌</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慷慨豪饮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遥想浮云下的西北神州</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都表现出勇往直前、收复故土的豪情壮志。二是遣词用字不同凡响</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像首联中的</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插</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压</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等字把横波亭下临飞流的孤高之势传神地表现出来</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颔联中的</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万里</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千年</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分别从空间的广阔和时间的久远来表现景象之壮观和人之英武</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字里行间表现出一种磅礴的豪迈之情。</a:t>
            </a:r>
            <a:endParaRPr lang="zh-CN" altLang="zh-CN" sz="1600" dirty="0">
              <a:solidFill>
                <a:srgbClr val="000000"/>
              </a:solidFill>
              <a:effectLst/>
              <a:latin typeface="NEU-BZ-S92"/>
              <a:ea typeface="方正书宋_GBK"/>
              <a:cs typeface="Times New Roman" panose="02020603050405020304" pitchFamily="18" charset="0"/>
            </a:endParaRPr>
          </a:p>
        </p:txBody>
      </p:sp>
      <p:sp>
        <p:nvSpPr>
          <p:cNvPr id="5" name="矩形 4"/>
          <p:cNvSpPr/>
          <p:nvPr/>
        </p:nvSpPr>
        <p:spPr>
          <a:xfrm>
            <a:off x="193441" y="3151854"/>
            <a:ext cx="8646661" cy="28963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55317727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hlinkClick r:id="rId2" action="ppaction://hlinksldjump"/>
          </p:cNvPr>
          <p:cNvSpPr/>
          <p:nvPr/>
        </p:nvSpPr>
        <p:spPr>
          <a:xfrm>
            <a:off x="467544"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范文赏评</a:t>
            </a:r>
          </a:p>
        </p:txBody>
      </p:sp>
      <p:sp>
        <p:nvSpPr>
          <p:cNvPr id="9" name="矩形 8">
            <a:hlinkClick r:id="rId3"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技法指津</a:t>
            </a:r>
          </a:p>
        </p:txBody>
      </p:sp>
      <p:sp>
        <p:nvSpPr>
          <p:cNvPr id="10" name="矩形 9">
            <a:hlinkClick r:id="rId4" action="ppaction://hlinksldjump"/>
          </p:cNvPr>
          <p:cNvSpPr/>
          <p:nvPr/>
        </p:nvSpPr>
        <p:spPr>
          <a:xfrm>
            <a:off x="2389976"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写作训练</a:t>
            </a:r>
          </a:p>
        </p:txBody>
      </p:sp>
      <p:sp>
        <p:nvSpPr>
          <p:cNvPr id="2" name="矩形 1"/>
          <p:cNvSpPr>
            <a:spLocks noChangeAspect="1"/>
          </p:cNvSpPr>
          <p:nvPr/>
        </p:nvSpPr>
        <p:spPr>
          <a:xfrm>
            <a:off x="508000" y="1351654"/>
            <a:ext cx="8128000" cy="4597862"/>
          </a:xfrm>
          <a:prstGeom prst="rect">
            <a:avLst/>
          </a:prstGeom>
        </p:spPr>
        <p:txBody>
          <a:bodyPr>
            <a:spAutoFit/>
          </a:bodyPr>
          <a:lstStyle/>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本单元写作训练对应的是</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表达交流</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部分《学会宽容　学习选择和使用论据》。下面我们选取有关这个话题的一篇议论文</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来分析选择和使用论据方面的问题。</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Arial" panose="020B0604020202020204" pitchFamily="34" charset="0"/>
                <a:ea typeface="黑体" panose="02010609060101010101" pitchFamily="49" charset="-122"/>
                <a:cs typeface="Times New Roman" panose="02020603050405020304" pitchFamily="18" charset="0"/>
              </a:rPr>
              <a:t>材料</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反种族隔离斗士、南非首任黑人总统曼德拉曾于</a:t>
            </a:r>
            <a:r>
              <a:rPr lang="en-US" altLang="zh-CN" dirty="0">
                <a:solidFill>
                  <a:srgbClr val="000000"/>
                </a:solidFill>
                <a:latin typeface="Times New Roman" panose="02020603050405020304" pitchFamily="18" charset="0"/>
                <a:cs typeface="Times New Roman" panose="02020603050405020304" pitchFamily="18" charset="0"/>
              </a:rPr>
              <a:t>20</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世纪</a:t>
            </a:r>
            <a:r>
              <a:rPr lang="en-US" altLang="zh-CN" dirty="0">
                <a:solidFill>
                  <a:srgbClr val="000000"/>
                </a:solidFill>
                <a:latin typeface="Times New Roman" panose="02020603050405020304" pitchFamily="18" charset="0"/>
                <a:cs typeface="Times New Roman" panose="02020603050405020304" pitchFamily="18" charset="0"/>
              </a:rPr>
              <a:t>60</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年代初被捕入狱</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遭囚禁</a:t>
            </a:r>
            <a:r>
              <a:rPr lang="en-US" altLang="zh-CN" dirty="0">
                <a:solidFill>
                  <a:srgbClr val="000000"/>
                </a:solidFill>
                <a:latin typeface="Times New Roman" panose="02020603050405020304" pitchFamily="18" charset="0"/>
                <a:cs typeface="Times New Roman" panose="02020603050405020304" pitchFamily="18" charset="0"/>
              </a:rPr>
              <a:t>27</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年后</a:t>
            </a:r>
            <a:r>
              <a:rPr lang="en-US" altLang="zh-CN" dirty="0">
                <a:solidFill>
                  <a:srgbClr val="000000"/>
                </a:solidFill>
                <a:latin typeface="Times New Roman" panose="02020603050405020304" pitchFamily="18" charset="0"/>
                <a:cs typeface="Times New Roman" panose="02020603050405020304" pitchFamily="18" charset="0"/>
              </a:rPr>
              <a:t>,71</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岁的曼德拉以胜利者的姿态走出监狱大门。正当外界担心一场</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复仇</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不可避免时</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曼德拉选择了宽容与和解。他说</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当我走出囚室迈向通往自由的大门时</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我已经清楚</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自己若不能把痛苦与怨恨留在身后</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那么其实我仍在狱中。</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他告诉一些激进的黑人组织</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现在不是要把白人赶入大海</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而是把你们的武器扔进大海。</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曼德拉的言行事迹引发了你怎样的思考</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请联系你的生活体验与认识写一篇文章。</a:t>
            </a:r>
            <a:endParaRPr lang="zh-CN" altLang="zh-CN" sz="1600" dirty="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1428481823"/>
      </p:ext>
    </p:extLst>
  </p:cSld>
  <p:clrMapOvr>
    <a:masterClrMapping/>
  </p:clrMapOvr>
  <p:transition spd="slow">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hlinkClick r:id="rId3" action="ppaction://hlinksldjump"/>
          </p:cNvPr>
          <p:cNvSpPr/>
          <p:nvPr/>
        </p:nvSpPr>
        <p:spPr>
          <a:xfrm>
            <a:off x="467544"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范文赏评</a:t>
            </a:r>
          </a:p>
        </p:txBody>
      </p:sp>
      <p:sp>
        <p:nvSpPr>
          <p:cNvPr id="9" name="矩形 8">
            <a:hlinkClick r:id="rId4"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技法指津</a:t>
            </a:r>
          </a:p>
        </p:txBody>
      </p:sp>
      <p:sp>
        <p:nvSpPr>
          <p:cNvPr id="10" name="矩形 9">
            <a:hlinkClick r:id="rId5" action="ppaction://hlinksldjump"/>
          </p:cNvPr>
          <p:cNvSpPr/>
          <p:nvPr/>
        </p:nvSpPr>
        <p:spPr>
          <a:xfrm>
            <a:off x="2389976"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写作训练</a:t>
            </a:r>
          </a:p>
        </p:txBody>
      </p:sp>
      <p:sp>
        <p:nvSpPr>
          <p:cNvPr id="2" name="矩形 1"/>
          <p:cNvSpPr>
            <a:spLocks noChangeAspect="1"/>
          </p:cNvSpPr>
          <p:nvPr/>
        </p:nvSpPr>
        <p:spPr>
          <a:xfrm>
            <a:off x="508000" y="1352324"/>
            <a:ext cx="8128000" cy="3248850"/>
          </a:xfrm>
          <a:prstGeom prst="rect">
            <a:avLst/>
          </a:prstGeom>
        </p:spPr>
        <p:txBody>
          <a:bodyPr wrap="none">
            <a:spAutoFit/>
          </a:bodyPr>
          <a:lstStyle/>
          <a:p>
            <a:pPr>
              <a:lnSpc>
                <a:spcPct val="150000"/>
              </a:lnSpc>
              <a:spcAft>
                <a:spcPts val="0"/>
              </a:spcAft>
              <a:tabLst>
                <a:tab pos="1029335" algn="l"/>
                <a:tab pos="1850390" algn="l"/>
                <a:tab pos="2538095" algn="l"/>
                <a:tab pos="3221990" algn="l"/>
              </a:tabLst>
            </a:pPr>
            <a:r>
              <a:rPr lang="zh-CN" altLang="zh-CN" dirty="0">
                <a:solidFill>
                  <a:srgbClr val="000000"/>
                </a:solidFill>
                <a:latin typeface="NEU-BZ-S92"/>
                <a:ea typeface="方正韵动中黑简体"/>
                <a:cs typeface="Times New Roman" panose="02020603050405020304" pitchFamily="18" charset="0"/>
              </a:rPr>
              <a:t>范文分析</a:t>
            </a:r>
            <a:endParaRPr lang="zh-CN" altLang="zh-CN" sz="1400" dirty="0">
              <a:solidFill>
                <a:srgbClr val="000000"/>
              </a:solidFill>
              <a:effectLst/>
              <a:latin typeface="NEU-BZ-S92"/>
              <a:ea typeface="方正书宋_GBK"/>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4220275749"/>
              </p:ext>
            </p:extLst>
          </p:nvPr>
        </p:nvGraphicFramePr>
        <p:xfrm>
          <a:off x="504825" y="1838845"/>
          <a:ext cx="8134350" cy="5262563"/>
        </p:xfrm>
        <a:graphic>
          <a:graphicData uri="http://schemas.openxmlformats.org/presentationml/2006/ole">
            <mc:AlternateContent xmlns:mc="http://schemas.openxmlformats.org/markup-compatibility/2006">
              <mc:Choice xmlns:v="urn:schemas-microsoft-com:vml" Requires="v">
                <p:oleObj spid="_x0000_s1027" name="文档" r:id="rId7" imgW="4024157" imgH="2595773" progId="Word.Document.12">
                  <p:embed/>
                </p:oleObj>
              </mc:Choice>
              <mc:Fallback>
                <p:oleObj name="文档" r:id="rId7" imgW="4024157" imgH="2595773" progId="Word.Document.12">
                  <p:embed/>
                  <p:pic>
                    <p:nvPicPr>
                      <p:cNvPr id="0" name=""/>
                      <p:cNvPicPr/>
                      <p:nvPr/>
                    </p:nvPicPr>
                    <p:blipFill>
                      <a:blip r:embed="rId8"/>
                      <a:stretch>
                        <a:fillRect/>
                      </a:stretch>
                    </p:blipFill>
                    <p:spPr>
                      <a:xfrm>
                        <a:off x="504825" y="1838845"/>
                        <a:ext cx="8134350" cy="5262563"/>
                      </a:xfrm>
                      <a:prstGeom prst="rect">
                        <a:avLst/>
                      </a:prstGeom>
                    </p:spPr>
                  </p:pic>
                </p:oleObj>
              </mc:Fallback>
            </mc:AlternateContent>
          </a:graphicData>
        </a:graphic>
      </p:graphicFrame>
    </p:spTree>
    <p:extLst>
      <p:ext uri="{BB962C8B-B14F-4D97-AF65-F5344CB8AC3E}">
        <p14:creationId xmlns:p14="http://schemas.microsoft.com/office/powerpoint/2010/main" val="2932204473"/>
      </p:ext>
    </p:extLst>
  </p:cSld>
  <p:clrMapOvr>
    <a:masterClrMapping/>
  </p:clrMapOvr>
  <p:transition spd="slow">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hlinkClick r:id="rId3" action="ppaction://hlinksldjump"/>
          </p:cNvPr>
          <p:cNvSpPr/>
          <p:nvPr/>
        </p:nvSpPr>
        <p:spPr>
          <a:xfrm>
            <a:off x="467544"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范文赏评</a:t>
            </a:r>
          </a:p>
        </p:txBody>
      </p:sp>
      <p:sp>
        <p:nvSpPr>
          <p:cNvPr id="9" name="矩形 8">
            <a:hlinkClick r:id="rId4"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技法指津</a:t>
            </a:r>
          </a:p>
        </p:txBody>
      </p:sp>
      <p:sp>
        <p:nvSpPr>
          <p:cNvPr id="10" name="矩形 9">
            <a:hlinkClick r:id="rId5" action="ppaction://hlinksldjump"/>
          </p:cNvPr>
          <p:cNvSpPr/>
          <p:nvPr/>
        </p:nvSpPr>
        <p:spPr>
          <a:xfrm>
            <a:off x="2389976"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写作训练</a:t>
            </a:r>
          </a:p>
        </p:txBody>
      </p:sp>
      <p:graphicFrame>
        <p:nvGraphicFramePr>
          <p:cNvPr id="5" name="对象 4"/>
          <p:cNvGraphicFramePr>
            <a:graphicFrameLocks noChangeAspect="1"/>
          </p:cNvGraphicFramePr>
          <p:nvPr>
            <p:extLst>
              <p:ext uri="{D42A27DB-BD31-4B8C-83A1-F6EECF244321}">
                <p14:modId xmlns:p14="http://schemas.microsoft.com/office/powerpoint/2010/main" val="770511674"/>
              </p:ext>
            </p:extLst>
          </p:nvPr>
        </p:nvGraphicFramePr>
        <p:xfrm>
          <a:off x="508000" y="1362540"/>
          <a:ext cx="8128000" cy="5735822"/>
        </p:xfrm>
        <a:graphic>
          <a:graphicData uri="http://schemas.openxmlformats.org/presentationml/2006/ole">
            <mc:AlternateContent xmlns:mc="http://schemas.openxmlformats.org/markup-compatibility/2006">
              <mc:Choice xmlns:v="urn:schemas-microsoft-com:vml" Requires="v">
                <p:oleObj spid="_x0000_s2051" name="文档" r:id="rId7" imgW="4024157" imgH="2849257" progId="Word.Document.12">
                  <p:embed/>
                </p:oleObj>
              </mc:Choice>
              <mc:Fallback>
                <p:oleObj name="文档" r:id="rId7" imgW="4024157" imgH="2849257" progId="Word.Document.12">
                  <p:embed/>
                  <p:pic>
                    <p:nvPicPr>
                      <p:cNvPr id="0" name=""/>
                      <p:cNvPicPr/>
                      <p:nvPr/>
                    </p:nvPicPr>
                    <p:blipFill>
                      <a:blip r:embed="rId8"/>
                      <a:stretch>
                        <a:fillRect/>
                      </a:stretch>
                    </p:blipFill>
                    <p:spPr>
                      <a:xfrm>
                        <a:off x="508000" y="1362540"/>
                        <a:ext cx="8128000" cy="5735822"/>
                      </a:xfrm>
                      <a:prstGeom prst="rect">
                        <a:avLst/>
                      </a:prstGeom>
                    </p:spPr>
                  </p:pic>
                </p:oleObj>
              </mc:Fallback>
            </mc:AlternateContent>
          </a:graphicData>
        </a:graphic>
      </p:graphicFrame>
    </p:spTree>
    <p:extLst>
      <p:ext uri="{BB962C8B-B14F-4D97-AF65-F5344CB8AC3E}">
        <p14:creationId xmlns:p14="http://schemas.microsoft.com/office/powerpoint/2010/main" val="2286422131"/>
      </p:ext>
    </p:extLst>
  </p:cSld>
  <p:clrMapOvr>
    <a:masterClrMapping/>
  </p:clrMapOvr>
  <p:transition spd="slow">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hlinkClick r:id="rId3" action="ppaction://hlinksldjump"/>
          </p:cNvPr>
          <p:cNvSpPr/>
          <p:nvPr/>
        </p:nvSpPr>
        <p:spPr>
          <a:xfrm>
            <a:off x="467544"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范文赏评</a:t>
            </a:r>
          </a:p>
        </p:txBody>
      </p:sp>
      <p:sp>
        <p:nvSpPr>
          <p:cNvPr id="9" name="矩形 8">
            <a:hlinkClick r:id="rId4"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技法指津</a:t>
            </a:r>
          </a:p>
        </p:txBody>
      </p:sp>
      <p:sp>
        <p:nvSpPr>
          <p:cNvPr id="10" name="矩形 9">
            <a:hlinkClick r:id="rId5" action="ppaction://hlinksldjump"/>
          </p:cNvPr>
          <p:cNvSpPr/>
          <p:nvPr/>
        </p:nvSpPr>
        <p:spPr>
          <a:xfrm>
            <a:off x="2389976"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写作训练</a:t>
            </a:r>
          </a:p>
        </p:txBody>
      </p:sp>
      <p:graphicFrame>
        <p:nvGraphicFramePr>
          <p:cNvPr id="6" name="对象 5"/>
          <p:cNvGraphicFramePr>
            <a:graphicFrameLocks noChangeAspect="1"/>
          </p:cNvGraphicFramePr>
          <p:nvPr>
            <p:extLst>
              <p:ext uri="{D42A27DB-BD31-4B8C-83A1-F6EECF244321}">
                <p14:modId xmlns:p14="http://schemas.microsoft.com/office/powerpoint/2010/main" val="4285814973"/>
              </p:ext>
            </p:extLst>
          </p:nvPr>
        </p:nvGraphicFramePr>
        <p:xfrm>
          <a:off x="508000" y="1734112"/>
          <a:ext cx="8128000" cy="4503200"/>
        </p:xfrm>
        <a:graphic>
          <a:graphicData uri="http://schemas.openxmlformats.org/presentationml/2006/ole">
            <mc:AlternateContent xmlns:mc="http://schemas.openxmlformats.org/markup-compatibility/2006">
              <mc:Choice xmlns:v="urn:schemas-microsoft-com:vml" Requires="v">
                <p:oleObj spid="_x0000_s3075" name="文档" r:id="rId7" imgW="4024157" imgH="2233757" progId="Word.Document.12">
                  <p:embed/>
                </p:oleObj>
              </mc:Choice>
              <mc:Fallback>
                <p:oleObj name="文档" r:id="rId7" imgW="4024157" imgH="2233757" progId="Word.Document.12">
                  <p:embed/>
                  <p:pic>
                    <p:nvPicPr>
                      <p:cNvPr id="0" name=""/>
                      <p:cNvPicPr/>
                      <p:nvPr/>
                    </p:nvPicPr>
                    <p:blipFill>
                      <a:blip r:embed="rId8"/>
                      <a:stretch>
                        <a:fillRect/>
                      </a:stretch>
                    </p:blipFill>
                    <p:spPr>
                      <a:xfrm>
                        <a:off x="508000" y="1734112"/>
                        <a:ext cx="8128000" cy="4503200"/>
                      </a:xfrm>
                      <a:prstGeom prst="rect">
                        <a:avLst/>
                      </a:prstGeom>
                    </p:spPr>
                  </p:pic>
                </p:oleObj>
              </mc:Fallback>
            </mc:AlternateContent>
          </a:graphicData>
        </a:graphic>
      </p:graphicFrame>
    </p:spTree>
    <p:extLst>
      <p:ext uri="{BB962C8B-B14F-4D97-AF65-F5344CB8AC3E}">
        <p14:creationId xmlns:p14="http://schemas.microsoft.com/office/powerpoint/2010/main" val="2874454836"/>
      </p:ext>
    </p:extLst>
  </p:cSld>
  <p:clrMapOvr>
    <a:masterClrMapping/>
  </p:clrMapOvr>
  <p:transition spd="slow">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hlinkClick r:id="rId3" action="ppaction://hlinksldjump"/>
          </p:cNvPr>
          <p:cNvSpPr/>
          <p:nvPr/>
        </p:nvSpPr>
        <p:spPr>
          <a:xfrm>
            <a:off x="467544"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范文赏评</a:t>
            </a:r>
          </a:p>
        </p:txBody>
      </p:sp>
      <p:sp>
        <p:nvSpPr>
          <p:cNvPr id="9" name="矩形 8">
            <a:hlinkClick r:id="rId4"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技法指津</a:t>
            </a:r>
          </a:p>
        </p:txBody>
      </p:sp>
      <p:sp>
        <p:nvSpPr>
          <p:cNvPr id="10" name="矩形 9">
            <a:hlinkClick r:id="rId5" action="ppaction://hlinksldjump"/>
          </p:cNvPr>
          <p:cNvSpPr/>
          <p:nvPr/>
        </p:nvSpPr>
        <p:spPr>
          <a:xfrm>
            <a:off x="2389976"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写作训练</a:t>
            </a:r>
          </a:p>
        </p:txBody>
      </p:sp>
      <p:graphicFrame>
        <p:nvGraphicFramePr>
          <p:cNvPr id="6" name="对象 5"/>
          <p:cNvGraphicFramePr>
            <a:graphicFrameLocks noChangeAspect="1"/>
          </p:cNvGraphicFramePr>
          <p:nvPr>
            <p:extLst>
              <p:ext uri="{D42A27DB-BD31-4B8C-83A1-F6EECF244321}">
                <p14:modId xmlns:p14="http://schemas.microsoft.com/office/powerpoint/2010/main" val="1784459217"/>
              </p:ext>
            </p:extLst>
          </p:nvPr>
        </p:nvGraphicFramePr>
        <p:xfrm>
          <a:off x="508000" y="1351654"/>
          <a:ext cx="8128000" cy="5875604"/>
        </p:xfrm>
        <a:graphic>
          <a:graphicData uri="http://schemas.openxmlformats.org/presentationml/2006/ole">
            <mc:AlternateContent xmlns:mc="http://schemas.openxmlformats.org/markup-compatibility/2006">
              <mc:Choice xmlns:v="urn:schemas-microsoft-com:vml" Requires="v">
                <p:oleObj spid="_x0000_s4099" name="文档" r:id="rId7" imgW="4024157" imgH="2914160" progId="Word.Document.12">
                  <p:embed/>
                </p:oleObj>
              </mc:Choice>
              <mc:Fallback>
                <p:oleObj name="文档" r:id="rId7" imgW="4024157" imgH="2914160" progId="Word.Document.12">
                  <p:embed/>
                  <p:pic>
                    <p:nvPicPr>
                      <p:cNvPr id="0" name=""/>
                      <p:cNvPicPr/>
                      <p:nvPr/>
                    </p:nvPicPr>
                    <p:blipFill>
                      <a:blip r:embed="rId8"/>
                      <a:stretch>
                        <a:fillRect/>
                      </a:stretch>
                    </p:blipFill>
                    <p:spPr>
                      <a:xfrm>
                        <a:off x="508000" y="1351654"/>
                        <a:ext cx="8128000" cy="5875604"/>
                      </a:xfrm>
                      <a:prstGeom prst="rect">
                        <a:avLst/>
                      </a:prstGeom>
                    </p:spPr>
                  </p:pic>
                </p:oleObj>
              </mc:Fallback>
            </mc:AlternateContent>
          </a:graphicData>
        </a:graphic>
      </p:graphicFrame>
    </p:spTree>
    <p:extLst>
      <p:ext uri="{BB962C8B-B14F-4D97-AF65-F5344CB8AC3E}">
        <p14:creationId xmlns:p14="http://schemas.microsoft.com/office/powerpoint/2010/main" val="474039574"/>
      </p:ext>
    </p:extLst>
  </p:cSld>
  <p:clrMapOvr>
    <a:masterClrMapping/>
  </p:clrMapOvr>
  <p:transition spd="slow">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hlinkClick r:id="rId2" action="ppaction://hlinksldjump"/>
          </p:cNvPr>
          <p:cNvSpPr/>
          <p:nvPr/>
        </p:nvSpPr>
        <p:spPr>
          <a:xfrm>
            <a:off x="467544"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rgbClr val="333333"/>
                </a:solidFill>
                <a:latin typeface="微软雅黑" panose="020B0503020204020204" pitchFamily="34" charset="-122"/>
                <a:ea typeface="微软雅黑" panose="020B0503020204020204" pitchFamily="34" charset="-122"/>
              </a:rPr>
              <a:t>范文赏评</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7" name="矩形 6">
            <a:hlinkClick r:id="rId3" action="ppaction://hlinksldjump"/>
          </p:cNvPr>
          <p:cNvSpPr/>
          <p:nvPr/>
        </p:nvSpPr>
        <p:spPr>
          <a:xfrm>
            <a:off x="1426157"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技法指津</a:t>
            </a:r>
          </a:p>
        </p:txBody>
      </p:sp>
      <p:sp>
        <p:nvSpPr>
          <p:cNvPr id="8" name="矩形 7">
            <a:hlinkClick r:id="rId4" action="ppaction://hlinksldjump"/>
          </p:cNvPr>
          <p:cNvSpPr/>
          <p:nvPr/>
        </p:nvSpPr>
        <p:spPr>
          <a:xfrm>
            <a:off x="2389976"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写作训练</a:t>
            </a:r>
          </a:p>
        </p:txBody>
      </p:sp>
      <p:sp>
        <p:nvSpPr>
          <p:cNvPr id="2" name="矩形 1"/>
          <p:cNvSpPr>
            <a:spLocks noChangeAspect="1"/>
          </p:cNvSpPr>
          <p:nvPr/>
        </p:nvSpPr>
        <p:spPr>
          <a:xfrm>
            <a:off x="508000" y="1672567"/>
            <a:ext cx="8128000" cy="3766865"/>
          </a:xfrm>
          <a:prstGeom prst="rect">
            <a:avLst/>
          </a:prstGeom>
        </p:spPr>
        <p:txBody>
          <a:bodyPr>
            <a:spAutoFit/>
          </a:bodyPr>
          <a:lstStyle/>
          <a:p>
            <a:pPr indent="267970">
              <a:lnSpc>
                <a:spcPct val="150000"/>
              </a:lnSpc>
              <a:spcAft>
                <a:spcPts val="0"/>
              </a:spcAft>
              <a:tabLst>
                <a:tab pos="1029335" algn="l"/>
                <a:tab pos="1850390" algn="l"/>
                <a:tab pos="2538095" algn="l"/>
                <a:tab pos="3221990" algn="l"/>
              </a:tabLst>
            </a:pPr>
            <a:r>
              <a:rPr lang="en-US" altLang="zh-CN" b="1" dirty="0">
                <a:solidFill>
                  <a:srgbClr val="000000"/>
                </a:solidFill>
                <a:latin typeface="Times New Roman" panose="02020603050405020304" pitchFamily="18" charset="0"/>
                <a:cs typeface="Times New Roman" panose="02020603050405020304" pitchFamily="18" charset="0"/>
              </a:rPr>
              <a:t>1</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论据的选择要准确。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准确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就是论据与论点保持高度的一致。论据是论点的根据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是作者建立论点的理由</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论据是为论点服务的</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因此它必须与论点保持一致</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即材料与论点有必然的、本质的联系</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能完全支撑论点。如果不一致</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或者偏离了论点</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不但没有说服力</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反而会成为文章的累赘</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甚至会阻塞文章的思路。准确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是对论据的最基本的要求。</a:t>
            </a:r>
            <a:endParaRPr lang="zh-CN" altLang="zh-CN" sz="1600" dirty="0">
              <a:solidFill>
                <a:srgbClr val="000000"/>
              </a:solidFill>
              <a:latin typeface="NEU-BZ-S92"/>
              <a:ea typeface="方正书宋_GBK"/>
              <a:cs typeface="Times New Roman" panose="02020603050405020304" pitchFamily="18" charset="0"/>
            </a:endParaRPr>
          </a:p>
          <a:p>
            <a:pPr indent="267970">
              <a:lnSpc>
                <a:spcPct val="150000"/>
              </a:lnSpc>
              <a:spcAft>
                <a:spcPts val="0"/>
              </a:spcAft>
              <a:tabLst>
                <a:tab pos="1029335" algn="l"/>
                <a:tab pos="1850390" algn="l"/>
                <a:tab pos="2538095" algn="l"/>
                <a:tab pos="3221990" algn="l"/>
              </a:tabLst>
            </a:pPr>
            <a:r>
              <a:rPr lang="en-US" altLang="zh-CN" b="1" dirty="0">
                <a:solidFill>
                  <a:srgbClr val="000000"/>
                </a:solidFill>
                <a:latin typeface="Times New Roman" panose="02020603050405020304" pitchFamily="18" charset="0"/>
                <a:cs typeface="Times New Roman" panose="02020603050405020304" pitchFamily="18" charset="0"/>
              </a:rPr>
              <a:t>2</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论据的选择要典型。</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典型</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即具有代表性和普遍意义。论据典型</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能收到事半功倍的效果</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论据不典型</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就不能说明事物的本质和规律</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就没有说服力。生活中偶然性的个别事例</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是不具有代表性和普遍意义的</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也就不能作为论据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否则就会导致论点的谬误。</a:t>
            </a:r>
            <a:endParaRPr lang="zh-CN" altLang="zh-CN" sz="1600" dirty="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288165922"/>
      </p:ext>
    </p:extLst>
  </p:cSld>
  <p:clrMapOvr>
    <a:masterClrMapping/>
  </p:clrMapOvr>
  <p:transition spd="slow">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hlinkClick r:id="rId2" action="ppaction://hlinksldjump"/>
          </p:cNvPr>
          <p:cNvSpPr/>
          <p:nvPr/>
        </p:nvSpPr>
        <p:spPr>
          <a:xfrm>
            <a:off x="467544"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rgbClr val="333333"/>
                </a:solidFill>
                <a:latin typeface="微软雅黑" panose="020B0503020204020204" pitchFamily="34" charset="-122"/>
                <a:ea typeface="微软雅黑" panose="020B0503020204020204" pitchFamily="34" charset="-122"/>
              </a:rPr>
              <a:t>范文赏评</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7" name="矩形 6">
            <a:hlinkClick r:id="rId3" action="ppaction://hlinksldjump"/>
          </p:cNvPr>
          <p:cNvSpPr/>
          <p:nvPr/>
        </p:nvSpPr>
        <p:spPr>
          <a:xfrm>
            <a:off x="1426157"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技法指津</a:t>
            </a:r>
          </a:p>
        </p:txBody>
      </p:sp>
      <p:sp>
        <p:nvSpPr>
          <p:cNvPr id="8" name="矩形 7">
            <a:hlinkClick r:id="rId4" action="ppaction://hlinksldjump"/>
          </p:cNvPr>
          <p:cNvSpPr/>
          <p:nvPr/>
        </p:nvSpPr>
        <p:spPr>
          <a:xfrm>
            <a:off x="2389976"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写作训练</a:t>
            </a:r>
          </a:p>
        </p:txBody>
      </p:sp>
      <p:sp>
        <p:nvSpPr>
          <p:cNvPr id="3" name="矩形 2"/>
          <p:cNvSpPr>
            <a:spLocks noChangeAspect="1"/>
          </p:cNvSpPr>
          <p:nvPr/>
        </p:nvSpPr>
        <p:spPr>
          <a:xfrm>
            <a:off x="508000" y="1874129"/>
            <a:ext cx="8128000" cy="3363741"/>
          </a:xfrm>
          <a:prstGeom prst="rect">
            <a:avLst/>
          </a:prstGeom>
        </p:spPr>
        <p:txBody>
          <a:bodyPr>
            <a:spAutoFit/>
          </a:bodyPr>
          <a:lstStyle/>
          <a:p>
            <a:pPr indent="267970">
              <a:lnSpc>
                <a:spcPct val="150000"/>
              </a:lnSpc>
              <a:spcAft>
                <a:spcPts val="0"/>
              </a:spcAft>
              <a:tabLst>
                <a:tab pos="1029335" algn="l"/>
                <a:tab pos="1850390" algn="l"/>
                <a:tab pos="2538095" algn="l"/>
                <a:tab pos="3221990" algn="l"/>
              </a:tabLst>
            </a:pPr>
            <a:r>
              <a:rPr lang="en-US" altLang="zh-CN" b="1" dirty="0">
                <a:solidFill>
                  <a:srgbClr val="000000"/>
                </a:solidFill>
                <a:latin typeface="Times New Roman" panose="02020603050405020304" pitchFamily="18" charset="0"/>
                <a:cs typeface="Times New Roman" panose="02020603050405020304" pitchFamily="18" charset="0"/>
              </a:rPr>
              <a:t>3</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论据的选择要真实。</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真实</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是论据的生命</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只有真实的材料</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才能起到论据的作用</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才能有据可依。因此事实论据要确凿</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用作论据的事实必须是准确无误的</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不能胡编乱造</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如果是虚假的</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或个别事实不真实</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都会导致论点经不住推敲。论据真实可靠</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论点才会令人信服</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论据靠不住</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论点就成了空中楼阁。</a:t>
            </a:r>
            <a:endParaRPr lang="zh-CN" altLang="zh-CN" sz="1600" dirty="0">
              <a:solidFill>
                <a:srgbClr val="000000"/>
              </a:solidFill>
              <a:latin typeface="NEU-BZ-S92"/>
              <a:ea typeface="方正书宋_GBK"/>
              <a:cs typeface="Times New Roman" panose="02020603050405020304" pitchFamily="18" charset="0"/>
            </a:endParaRPr>
          </a:p>
          <a:p>
            <a:pPr indent="267970">
              <a:lnSpc>
                <a:spcPct val="150000"/>
              </a:lnSpc>
              <a:spcAft>
                <a:spcPts val="0"/>
              </a:spcAft>
              <a:tabLst>
                <a:tab pos="1029335" algn="l"/>
                <a:tab pos="1850390" algn="l"/>
                <a:tab pos="2538095" algn="l"/>
                <a:tab pos="3221990" algn="l"/>
              </a:tabLst>
            </a:pPr>
            <a:r>
              <a:rPr lang="en-US" altLang="zh-CN" b="1" dirty="0">
                <a:solidFill>
                  <a:srgbClr val="000000"/>
                </a:solidFill>
                <a:latin typeface="Times New Roman" panose="02020603050405020304" pitchFamily="18" charset="0"/>
                <a:cs typeface="Times New Roman" panose="02020603050405020304" pitchFamily="18" charset="0"/>
              </a:rPr>
              <a:t>4</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论据的叙述要简明。一般而言</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议论文论据应是针对构成论点的要素做概括的叙述</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不使用描写</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删去与论点关系不大的内容</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不宜面面俱到</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全盘照抄。议论文的语言要具有概括性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因此运用事实论据时应对材料加以概括和提炼</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表述的文字务必精要凝练</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而把主要的笔墨放在说理分析上。</a:t>
            </a:r>
            <a:endParaRPr lang="zh-CN" altLang="zh-CN" sz="1600" dirty="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1693388225"/>
      </p:ext>
    </p:extLst>
  </p:cSld>
  <p:clrMapOvr>
    <a:masterClrMapping/>
  </p:clrMapOvr>
  <p:transition spd="slow">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hlinkClick r:id="rId2" action="ppaction://hlinksldjump"/>
          </p:cNvPr>
          <p:cNvSpPr/>
          <p:nvPr/>
        </p:nvSpPr>
        <p:spPr>
          <a:xfrm>
            <a:off x="467544"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考点直击</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 name="矩形 4">
            <a:hlinkClick r:id="rId3"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rgbClr val="333333"/>
                </a:solidFill>
                <a:latin typeface="微软雅黑" panose="020B0503020204020204" pitchFamily="34" charset="-122"/>
                <a:ea typeface="微软雅黑" panose="020B0503020204020204" pitchFamily="34" charset="-122"/>
              </a:rPr>
              <a:t>跟进训练</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4" name="矩形 3"/>
          <p:cNvSpPr>
            <a:spLocks noChangeAspect="1"/>
          </p:cNvSpPr>
          <p:nvPr/>
        </p:nvSpPr>
        <p:spPr>
          <a:xfrm>
            <a:off x="508000" y="1597130"/>
            <a:ext cx="8128000" cy="3917739"/>
          </a:xfrm>
          <a:prstGeom prst="rect">
            <a:avLst/>
          </a:prstGeom>
        </p:spPr>
        <p:txBody>
          <a:bodyPr>
            <a:spAutoFit/>
          </a:bodyPr>
          <a:lstStyle/>
          <a:p>
            <a:pPr algn="ctr">
              <a:lnSpc>
                <a:spcPct val="150000"/>
              </a:lnSpc>
              <a:spcAft>
                <a:spcPts val="0"/>
              </a:spcAft>
              <a:tabLst>
                <a:tab pos="1029335" algn="l"/>
                <a:tab pos="1850390" algn="l"/>
                <a:tab pos="2538095" algn="l"/>
                <a:tab pos="3221990" algn="l"/>
              </a:tabLst>
            </a:pPr>
            <a:r>
              <a:rPr lang="zh-CN" altLang="zh-CN" dirty="0">
                <a:solidFill>
                  <a:srgbClr val="000000"/>
                </a:solidFill>
                <a:latin typeface="NEU-BZ-S92"/>
                <a:ea typeface="方正宋黑_GBK"/>
                <a:cs typeface="Times New Roman" panose="02020603050405020304" pitchFamily="18" charset="0"/>
              </a:rPr>
              <a:t>鉴赏诗歌的语言</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诗歌是语言的艺术</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对诗歌进行艺术分析的依据首先就是语言。诗歌语言与其他文学体裁的语言相比</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更具有抒情性、含蓄性、精练性、跳跃性。鉴赏诗歌语言</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可从咀嚼词句、品味意境、赏析风格三个方面入手。下面我们以本单元的诗歌为例</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谈谈诗歌语言的鉴赏方法。</a:t>
            </a:r>
            <a:endParaRPr lang="zh-CN" altLang="zh-CN" sz="1600" dirty="0">
              <a:solidFill>
                <a:srgbClr val="000000"/>
              </a:solidFill>
              <a:latin typeface="NEU-BZ-S92"/>
              <a:ea typeface="方正书宋_GBK"/>
              <a:cs typeface="Times New Roman" panose="02020603050405020304" pitchFamily="18" charset="0"/>
            </a:endParaRPr>
          </a:p>
          <a:p>
            <a:pPr indent="304800">
              <a:lnSpc>
                <a:spcPct val="150000"/>
              </a:lnSpc>
              <a:spcAft>
                <a:spcPts val="0"/>
              </a:spcAft>
              <a:tabLst>
                <a:tab pos="1029335" algn="l"/>
                <a:tab pos="1850390" algn="l"/>
                <a:tab pos="2538095" algn="l"/>
                <a:tab pos="3221990" algn="l"/>
              </a:tabLst>
            </a:pPr>
            <a:r>
              <a:rPr lang="zh-CN" altLang="zh-CN" sz="2400" dirty="0">
                <a:solidFill>
                  <a:srgbClr val="000000"/>
                </a:solidFill>
                <a:latin typeface="Arial" panose="020B0604020202020204" pitchFamily="34" charset="0"/>
                <a:ea typeface="黑体" panose="02010609060101010101" pitchFamily="49" charset="-122"/>
                <a:cs typeface="Times New Roman" panose="02020603050405020304" pitchFamily="18" charset="0"/>
              </a:rPr>
              <a:t>一、咀嚼词句</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鉴赏诗歌语言的常考题目是对诗歌用词造句特点的鉴赏。诗歌中的动词、形容词、数词、副词等往往成为鉴赏的重点</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对诗歌语句的鉴赏</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往往与表达技巧和语句的结构密切相关。例如</a:t>
            </a:r>
            <a:r>
              <a:rPr lang="en-US" altLang="zh-CN" dirty="0">
                <a:solidFill>
                  <a:srgbClr val="000000"/>
                </a:solidFill>
                <a:latin typeface="Times New Roman" panose="02020603050405020304" pitchFamily="18" charset="0"/>
                <a:cs typeface="Times New Roman" panose="02020603050405020304" pitchFamily="18" charset="0"/>
              </a:rPr>
              <a:t>:</a:t>
            </a:r>
            <a:endParaRPr lang="zh-CN" altLang="zh-CN" sz="1600" dirty="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36891215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a:hlinkClick r:id="rId2" action="ppaction://hlinksldjump"/>
          </p:cNvPr>
          <p:cNvSpPr/>
          <p:nvPr/>
        </p:nvSpPr>
        <p:spPr>
          <a:xfrm>
            <a:off x="467544"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rgbClr val="333333"/>
                </a:solidFill>
                <a:latin typeface="微软雅黑" panose="020B0503020204020204" pitchFamily="34" charset="-122"/>
                <a:ea typeface="微软雅黑" panose="020B0503020204020204" pitchFamily="34" charset="-122"/>
              </a:rPr>
              <a:t>范文赏评</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3" name="矩形 12">
            <a:hlinkClick r:id="rId3"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技法指津</a:t>
            </a:r>
          </a:p>
        </p:txBody>
      </p:sp>
      <p:sp>
        <p:nvSpPr>
          <p:cNvPr id="14" name="矩形 13">
            <a:hlinkClick r:id="rId4" action="ppaction://hlinksldjump"/>
          </p:cNvPr>
          <p:cNvSpPr/>
          <p:nvPr/>
        </p:nvSpPr>
        <p:spPr>
          <a:xfrm>
            <a:off x="2389976"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写作训练</a:t>
            </a:r>
          </a:p>
        </p:txBody>
      </p:sp>
      <p:sp>
        <p:nvSpPr>
          <p:cNvPr id="2" name="矩形 1"/>
          <p:cNvSpPr>
            <a:spLocks noChangeAspect="1"/>
          </p:cNvSpPr>
          <p:nvPr/>
        </p:nvSpPr>
        <p:spPr>
          <a:xfrm>
            <a:off x="508000" y="1352324"/>
            <a:ext cx="8128000" cy="5493812"/>
          </a:xfrm>
          <a:prstGeom prst="rect">
            <a:avLst/>
          </a:prstGeom>
        </p:spPr>
        <p:txBody>
          <a:bodyPr>
            <a:spAutoFit/>
          </a:bodyPr>
          <a:lstStyle/>
          <a:p>
            <a:pPr indent="267970">
              <a:lnSpc>
                <a:spcPct val="150000"/>
              </a:lnSpc>
              <a:spcAft>
                <a:spcPts val="0"/>
              </a:spcAft>
              <a:tabLst>
                <a:tab pos="1029335" algn="l"/>
                <a:tab pos="1850390" algn="l"/>
                <a:tab pos="2538095" algn="l"/>
                <a:tab pos="3221990" algn="l"/>
              </a:tabLst>
            </a:pPr>
            <a:r>
              <a:rPr lang="en-US" altLang="zh-CN" b="1" dirty="0">
                <a:solidFill>
                  <a:srgbClr val="000000"/>
                </a:solidFill>
                <a:latin typeface="Times New Roman" panose="02020603050405020304" pitchFamily="18" charset="0"/>
                <a:cs typeface="Times New Roman" panose="02020603050405020304" pitchFamily="18" charset="0"/>
              </a:rPr>
              <a:t>1</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阅读下面的材料</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根据要求作文。</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弟子问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师父您有时候打人骂人</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有时又对人彬彬有礼</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这里面有什么玄机吗</a:t>
            </a:r>
            <a:r>
              <a:rPr lang="en-US" altLang="zh-CN" dirty="0">
                <a:solidFill>
                  <a:srgbClr val="000000"/>
                </a:solidFill>
                <a:latin typeface="Times New Roman" panose="02020603050405020304" pitchFamily="18" charset="0"/>
                <a:cs typeface="Times New Roman" panose="02020603050405020304" pitchFamily="18" charset="0"/>
              </a:rPr>
              <a:t>?”</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师父说</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对待上等人直指人心</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可打可骂</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以真面目待他</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对待中等人最多隐喻他</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要讲分寸</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他受不了打骂</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对待下等人要面带微笑</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双手合十</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他很脆弱、心眼小</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只配用世俗的礼节。</a:t>
            </a:r>
            <a:r>
              <a:rPr lang="en-US" altLang="zh-CN" dirty="0">
                <a:solidFill>
                  <a:srgbClr val="000000"/>
                </a:solidFill>
                <a:latin typeface="Times New Roman" panose="02020603050405020304" pitchFamily="18" charset="0"/>
                <a:cs typeface="Times New Roman" panose="02020603050405020304" pitchFamily="18" charset="0"/>
              </a:rPr>
              <a:t>”</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要求</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选准角度</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确定立意</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明确文体</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自拟题目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不要脱离材料内容及含意的范围作文</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不要套作</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不得抄袭。</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FF0000"/>
                </a:solidFill>
                <a:latin typeface="Arial" panose="020B0604020202020204" pitchFamily="34" charset="0"/>
                <a:ea typeface="黑体" panose="02010609060101010101" pitchFamily="49" charset="-122"/>
                <a:cs typeface="Times New Roman" panose="02020603050405020304" pitchFamily="18" charset="0"/>
              </a:rPr>
              <a:t>写作提示</a:t>
            </a:r>
            <a:r>
              <a:rPr lang="en-US" altLang="zh-CN" dirty="0">
                <a:solidFill>
                  <a:srgbClr val="FF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这是一道蕴含人生哲理的材料作文题。材料通过弟子与师傅的对话</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解释了</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玄机</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的真正含义</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受得了委屈</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决定你能成为何种人。因此</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充分理解师傅的话就是立意的关键。从师傅的话中我们不难得出以下立意</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受得了何种委屈</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决定你能成为何种人。从三类人的角度</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也可以立意为</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对待不同的人和事</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要采取不同的对待方法</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对象不同</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方法也不同。或做事要学会灵活变通</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因人而异等。</a:t>
            </a:r>
            <a:endParaRPr lang="zh-CN" altLang="zh-CN" sz="1600" dirty="0">
              <a:solidFill>
                <a:srgbClr val="000000"/>
              </a:solidFill>
              <a:effectLst/>
              <a:latin typeface="NEU-BZ-S92"/>
              <a:ea typeface="方正书宋_GBK"/>
              <a:cs typeface="Times New Roman" panose="02020603050405020304" pitchFamily="18" charset="0"/>
            </a:endParaRPr>
          </a:p>
        </p:txBody>
      </p:sp>
      <p:sp>
        <p:nvSpPr>
          <p:cNvPr id="6" name="矩形 5"/>
          <p:cNvSpPr/>
          <p:nvPr/>
        </p:nvSpPr>
        <p:spPr>
          <a:xfrm>
            <a:off x="204327" y="4278016"/>
            <a:ext cx="8338999" cy="24633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519831530"/>
      </p:ext>
    </p:extLst>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a:hlinkClick r:id="rId2" action="ppaction://hlinksldjump"/>
          </p:cNvPr>
          <p:cNvSpPr/>
          <p:nvPr/>
        </p:nvSpPr>
        <p:spPr>
          <a:xfrm>
            <a:off x="467544"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rgbClr val="333333"/>
                </a:solidFill>
                <a:latin typeface="微软雅黑" panose="020B0503020204020204" pitchFamily="34" charset="-122"/>
                <a:ea typeface="微软雅黑" panose="020B0503020204020204" pitchFamily="34" charset="-122"/>
              </a:rPr>
              <a:t>范文赏评</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13" name="矩形 12">
            <a:hlinkClick r:id="rId3"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技法指津</a:t>
            </a:r>
          </a:p>
        </p:txBody>
      </p:sp>
      <p:sp>
        <p:nvSpPr>
          <p:cNvPr id="14" name="矩形 13">
            <a:hlinkClick r:id="rId4" action="ppaction://hlinksldjump"/>
          </p:cNvPr>
          <p:cNvSpPr/>
          <p:nvPr/>
        </p:nvSpPr>
        <p:spPr>
          <a:xfrm>
            <a:off x="2389976"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写作训练</a:t>
            </a:r>
          </a:p>
        </p:txBody>
      </p:sp>
      <p:sp>
        <p:nvSpPr>
          <p:cNvPr id="3" name="矩形 2"/>
          <p:cNvSpPr>
            <a:spLocks noChangeAspect="1"/>
          </p:cNvSpPr>
          <p:nvPr/>
        </p:nvSpPr>
        <p:spPr>
          <a:xfrm>
            <a:off x="508000" y="1352324"/>
            <a:ext cx="8128000" cy="5078313"/>
          </a:xfrm>
          <a:prstGeom prst="rect">
            <a:avLst/>
          </a:prstGeom>
        </p:spPr>
        <p:txBody>
          <a:bodyPr>
            <a:spAutoFit/>
          </a:bodyPr>
          <a:lstStyle/>
          <a:p>
            <a:pPr indent="267970">
              <a:lnSpc>
                <a:spcPct val="150000"/>
              </a:lnSpc>
              <a:spcAft>
                <a:spcPts val="0"/>
              </a:spcAft>
              <a:tabLst>
                <a:tab pos="1029335" algn="l"/>
                <a:tab pos="1850390" algn="l"/>
                <a:tab pos="2538095" algn="l"/>
                <a:tab pos="3221990" algn="l"/>
              </a:tabLst>
            </a:pPr>
            <a:r>
              <a:rPr lang="en-US" altLang="zh-CN" b="1" dirty="0">
                <a:solidFill>
                  <a:srgbClr val="000000"/>
                </a:solidFill>
                <a:latin typeface="Times New Roman" panose="02020603050405020304" pitchFamily="18" charset="0"/>
                <a:cs typeface="Times New Roman" panose="02020603050405020304" pitchFamily="18" charset="0"/>
              </a:rPr>
              <a:t>2</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阅读下面的材料</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根据要求写一篇作文。</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一老僧见一只蝎子在水流中挣扎</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迅速将其捞起</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怎奈被蝎子刺伤。次日</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这位老僧又遇一只蝎子在水流中挣扎</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不假思索</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又迅速将蝎子捞起</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又被刺伤。路人不解</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大师为何不吸取教训</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如此毒蝎</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由它去吧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老僧曰</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蝎蜇人乃天性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不蜇人</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失其性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非蝎也</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佛救苍生于水火亦乃天性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不施救</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失其性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非佛也</a:t>
            </a:r>
            <a:r>
              <a:rPr lang="en-US" altLang="zh-CN" dirty="0">
                <a:solidFill>
                  <a:srgbClr val="000000"/>
                </a:solidFill>
                <a:latin typeface="Times New Roman" panose="02020603050405020304" pitchFamily="18" charset="0"/>
                <a:cs typeface="Times New Roman" panose="02020603050405020304" pitchFamily="18" charset="0"/>
              </a:rPr>
              <a:t>!</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要求选好角度</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确定立意</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明确文体</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自拟标题</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不要脱离材料内容及含意的范围作文</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不要套作</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不得抄袭。</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FF0000"/>
                </a:solidFill>
                <a:latin typeface="Arial" panose="020B0604020202020204" pitchFamily="34" charset="0"/>
                <a:ea typeface="黑体" panose="02010609060101010101" pitchFamily="49" charset="-122"/>
                <a:cs typeface="Times New Roman" panose="02020603050405020304" pitchFamily="18" charset="0"/>
              </a:rPr>
              <a:t>写作提示</a:t>
            </a:r>
            <a:r>
              <a:rPr lang="en-US" altLang="zh-CN" dirty="0">
                <a:solidFill>
                  <a:srgbClr val="FF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这是一道寓意型新材料作文。寓意型新材料作文的审题要善于捕捉关键句。有关陈述老僧的关键句是</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老僧曰</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蝎蜇人乃天性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不蜇人</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失其性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非蝎也</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佛救苍生于水火亦乃天性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不施救</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失其性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非佛也</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由此切入</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可提炼出以下观点</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行善不需要理由</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做人要坚守善良的本性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坚持自己的原则、立场、操守、本心等</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不能因外在环境的不利而改变甚至放弃</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要尊重事物的天性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不苛责于人等。</a:t>
            </a:r>
            <a:endParaRPr lang="zh-CN" altLang="zh-CN" sz="1600" dirty="0">
              <a:solidFill>
                <a:srgbClr val="000000"/>
              </a:solidFill>
              <a:effectLst/>
              <a:latin typeface="NEU-BZ-S92"/>
              <a:ea typeface="方正书宋_GBK"/>
              <a:cs typeface="Times New Roman" panose="02020603050405020304" pitchFamily="18" charset="0"/>
            </a:endParaRPr>
          </a:p>
        </p:txBody>
      </p:sp>
      <p:sp>
        <p:nvSpPr>
          <p:cNvPr id="6" name="矩形 5"/>
          <p:cNvSpPr/>
          <p:nvPr/>
        </p:nvSpPr>
        <p:spPr>
          <a:xfrm>
            <a:off x="247871" y="4260438"/>
            <a:ext cx="8646661" cy="20162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89024442"/>
      </p:ext>
    </p:extLst>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hlinkClick r:id="rId2" action="ppaction://hlinksldjump"/>
          </p:cNvPr>
          <p:cNvSpPr/>
          <p:nvPr/>
        </p:nvSpPr>
        <p:spPr>
          <a:xfrm>
            <a:off x="467544"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考点直击</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 name="矩形 4">
            <a:hlinkClick r:id="rId3"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rgbClr val="333333"/>
                </a:solidFill>
                <a:latin typeface="微软雅黑" panose="020B0503020204020204" pitchFamily="34" charset="-122"/>
                <a:ea typeface="微软雅黑" panose="020B0503020204020204" pitchFamily="34" charset="-122"/>
              </a:rPr>
              <a:t>跟进训练</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6" name="矩形 5"/>
          <p:cNvSpPr>
            <a:spLocks noChangeAspect="1"/>
          </p:cNvSpPr>
          <p:nvPr/>
        </p:nvSpPr>
        <p:spPr>
          <a:xfrm>
            <a:off x="508000" y="1458631"/>
            <a:ext cx="8128000" cy="4194738"/>
          </a:xfrm>
          <a:prstGeom prst="rect">
            <a:avLst/>
          </a:prstGeom>
        </p:spPr>
        <p:txBody>
          <a:bodyPr>
            <a:spAutoFit/>
          </a:bodyPr>
          <a:lstStyle/>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在杜甫的《咏怀古迹》</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其三</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一诗的颔联</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一去紫台连朔漠</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独留青冢向黄昏</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中</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一去</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和</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独留</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两词</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具有怎样的含义</a:t>
            </a:r>
            <a:r>
              <a:rPr lang="en-US" altLang="zh-CN" dirty="0">
                <a:solidFill>
                  <a:srgbClr val="000000"/>
                </a:solidFill>
                <a:latin typeface="Times New Roman" panose="02020603050405020304" pitchFamily="18" charset="0"/>
                <a:cs typeface="Times New Roman" panose="02020603050405020304" pitchFamily="18" charset="0"/>
              </a:rPr>
              <a:t>?</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FF0000"/>
                </a:solidFill>
                <a:latin typeface="Arial" panose="020B0604020202020204" pitchFamily="34" charset="0"/>
                <a:ea typeface="黑体" panose="02010609060101010101" pitchFamily="49" charset="-122"/>
                <a:cs typeface="Times New Roman" panose="02020603050405020304" pitchFamily="18" charset="0"/>
              </a:rPr>
              <a:t>思路解析</a:t>
            </a:r>
            <a:r>
              <a:rPr lang="en-US" altLang="zh-CN" dirty="0">
                <a:solidFill>
                  <a:srgbClr val="FF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此题考查对诗歌词语的咀嚼鉴赏。当年王昭君孤独地离开汉宫</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远嫁到北方大漠之地</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就再没回来</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最后身死异域</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只留下青色的坟墓</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笼罩在昏黄风沙中。这两句营造出悲凉萧瑟的意境</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与前两句形成生地和死地的鲜明对照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概括了昭君一生的遭遇。</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一去</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二字</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是怨的开始</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独留</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两字</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是怨的终结。作者既同情昭君</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也感慨自身。沈德潜说</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咏昭君诗此为绝唱。</a:t>
            </a:r>
            <a:r>
              <a:rPr lang="en-US" altLang="zh-CN" dirty="0">
                <a:solidFill>
                  <a:srgbClr val="000000"/>
                </a:solidFill>
                <a:latin typeface="Times New Roman" panose="02020603050405020304" pitchFamily="18" charset="0"/>
                <a:cs typeface="Times New Roman" panose="02020603050405020304" pitchFamily="18" charset="0"/>
              </a:rPr>
              <a:t>”</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FF0000"/>
                </a:solidFill>
                <a:latin typeface="Arial" panose="020B0604020202020204" pitchFamily="34" charset="0"/>
                <a:ea typeface="黑体" panose="02010609060101010101" pitchFamily="49" charset="-122"/>
                <a:cs typeface="Times New Roman" panose="02020603050405020304" pitchFamily="18" charset="0"/>
              </a:rPr>
              <a:t>参考答案</a:t>
            </a:r>
            <a:r>
              <a:rPr lang="en-US" altLang="zh-CN" dirty="0">
                <a:solidFill>
                  <a:srgbClr val="FF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这两个词语高度概括了王昭君的一生</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将生前与死后形成了鲜明的对照</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一去</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表明昭君离开汉宫饱含多少委屈怨恨</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离去是多么决绝</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独留</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表面写昭君的寂寞</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实写诗人对昭君的同情</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也感慨自身的处境悲凉。</a:t>
            </a:r>
            <a:endParaRPr lang="zh-CN" altLang="zh-CN" sz="1600" dirty="0">
              <a:solidFill>
                <a:srgbClr val="000000"/>
              </a:solidFill>
              <a:effectLst/>
              <a:latin typeface="NEU-BZ-S92"/>
              <a:ea typeface="方正书宋_GBK"/>
              <a:cs typeface="Times New Roman" panose="02020603050405020304" pitchFamily="18" charset="0"/>
            </a:endParaRPr>
          </a:p>
        </p:txBody>
      </p:sp>
      <p:sp>
        <p:nvSpPr>
          <p:cNvPr id="7" name="矩形 6"/>
          <p:cNvSpPr/>
          <p:nvPr/>
        </p:nvSpPr>
        <p:spPr>
          <a:xfrm>
            <a:off x="193441" y="2327108"/>
            <a:ext cx="8646661" cy="206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93441" y="4393568"/>
            <a:ext cx="8646661"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7948819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hlinkClick r:id="rId2" action="ppaction://hlinksldjump"/>
          </p:cNvPr>
          <p:cNvSpPr/>
          <p:nvPr/>
        </p:nvSpPr>
        <p:spPr>
          <a:xfrm>
            <a:off x="467544"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考点直击</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 name="矩形 4">
            <a:hlinkClick r:id="rId3"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rgbClr val="333333"/>
                </a:solidFill>
                <a:latin typeface="微软雅黑" panose="020B0503020204020204" pitchFamily="34" charset="-122"/>
                <a:ea typeface="微软雅黑" panose="020B0503020204020204" pitchFamily="34" charset="-122"/>
              </a:rPr>
              <a:t>跟进训练</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557947"/>
            <a:ext cx="8128000" cy="4247317"/>
          </a:xfrm>
          <a:prstGeom prst="rect">
            <a:avLst/>
          </a:prstGeom>
        </p:spPr>
        <p:txBody>
          <a:bodyPr>
            <a:spAutoFit/>
          </a:bodyPr>
          <a:lstStyle/>
          <a:p>
            <a:pPr indent="266700">
              <a:lnSpc>
                <a:spcPct val="150000"/>
              </a:lnSpc>
              <a:spcAft>
                <a:spcPts val="0"/>
              </a:spcAft>
              <a:tabLst>
                <a:tab pos="1029335" algn="l"/>
                <a:tab pos="1850390" algn="l"/>
                <a:tab pos="2538095" algn="l"/>
                <a:tab pos="3221990" algn="l"/>
              </a:tabLst>
            </a:pPr>
            <a:r>
              <a:rPr lang="zh-CN" altLang="zh-CN" dirty="0" smtClean="0">
                <a:solidFill>
                  <a:srgbClr val="000000"/>
                </a:solidFill>
                <a:latin typeface="Times New Roman" panose="02020603050405020304" pitchFamily="18" charset="0"/>
                <a:cs typeface="Times New Roman" panose="02020603050405020304" pitchFamily="18" charset="0"/>
              </a:rPr>
              <a:t>对</a:t>
            </a:r>
            <a:r>
              <a:rPr lang="zh-CN" altLang="zh-CN" dirty="0">
                <a:solidFill>
                  <a:srgbClr val="000000"/>
                </a:solidFill>
                <a:latin typeface="Times New Roman" panose="02020603050405020304" pitchFamily="18" charset="0"/>
                <a:cs typeface="Times New Roman" panose="02020603050405020304" pitchFamily="18" charset="0"/>
              </a:rPr>
              <a:t>诗歌词句的咀嚼</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一般要注意以下几点。</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en-US" altLang="zh-CN" dirty="0">
                <a:solidFill>
                  <a:srgbClr val="000000"/>
                </a:solidFill>
                <a:latin typeface="Times New Roman" panose="02020603050405020304" pitchFamily="18" charset="0"/>
                <a:cs typeface="Times New Roman" panose="02020603050405020304" pitchFamily="18" charset="0"/>
              </a:rPr>
              <a:t>(1)</a:t>
            </a:r>
            <a:r>
              <a:rPr lang="zh-CN" altLang="zh-CN" dirty="0">
                <a:solidFill>
                  <a:srgbClr val="000000"/>
                </a:solidFill>
                <a:latin typeface="Times New Roman" panose="02020603050405020304" pitchFamily="18" charset="0"/>
                <a:cs typeface="Times New Roman" panose="02020603050405020304" pitchFamily="18" charset="0"/>
              </a:rPr>
              <a:t>看词句是否传神。所谓</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传神</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就是要分析词语在诗歌中所表现出来的凝练形象、鲜明生动的特点。特别要注重对动词、形容词、副词的咀嚼。在鉴词赏句中要学会结合语境去揣摩词语生动形象、凝练传神的特点</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进而体会词语在全句或整篇中的表达效果。</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en-US" altLang="zh-CN" dirty="0">
                <a:solidFill>
                  <a:srgbClr val="000000"/>
                </a:solidFill>
                <a:latin typeface="Times New Roman" panose="02020603050405020304" pitchFamily="18" charset="0"/>
                <a:cs typeface="Times New Roman" panose="02020603050405020304" pitchFamily="18" charset="0"/>
              </a:rPr>
              <a:t>(2)</a:t>
            </a:r>
            <a:r>
              <a:rPr lang="zh-CN" altLang="zh-CN" dirty="0">
                <a:solidFill>
                  <a:srgbClr val="000000"/>
                </a:solidFill>
                <a:latin typeface="Times New Roman" panose="02020603050405020304" pitchFamily="18" charset="0"/>
                <a:cs typeface="Times New Roman" panose="02020603050405020304" pitchFamily="18" charset="0"/>
              </a:rPr>
              <a:t>看词句是否表情。所谓</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表情</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就是要分析词语传达出来的情感意愿。诗歌语言既注重凝练生动、形象传神</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也注重借助动词、副词来表情达意。要善于结合全诗来揣摩作者所要表达的情感意愿。</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en-US" altLang="zh-CN" dirty="0">
                <a:solidFill>
                  <a:srgbClr val="000000"/>
                </a:solidFill>
                <a:latin typeface="Times New Roman" panose="02020603050405020304" pitchFamily="18" charset="0"/>
                <a:cs typeface="Times New Roman" panose="02020603050405020304" pitchFamily="18" charset="0"/>
              </a:rPr>
              <a:t>(3)</a:t>
            </a:r>
            <a:r>
              <a:rPr lang="zh-CN" altLang="zh-CN" dirty="0">
                <a:solidFill>
                  <a:srgbClr val="000000"/>
                </a:solidFill>
                <a:latin typeface="Times New Roman" panose="02020603050405020304" pitchFamily="18" charset="0"/>
                <a:cs typeface="Times New Roman" panose="02020603050405020304" pitchFamily="18" charset="0"/>
              </a:rPr>
              <a:t>看词句是否造境。所谓</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造境</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就是利用词语的凝练与含蓄来营造诗歌的意境。古人写诗很讲究意境</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而词的妙用就能给全诗创造美好的意境。</a:t>
            </a:r>
            <a:endParaRPr lang="zh-CN" altLang="zh-CN" sz="1600" dirty="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18011219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hlinkClick r:id="rId2" action="ppaction://hlinksldjump"/>
          </p:cNvPr>
          <p:cNvSpPr/>
          <p:nvPr/>
        </p:nvSpPr>
        <p:spPr>
          <a:xfrm>
            <a:off x="467544"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考点直击</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 name="矩形 4">
            <a:hlinkClick r:id="rId3"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rgbClr val="333333"/>
                </a:solidFill>
                <a:latin typeface="微软雅黑" panose="020B0503020204020204" pitchFamily="34" charset="-122"/>
                <a:ea typeface="微软雅黑" panose="020B0503020204020204" pitchFamily="34" charset="-122"/>
              </a:rPr>
              <a:t>跟进训练</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804880"/>
            <a:ext cx="8128000" cy="3502241"/>
          </a:xfrm>
          <a:prstGeom prst="rect">
            <a:avLst/>
          </a:prstGeom>
        </p:spPr>
        <p:txBody>
          <a:bodyPr>
            <a:spAutoFit/>
          </a:bodyPr>
          <a:lstStyle/>
          <a:p>
            <a:pPr indent="304800">
              <a:lnSpc>
                <a:spcPct val="150000"/>
              </a:lnSpc>
              <a:spcAft>
                <a:spcPts val="0"/>
              </a:spcAft>
              <a:tabLst>
                <a:tab pos="1029335" algn="l"/>
                <a:tab pos="1850390" algn="l"/>
                <a:tab pos="2538095" algn="l"/>
                <a:tab pos="3221990" algn="l"/>
              </a:tabLst>
            </a:pPr>
            <a:r>
              <a:rPr lang="zh-CN" altLang="zh-CN" sz="2400" dirty="0">
                <a:solidFill>
                  <a:srgbClr val="000000"/>
                </a:solidFill>
                <a:latin typeface="Arial" panose="020B0604020202020204" pitchFamily="34" charset="0"/>
                <a:ea typeface="黑体" panose="02010609060101010101" pitchFamily="49" charset="-122"/>
                <a:cs typeface="Times New Roman" panose="02020603050405020304" pitchFamily="18" charset="0"/>
              </a:rPr>
              <a:t>二、品味意境</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诗歌之美</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美在意境。所谓意境</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是指寄托了诗人情感的物象</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即意象</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综合起来构建的让人产生想象的境界。它包括景、情、境三个方面。意境具体体现在意象中</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意象</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即意中之象</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融入了诗人情思的形象</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如</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陶菊</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李酒</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苏月</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陆梅</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等</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已不单纯是自然景物</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而是和诗人的特质以及我们熟悉的审美水乳交融在一起了。一首诗从字面上看是词的连缀</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从构思上看是意象的组合。诗人不仅要用意象进行感受和思考</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还要用意象来抒发自己内心的情感。通过意象来感受意境是鉴赏诗歌的主要途径。例如</a:t>
            </a:r>
            <a:r>
              <a:rPr lang="en-US" altLang="zh-CN" dirty="0">
                <a:solidFill>
                  <a:srgbClr val="000000"/>
                </a:solidFill>
                <a:latin typeface="Times New Roman" panose="02020603050405020304" pitchFamily="18" charset="0"/>
                <a:cs typeface="Times New Roman" panose="02020603050405020304" pitchFamily="18" charset="0"/>
              </a:rPr>
              <a:t>:</a:t>
            </a:r>
            <a:endParaRPr lang="zh-CN" altLang="zh-CN" sz="1600" dirty="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12372930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hlinkClick r:id="rId2" action="ppaction://hlinksldjump"/>
          </p:cNvPr>
          <p:cNvSpPr/>
          <p:nvPr/>
        </p:nvSpPr>
        <p:spPr>
          <a:xfrm>
            <a:off x="467544"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考点直击</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 name="矩形 4">
            <a:hlinkClick r:id="rId3"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rgbClr val="333333"/>
                </a:solidFill>
                <a:latin typeface="微软雅黑" panose="020B0503020204020204" pitchFamily="34" charset="-122"/>
                <a:ea typeface="微软雅黑" panose="020B0503020204020204" pitchFamily="34" charset="-122"/>
              </a:rPr>
              <a:t>跟进训练</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672567"/>
            <a:ext cx="8128000" cy="3766865"/>
          </a:xfrm>
          <a:prstGeom prst="rect">
            <a:avLst/>
          </a:prstGeom>
        </p:spPr>
        <p:txBody>
          <a:bodyPr>
            <a:spAutoFit/>
          </a:bodyPr>
          <a:lstStyle/>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在《锦瑟》一诗中</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诗人运用了一连串典故</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营造了怎样的意境</a:t>
            </a:r>
            <a:r>
              <a:rPr lang="en-US" altLang="zh-CN" dirty="0">
                <a:solidFill>
                  <a:srgbClr val="000000"/>
                </a:solidFill>
                <a:latin typeface="Times New Roman" panose="02020603050405020304" pitchFamily="18" charset="0"/>
                <a:cs typeface="Times New Roman" panose="02020603050405020304" pitchFamily="18" charset="0"/>
              </a:rPr>
              <a:t>?</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FF0000"/>
                </a:solidFill>
                <a:latin typeface="Arial" panose="020B0604020202020204" pitchFamily="34" charset="0"/>
                <a:ea typeface="黑体" panose="02010609060101010101" pitchFamily="49" charset="-122"/>
                <a:cs typeface="Times New Roman" panose="02020603050405020304" pitchFamily="18" charset="0"/>
              </a:rPr>
              <a:t>思路解析</a:t>
            </a:r>
            <a:r>
              <a:rPr lang="en-US" altLang="zh-CN" dirty="0">
                <a:solidFill>
                  <a:srgbClr val="FF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在这首诗中</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首联有锦瑟这个本身就含有复杂寓意的意象</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有表现弦弦柱柱所奏出的音乐境界</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有由思年华而引起的联想和想象</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颔联上句有晓梦、蝴蝶这些具有迷离特征的意象</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下句杜鹃啼血</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哀怨凄迷</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颈联的上句沧海、明月、明珠、珠泪感伤哀婉</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下句蓝田、暖日、美玉生烟</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朦胧、缥缈。这些意象在构成诗以后</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形成雾里看花般的朦胧意境。</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FF0000"/>
                </a:solidFill>
                <a:latin typeface="Arial" panose="020B0604020202020204" pitchFamily="34" charset="0"/>
                <a:ea typeface="黑体" panose="02010609060101010101" pitchFamily="49" charset="-122"/>
                <a:cs typeface="Times New Roman" panose="02020603050405020304" pitchFamily="18" charset="0"/>
              </a:rPr>
              <a:t>参考答案</a:t>
            </a:r>
            <a:r>
              <a:rPr lang="en-US" altLang="zh-CN" dirty="0">
                <a:solidFill>
                  <a:srgbClr val="FF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在《锦瑟》这首诗中</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诗人因锦瑟而产生怅惘、感伤、寂寞、向往、失望等情思</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用锦瑟、庄生梦蝶、杜鹃啼血、沧海珠泪、良玉生烟这五个意象营造了凄迷感伤、哀婉惆怅的意境。</a:t>
            </a:r>
            <a:endParaRPr lang="zh-CN" altLang="zh-CN" sz="1600" dirty="0">
              <a:solidFill>
                <a:srgbClr val="000000"/>
              </a:solidFill>
              <a:effectLst/>
              <a:latin typeface="NEU-BZ-S92"/>
              <a:ea typeface="方正书宋_GBK"/>
              <a:cs typeface="Times New Roman" panose="02020603050405020304" pitchFamily="18" charset="0"/>
            </a:endParaRPr>
          </a:p>
        </p:txBody>
      </p:sp>
      <p:sp>
        <p:nvSpPr>
          <p:cNvPr id="6" name="矩形 5"/>
          <p:cNvSpPr/>
          <p:nvPr/>
        </p:nvSpPr>
        <p:spPr>
          <a:xfrm>
            <a:off x="193441" y="2121970"/>
            <a:ext cx="8646661" cy="20991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93441" y="4221088"/>
            <a:ext cx="8646661"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6236113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hlinkClick r:id="rId2" action="ppaction://hlinksldjump"/>
          </p:cNvPr>
          <p:cNvSpPr/>
          <p:nvPr/>
        </p:nvSpPr>
        <p:spPr>
          <a:xfrm>
            <a:off x="467544"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考点直击</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 name="矩形 4">
            <a:hlinkClick r:id="rId3"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rgbClr val="333333"/>
                </a:solidFill>
                <a:latin typeface="微软雅黑" panose="020B0503020204020204" pitchFamily="34" charset="-122"/>
                <a:ea typeface="微软雅黑" panose="020B0503020204020204" pitchFamily="34" charset="-122"/>
              </a:rPr>
              <a:t>跟进训练</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2" name="矩形 1"/>
          <p:cNvSpPr>
            <a:spLocks noChangeAspect="1"/>
          </p:cNvSpPr>
          <p:nvPr/>
        </p:nvSpPr>
        <p:spPr>
          <a:xfrm>
            <a:off x="508000" y="1351654"/>
            <a:ext cx="8128000" cy="5025735"/>
          </a:xfrm>
          <a:prstGeom prst="rect">
            <a:avLst/>
          </a:prstGeom>
        </p:spPr>
        <p:txBody>
          <a:bodyPr>
            <a:spAutoFit/>
          </a:bodyPr>
          <a:lstStyle/>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对诗歌意境的品评鉴赏</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一般要注意如下问题</a:t>
            </a:r>
            <a:r>
              <a:rPr lang="en-US" altLang="zh-CN" dirty="0">
                <a:solidFill>
                  <a:srgbClr val="000000"/>
                </a:solidFill>
                <a:latin typeface="Times New Roman" panose="02020603050405020304" pitchFamily="18" charset="0"/>
                <a:cs typeface="Times New Roman" panose="02020603050405020304" pitchFamily="18" charset="0"/>
              </a:rPr>
              <a:t>:</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en-US" altLang="zh-CN" dirty="0">
                <a:solidFill>
                  <a:srgbClr val="000000"/>
                </a:solidFill>
                <a:latin typeface="Times New Roman" panose="02020603050405020304" pitchFamily="18" charset="0"/>
                <a:cs typeface="Times New Roman" panose="02020603050405020304" pitchFamily="18" charset="0"/>
              </a:rPr>
              <a:t>(1)</a:t>
            </a:r>
            <a:r>
              <a:rPr lang="zh-CN" altLang="zh-CN" dirty="0">
                <a:solidFill>
                  <a:srgbClr val="000000"/>
                </a:solidFill>
                <a:latin typeface="Times New Roman" panose="02020603050405020304" pitchFamily="18" charset="0"/>
                <a:cs typeface="Times New Roman" panose="02020603050405020304" pitchFamily="18" charset="0"/>
              </a:rPr>
              <a:t>要善于展开联想与想象。联想与想象是一种特殊的思维活动</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是人们进行创造活动的必要因素</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也是诗歌鉴赏中必须具备的一种能力。没有想象就没有诗歌。从抽象的文字符号到栩栩如生、有声有色的画面的形成</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这中间的桥梁便是想象思维。</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en-US" altLang="zh-CN" dirty="0">
                <a:solidFill>
                  <a:srgbClr val="000000"/>
                </a:solidFill>
                <a:latin typeface="Times New Roman" panose="02020603050405020304" pitchFamily="18" charset="0"/>
                <a:cs typeface="Times New Roman" panose="02020603050405020304" pitchFamily="18" charset="0"/>
              </a:rPr>
              <a:t>(2)</a:t>
            </a:r>
            <a:r>
              <a:rPr lang="zh-CN" altLang="zh-CN" dirty="0">
                <a:solidFill>
                  <a:srgbClr val="000000"/>
                </a:solidFill>
                <a:latin typeface="Times New Roman" panose="02020603050405020304" pitchFamily="18" charset="0"/>
                <a:cs typeface="Times New Roman" panose="02020603050405020304" pitchFamily="18" charset="0"/>
              </a:rPr>
              <a:t>抓住意象</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并反复揣摩意象。意象是指诗歌中熔铸了作者主观感情的客观物象</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或说是指经作者运思而成寓意深刻的客观物象</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。意象对于意境的形成起着至关重要的作用。读者进入诗歌的意境总是从感受意象开始的。诗人对意象的选取与描绘</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正是作者主观感情的流露</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因此</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鉴赏诗歌时</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抓住意象并反复揣摩、体味意象</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是体会作者思想感情从而顺利进入诗歌意境的关键。</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en-US" altLang="zh-CN" dirty="0">
                <a:solidFill>
                  <a:srgbClr val="000000"/>
                </a:solidFill>
                <a:latin typeface="Times New Roman" panose="02020603050405020304" pitchFamily="18" charset="0"/>
                <a:cs typeface="Times New Roman" panose="02020603050405020304" pitchFamily="18" charset="0"/>
              </a:rPr>
              <a:t>(3)</a:t>
            </a:r>
            <a:r>
              <a:rPr lang="zh-CN" altLang="zh-CN" dirty="0">
                <a:solidFill>
                  <a:srgbClr val="000000"/>
                </a:solidFill>
                <a:latin typeface="Times New Roman" panose="02020603050405020304" pitchFamily="18" charset="0"/>
                <a:cs typeface="Times New Roman" panose="02020603050405020304" pitchFamily="18" charset="0"/>
              </a:rPr>
              <a:t>把握抒情主人公的形象和性格。在诗歌鉴赏中如能充分地把握住抒情主人公的性格形象</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则能有助于进入诗歌的意境。</a:t>
            </a:r>
            <a:endParaRPr lang="zh-CN" altLang="zh-CN" sz="1600" dirty="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409124401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hlinkClick r:id="rId2" action="ppaction://hlinksldjump"/>
          </p:cNvPr>
          <p:cNvSpPr/>
          <p:nvPr/>
        </p:nvSpPr>
        <p:spPr>
          <a:xfrm>
            <a:off x="467544"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考点直击</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 name="矩形 4">
            <a:hlinkClick r:id="rId3" action="ppaction://hlinksldjump"/>
          </p:cNvPr>
          <p:cNvSpPr/>
          <p:nvPr/>
        </p:nvSpPr>
        <p:spPr>
          <a:xfrm>
            <a:off x="1426157"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rgbClr val="333333"/>
                </a:solidFill>
                <a:latin typeface="微软雅黑" panose="020B0503020204020204" pitchFamily="34" charset="-122"/>
                <a:ea typeface="微软雅黑" panose="020B0503020204020204" pitchFamily="34" charset="-122"/>
              </a:rPr>
              <a:t>跟进训练</a:t>
            </a:r>
            <a:endParaRPr lang="zh-CN" altLang="en-US" sz="1400" dirty="0">
              <a:solidFill>
                <a:srgbClr val="333333"/>
              </a:solidFill>
              <a:latin typeface="微软雅黑" panose="020B0503020204020204" pitchFamily="34" charset="-122"/>
              <a:ea typeface="微软雅黑" panose="020B0503020204020204" pitchFamily="34" charset="-122"/>
            </a:endParaRPr>
          </a:p>
        </p:txBody>
      </p:sp>
      <p:sp>
        <p:nvSpPr>
          <p:cNvPr id="4" name="矩形 3"/>
          <p:cNvSpPr>
            <a:spLocks noChangeAspect="1"/>
          </p:cNvSpPr>
          <p:nvPr/>
        </p:nvSpPr>
        <p:spPr>
          <a:xfrm>
            <a:off x="508000" y="1351654"/>
            <a:ext cx="8128000" cy="4333238"/>
          </a:xfrm>
          <a:prstGeom prst="rect">
            <a:avLst/>
          </a:prstGeom>
        </p:spPr>
        <p:txBody>
          <a:bodyPr>
            <a:spAutoFit/>
          </a:bodyPr>
          <a:lstStyle/>
          <a:p>
            <a:pPr indent="304800">
              <a:lnSpc>
                <a:spcPct val="150000"/>
              </a:lnSpc>
              <a:spcAft>
                <a:spcPts val="0"/>
              </a:spcAft>
              <a:tabLst>
                <a:tab pos="1029335" algn="l"/>
                <a:tab pos="1850390" algn="l"/>
                <a:tab pos="2538095" algn="l"/>
                <a:tab pos="3221990" algn="l"/>
              </a:tabLst>
            </a:pPr>
            <a:r>
              <a:rPr lang="zh-CN" altLang="zh-CN" sz="2400" dirty="0">
                <a:solidFill>
                  <a:srgbClr val="000000"/>
                </a:solidFill>
                <a:latin typeface="Arial" panose="020B0604020202020204" pitchFamily="34" charset="0"/>
                <a:ea typeface="黑体" panose="02010609060101010101" pitchFamily="49" charset="-122"/>
                <a:cs typeface="Times New Roman" panose="02020603050405020304" pitchFamily="18" charset="0"/>
              </a:rPr>
              <a:t>三、鉴赏风格</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诗歌的风格是通过各个方面表现出来的诗人精神个体形式中独特的东西</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但是</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它并不是各种特点简单地相加</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而是一种统一的表现。司空图的《二十四诗品》把风格这样归纳</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雄浑、冲淡、纤浓、沉著、高古、典雅、洗练、劲健、绮丽、自然、含蓄、豪放、精神、缜密、疏野、清奇、委屈、实境、悲慨、形容、造诣、飘逸、旷达、流动。</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以本单元出现的四位诗人为例</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李白雄奇飘逸</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杜甫沉郁顿挫</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白居易通俗平易</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李商隐凄婉迷惘。</a:t>
            </a:r>
            <a:endParaRPr lang="zh-CN" altLang="zh-CN" sz="1600" dirty="0">
              <a:solidFill>
                <a:srgbClr val="000000"/>
              </a:solidFill>
              <a:latin typeface="NEU-BZ-S92"/>
              <a:ea typeface="方正书宋_GBK"/>
              <a:cs typeface="Times New Roman" panose="02020603050405020304" pitchFamily="18" charset="0"/>
            </a:endParaRPr>
          </a:p>
          <a:p>
            <a:pPr indent="266700">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鉴赏诗歌的风格</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首先要了解诗歌语言风格的大致种类</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其次要掌握常规的答题步骤。鉴赏诗歌语言风格的题目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一般步骤是</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先用一两个术语点明语言特色</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然后用相关语句具体分析这种特色</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还可以指出表现感情、主旨的作用。</a:t>
            </a:r>
            <a:endParaRPr lang="zh-CN" altLang="zh-CN" sz="1600" dirty="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34497350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hlinkClick r:id="rId2" action="ppaction://hlinksldjump"/>
          </p:cNvPr>
          <p:cNvSpPr/>
          <p:nvPr/>
        </p:nvSpPr>
        <p:spPr>
          <a:xfrm>
            <a:off x="467544" y="1009531"/>
            <a:ext cx="924879" cy="259229"/>
          </a:xfrm>
          <a:prstGeom prst="rect">
            <a:avLst/>
          </a:prstGeom>
          <a:solidFill>
            <a:srgbClr val="EAEAEA"/>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333333"/>
                </a:solidFill>
                <a:latin typeface="微软雅黑" panose="020B0503020204020204" pitchFamily="34" charset="-122"/>
                <a:ea typeface="微软雅黑" panose="020B0503020204020204" pitchFamily="34" charset="-122"/>
              </a:rPr>
              <a:t>考点直击</a:t>
            </a:r>
          </a:p>
        </p:txBody>
      </p:sp>
      <p:sp>
        <p:nvSpPr>
          <p:cNvPr id="6" name="矩形 5">
            <a:hlinkClick r:id="rId3" action="ppaction://hlinksldjump"/>
          </p:cNvPr>
          <p:cNvSpPr/>
          <p:nvPr/>
        </p:nvSpPr>
        <p:spPr>
          <a:xfrm>
            <a:off x="1426157" y="1009531"/>
            <a:ext cx="924879" cy="259229"/>
          </a:xfrm>
          <a:prstGeom prst="rect">
            <a:avLst/>
          </a:prstGeom>
          <a:solidFill>
            <a:srgbClr val="C04B05"/>
          </a:solid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微软雅黑" panose="020B0503020204020204" pitchFamily="34" charset="-122"/>
                <a:ea typeface="微软雅黑" panose="020B0503020204020204" pitchFamily="34" charset="-122"/>
              </a:rPr>
              <a:t>跟进训练</a:t>
            </a:r>
          </a:p>
        </p:txBody>
      </p:sp>
      <p:sp>
        <p:nvSpPr>
          <p:cNvPr id="2" name="矩形 1"/>
          <p:cNvSpPr>
            <a:spLocks noChangeAspect="1"/>
          </p:cNvSpPr>
          <p:nvPr/>
        </p:nvSpPr>
        <p:spPr>
          <a:xfrm>
            <a:off x="508000" y="1666380"/>
            <a:ext cx="8128000" cy="3779240"/>
          </a:xfrm>
          <a:prstGeom prst="rect">
            <a:avLst/>
          </a:prstGeom>
        </p:spPr>
        <p:txBody>
          <a:bodyPr>
            <a:spAutoFit/>
          </a:bodyPr>
          <a:lstStyle/>
          <a:p>
            <a:pPr>
              <a:lnSpc>
                <a:spcPct val="150000"/>
              </a:lnSpc>
              <a:spcAft>
                <a:spcPts val="0"/>
              </a:spcAft>
              <a:tabLst>
                <a:tab pos="1029335" algn="l"/>
                <a:tab pos="1850390" algn="l"/>
                <a:tab pos="2538095" algn="l"/>
                <a:tab pos="3221990" algn="l"/>
              </a:tabLst>
            </a:pPr>
            <a:r>
              <a:rPr lang="en-US" altLang="zh-CN" b="1" dirty="0">
                <a:solidFill>
                  <a:srgbClr val="000000"/>
                </a:solidFill>
                <a:latin typeface="Times New Roman" panose="02020603050405020304" pitchFamily="18" charset="0"/>
                <a:cs typeface="Times New Roman" panose="02020603050405020304" pitchFamily="18" charset="0"/>
              </a:rPr>
              <a:t>1</a:t>
            </a:r>
            <a:r>
              <a:rPr lang="en-US" altLang="zh-CN" dirty="0">
                <a:solidFill>
                  <a:srgbClr val="000000"/>
                </a:solidFill>
                <a:latin typeface="Times New Roman" panose="02020603050405020304" pitchFamily="18" charset="0"/>
                <a:cs typeface="Times New Roman" panose="02020603050405020304" pitchFamily="18" charset="0"/>
              </a:rPr>
              <a:t>.(2015·</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广州高三模拟</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阅读下面的诗歌</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完成后面的问题。</a:t>
            </a:r>
            <a:endParaRPr lang="zh-CN" altLang="zh-CN" sz="1600" dirty="0">
              <a:solidFill>
                <a:srgbClr val="000000"/>
              </a:solidFill>
              <a:latin typeface="NEU-BZ-S92"/>
              <a:ea typeface="方正书宋_GBK"/>
              <a:cs typeface="Times New Roman" panose="02020603050405020304" pitchFamily="18" charset="0"/>
            </a:endParaRPr>
          </a:p>
          <a:p>
            <a:pPr algn="ctr">
              <a:lnSpc>
                <a:spcPct val="150000"/>
              </a:lnSpc>
              <a:spcAft>
                <a:spcPts val="0"/>
              </a:spcAft>
              <a:tabLst>
                <a:tab pos="1029335" algn="l"/>
                <a:tab pos="1850390" algn="l"/>
                <a:tab pos="2538095" algn="l"/>
                <a:tab pos="3221990" algn="l"/>
              </a:tabLst>
            </a:pPr>
            <a:r>
              <a:rPr lang="zh-CN" altLang="zh-CN" dirty="0">
                <a:solidFill>
                  <a:srgbClr val="000000"/>
                </a:solidFill>
                <a:latin typeface="NEU-BZ-S92"/>
                <a:ea typeface="方正宋黑_GBK"/>
                <a:cs typeface="Times New Roman" panose="02020603050405020304" pitchFamily="18" charset="0"/>
              </a:rPr>
              <a:t>秋夜投止山家</a:t>
            </a:r>
            <a:endParaRPr lang="zh-CN" altLang="zh-CN" sz="1600" dirty="0">
              <a:solidFill>
                <a:srgbClr val="000000"/>
              </a:solidFill>
              <a:latin typeface="NEU-BZ-S92"/>
              <a:ea typeface="方正书宋_GBK"/>
              <a:cs typeface="Times New Roman" panose="02020603050405020304" pitchFamily="18" charset="0"/>
            </a:endParaRPr>
          </a:p>
          <a:p>
            <a:pPr algn="ctr">
              <a:lnSpc>
                <a:spcPct val="150000"/>
              </a:lnSpc>
              <a:spcAft>
                <a:spcPts val="0"/>
              </a:spcAft>
              <a:tabLst>
                <a:tab pos="1029335" algn="l"/>
                <a:tab pos="1850390" algn="l"/>
                <a:tab pos="2538095" algn="l"/>
                <a:tab pos="3221990" algn="l"/>
              </a:tabLst>
            </a:pP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清</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严遂成</a:t>
            </a:r>
            <a:endParaRPr lang="zh-CN" altLang="zh-CN" sz="1600" dirty="0">
              <a:solidFill>
                <a:srgbClr val="000000"/>
              </a:solidFill>
              <a:latin typeface="NEU-BZ-S92"/>
              <a:ea typeface="方正书宋_GBK"/>
              <a:cs typeface="Times New Roman" panose="02020603050405020304" pitchFamily="18" charset="0"/>
            </a:endParaRPr>
          </a:p>
          <a:p>
            <a:pPr algn="ctr">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山当面立路疑穷</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转过弯来四望通。</a:t>
            </a:r>
            <a:endParaRPr lang="zh-CN" altLang="zh-CN" sz="1600" dirty="0">
              <a:solidFill>
                <a:srgbClr val="000000"/>
              </a:solidFill>
              <a:latin typeface="NEU-BZ-S92"/>
              <a:ea typeface="方正书宋_GBK"/>
              <a:cs typeface="Times New Roman" panose="02020603050405020304" pitchFamily="18" charset="0"/>
            </a:endParaRPr>
          </a:p>
          <a:p>
            <a:pPr algn="ctr">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凉月满楼人在水</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远烟着地树浮空。</a:t>
            </a:r>
            <a:endParaRPr lang="zh-CN" altLang="zh-CN" sz="1600" dirty="0">
              <a:solidFill>
                <a:srgbClr val="000000"/>
              </a:solidFill>
              <a:latin typeface="NEU-BZ-S92"/>
              <a:ea typeface="方正书宋_GBK"/>
              <a:cs typeface="Times New Roman" panose="02020603050405020304" pitchFamily="18" charset="0"/>
            </a:endParaRPr>
          </a:p>
          <a:p>
            <a:pPr algn="ctr">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熊罴之状乃奇石</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鹳鹤有声如老翁。</a:t>
            </a:r>
            <a:endParaRPr lang="zh-CN" altLang="zh-CN" sz="1600" dirty="0">
              <a:solidFill>
                <a:srgbClr val="000000"/>
              </a:solidFill>
              <a:latin typeface="NEU-BZ-S92"/>
              <a:ea typeface="方正书宋_GBK"/>
              <a:cs typeface="Times New Roman" panose="02020603050405020304" pitchFamily="18" charset="0"/>
            </a:endParaRPr>
          </a:p>
          <a:p>
            <a:pPr algn="ctr">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清福此间殊不乏</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可容招隐</a:t>
            </a:r>
            <a:r>
              <a:rPr lang="zh-CN" altLang="zh-CN" baseline="30000" dirty="0">
                <a:solidFill>
                  <a:srgbClr val="000000"/>
                </a:solidFill>
                <a:latin typeface="NEU-BZ-S92"/>
                <a:cs typeface="宋体" panose="02010600030101010101" pitchFamily="2" charset="-122"/>
              </a:rPr>
              <a:t>①</a:t>
            </a:r>
            <a:r>
              <a:rPr lang="zh-CN" altLang="zh-CN"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桂花丛。</a:t>
            </a:r>
            <a:endParaRPr lang="zh-CN" altLang="zh-CN" sz="1600" dirty="0">
              <a:solidFill>
                <a:srgbClr val="000000"/>
              </a:solidFill>
              <a:latin typeface="NEU-BZ-S92"/>
              <a:ea typeface="方正书宋_GBK"/>
              <a:cs typeface="Times New Roman" panose="02020603050405020304" pitchFamily="18" charset="0"/>
            </a:endParaRPr>
          </a:p>
          <a:p>
            <a:pPr>
              <a:lnSpc>
                <a:spcPct val="150000"/>
              </a:lnSpc>
              <a:spcAft>
                <a:spcPts val="0"/>
              </a:spcAft>
              <a:tabLst>
                <a:tab pos="1029335" algn="l"/>
                <a:tab pos="1850390" algn="l"/>
                <a:tab pos="2538095" algn="l"/>
                <a:tab pos="3221990" algn="l"/>
              </a:tabLst>
            </a:pPr>
            <a:r>
              <a:rPr lang="zh-CN" altLang="zh-CN" dirty="0">
                <a:solidFill>
                  <a:srgbClr val="000000"/>
                </a:solidFill>
                <a:latin typeface="Arial" panose="020B0604020202020204" pitchFamily="34" charset="0"/>
                <a:ea typeface="黑体" panose="02010609060101010101" pitchFamily="49" charset="-122"/>
                <a:cs typeface="Times New Roman" panose="02020603050405020304" pitchFamily="18" charset="0"/>
              </a:rPr>
              <a:t>注</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NEU-BZ-S92"/>
                <a:cs typeface="宋体" panose="02010600030101010101" pitchFamily="2" charset="-122"/>
              </a:rPr>
              <a:t>①</a:t>
            </a:r>
            <a:r>
              <a:rPr lang="zh-CN" altLang="zh-CN" dirty="0">
                <a:solidFill>
                  <a:srgbClr val="000000"/>
                </a:solidFill>
                <a:latin typeface="Times New Roman" panose="02020603050405020304" pitchFamily="18" charset="0"/>
                <a:cs typeface="Times New Roman" panose="02020603050405020304" pitchFamily="18" charset="0"/>
              </a:rPr>
              <a:t>招隐</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征召隐士出仕。</a:t>
            </a:r>
            <a:endParaRPr lang="zh-CN" altLang="zh-CN" sz="1600" dirty="0">
              <a:solidFill>
                <a:srgbClr val="000000"/>
              </a:solidFill>
              <a:latin typeface="NEU-BZ-S92"/>
              <a:ea typeface="方正书宋_GBK"/>
              <a:cs typeface="Times New Roman" panose="02020603050405020304" pitchFamily="18" charset="0"/>
            </a:endParaRPr>
          </a:p>
          <a:p>
            <a:pPr>
              <a:lnSpc>
                <a:spcPct val="150000"/>
              </a:lnSpc>
              <a:spcAft>
                <a:spcPts val="0"/>
              </a:spcAft>
              <a:tabLst>
                <a:tab pos="1029335" algn="l"/>
                <a:tab pos="1850390" algn="l"/>
                <a:tab pos="2538095" algn="l"/>
                <a:tab pos="3221990" algn="l"/>
              </a:tabLst>
            </a:pPr>
            <a:r>
              <a:rPr lang="zh-CN" altLang="zh-CN" dirty="0">
                <a:solidFill>
                  <a:srgbClr val="000000"/>
                </a:solidFill>
                <a:latin typeface="Times New Roman" panose="02020603050405020304" pitchFamily="18" charset="0"/>
                <a:cs typeface="Times New Roman" panose="02020603050405020304" pitchFamily="18" charset="0"/>
              </a:rPr>
              <a:t>简要赏析颔联中</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在</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浮</a:t>
            </a:r>
            <a:r>
              <a:rPr lang="en-US" altLang="zh-CN" dirty="0">
                <a:solidFill>
                  <a:srgbClr val="000000"/>
                </a:solidFill>
                <a:latin typeface="Times New Roman" panose="02020603050405020304" pitchFamily="18" charset="0"/>
                <a:cs typeface="Times New Roman" panose="02020603050405020304" pitchFamily="18" charset="0"/>
              </a:rPr>
              <a:t>”</a:t>
            </a:r>
            <a:r>
              <a:rPr lang="zh-CN" altLang="zh-CN" dirty="0">
                <a:solidFill>
                  <a:srgbClr val="000000"/>
                </a:solidFill>
                <a:latin typeface="Times New Roman" panose="02020603050405020304" pitchFamily="18" charset="0"/>
                <a:cs typeface="Times New Roman" panose="02020603050405020304" pitchFamily="18" charset="0"/>
              </a:rPr>
              <a:t>两字的妙处。</a:t>
            </a:r>
            <a:endParaRPr lang="zh-CN" altLang="zh-CN" sz="1600" dirty="0">
              <a:solidFill>
                <a:srgbClr val="000000"/>
              </a:solidFill>
              <a:effectLst/>
              <a:latin typeface="NEU-BZ-S92"/>
              <a:ea typeface="方正书宋_GBK"/>
              <a:cs typeface="Times New Roman" panose="02020603050405020304" pitchFamily="18" charset="0"/>
            </a:endParaRPr>
          </a:p>
        </p:txBody>
      </p:sp>
    </p:spTree>
    <p:extLst>
      <p:ext uri="{BB962C8B-B14F-4D97-AF65-F5344CB8AC3E}">
        <p14:creationId xmlns:p14="http://schemas.microsoft.com/office/powerpoint/2010/main" val="30205023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测控设计模板14新">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测控设计模板14新</Template>
  <TotalTime>66</TotalTime>
  <Words>3151</Words>
  <Application>Microsoft Office PowerPoint</Application>
  <PresentationFormat>全屏显示(4:3)</PresentationFormat>
  <Paragraphs>112</Paragraphs>
  <Slides>21</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34" baseType="lpstr">
      <vt:lpstr>NEU-BZ-S92</vt:lpstr>
      <vt:lpstr>方正书宋_GBK</vt:lpstr>
      <vt:lpstr>方正宋黑_GBK</vt:lpstr>
      <vt:lpstr>方正韵动中黑简体</vt:lpstr>
      <vt:lpstr>黑体</vt:lpstr>
      <vt:lpstr>楷体</vt:lpstr>
      <vt:lpstr>宋体</vt:lpstr>
      <vt:lpstr>微软雅黑</vt:lpstr>
      <vt:lpstr>Arial</vt:lpstr>
      <vt:lpstr>Calibri</vt:lpstr>
      <vt:lpstr>Times New Roman</vt:lpstr>
      <vt:lpstr>测控设计模板14新</vt:lpstr>
      <vt:lpstr>文档</vt:lpstr>
      <vt:lpstr>单元知能整合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Skykey</cp:lastModifiedBy>
  <cp:revision>20</cp:revision>
  <dcterms:created xsi:type="dcterms:W3CDTF">2014-03-10T01:26:03Z</dcterms:created>
  <dcterms:modified xsi:type="dcterms:W3CDTF">2015-11-05T08:55:56Z</dcterms:modified>
</cp:coreProperties>
</file>