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95" r:id="rId4"/>
    <p:sldId id="330" r:id="rId5"/>
    <p:sldId id="331" r:id="rId6"/>
    <p:sldId id="312" r:id="rId8"/>
    <p:sldId id="332" r:id="rId9"/>
    <p:sldId id="343" r:id="rId10"/>
    <p:sldId id="341" r:id="rId11"/>
    <p:sldId id="335" r:id="rId12"/>
    <p:sldId id="313" r:id="rId13"/>
    <p:sldId id="281" r:id="rId14"/>
    <p:sldId id="336" r:id="rId15"/>
    <p:sldId id="310" r:id="rId16"/>
    <p:sldId id="326" r:id="rId17"/>
    <p:sldId id="328" r:id="rId18"/>
    <p:sldId id="338" r:id="rId19"/>
    <p:sldId id="339" r:id="rId20"/>
    <p:sldId id="291" r:id="rId21"/>
    <p:sldId id="266" r:id="rId22"/>
  </p:sldIdLst>
  <p:sldSz cx="9144000" cy="5143500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CC33"/>
    <a:srgbClr val="CC00FF"/>
    <a:srgbClr val="FF9900"/>
    <a:srgbClr val="FF0066"/>
    <a:srgbClr val="FF5050"/>
    <a:srgbClr val="FF3300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11"/>
    <p:restoredTop sz="94660"/>
  </p:normalViewPr>
  <p:slideViewPr>
    <p:cSldViewPr showGuides="1">
      <p:cViewPr>
        <p:scale>
          <a:sx n="81" d="100"/>
          <a:sy n="81" d="100"/>
        </p:scale>
        <p:origin x="-366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</a:rPr>
            </a:fld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</a:rPr>
            </a:fld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</a:rPr>
            </a:fld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</a:rPr>
            </a:fld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http://meihua.docer.com/</a:t>
            </a:r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b="1" dirty="0">
                <a:latin typeface="Arial" panose="020B0604020202020204" pitchFamily="34" charset="0"/>
              </a:rPr>
            </a:fld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159782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/>
          <a:srcRect l="449" t="10229" r="-90" b="9750"/>
          <a:stretch>
            <a:fillRect/>
          </a:stretch>
        </p:blipFill>
        <p:spPr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3842439" y="3482227"/>
            <a:ext cx="5144941" cy="35040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842439" y="2106182"/>
            <a:ext cx="5144891" cy="1290058"/>
          </a:xfrm>
        </p:spPr>
        <p:txBody>
          <a:bodyPr>
            <a:noAutofit/>
          </a:bodyPr>
          <a:lstStyle>
            <a:lvl1pPr algn="ctr">
              <a:defRPr sz="315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Baskerville Old Face" panose="02020602080505020303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1489705"/>
            <a:ext cx="5995988" cy="926306"/>
          </a:xfrm>
        </p:spPr>
        <p:txBody>
          <a:bodyPr>
            <a:normAutofit/>
          </a:bodyPr>
          <a:lstStyle>
            <a:lvl1pPr algn="ctr">
              <a:defRPr sz="27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0" y="2458874"/>
            <a:ext cx="3067663" cy="32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933451"/>
            <a:ext cx="3810000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933451"/>
            <a:ext cx="3820587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88899"/>
            <a:ext cx="6984076" cy="5377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0322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16502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0322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16502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400052"/>
            <a:ext cx="2949178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797721"/>
            <a:ext cx="4629150" cy="36552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160020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KSO_FD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342900"/>
            <a:ext cx="2949178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740570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685800" rtl="0" eaLnBrk="0" fontAlgn="base" latinLnBrk="0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9CB03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CB03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KSO_FD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273844"/>
            <a:ext cx="886883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273844"/>
            <a:ext cx="5949952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8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7"/>
          <p:cNvPicPr>
            <a:picLocks noChangeAspect="1"/>
          </p:cNvPicPr>
          <p:nvPr/>
        </p:nvPicPr>
        <p:blipFill>
          <a:blip r:embed="rId12"/>
          <a:srcRect l="2" t="24564" r="224"/>
          <a:stretch>
            <a:fillRect/>
          </a:stretch>
        </p:blipFill>
        <p:spPr>
          <a:xfrm>
            <a:off x="0" y="-15875"/>
            <a:ext cx="9144000" cy="515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title"/>
          </p:nvPr>
        </p:nvSpPr>
        <p:spPr>
          <a:xfrm>
            <a:off x="419100" y="122238"/>
            <a:ext cx="8291513" cy="5238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929292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body" idx="1"/>
          </p:nvPr>
        </p:nvSpPr>
        <p:spPr>
          <a:xfrm>
            <a:off x="419100" y="769938"/>
            <a:ext cx="8291513" cy="3895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597F24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97F24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97F24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97F24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97F24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97F24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97F24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97F24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97F24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66700" indent="-266700" algn="just" defTabSz="685800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m"/>
        <a:defRPr sz="1500" kern="1200">
          <a:solidFill>
            <a:srgbClr val="9CB032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266700" indent="-266700" algn="just" defTabSz="685800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D8E39E"/>
        </a:buClr>
        <a:buFont typeface="幼圆" pitchFamily="49" charset="-122"/>
        <a:buChar char=" "/>
        <a:defRPr sz="1200" kern="120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GIF"/><Relationship Id="rId1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4" Type="http://schemas.openxmlformats.org/officeDocument/2006/relationships/slideLayout" Target="../slideLayouts/slideLayout17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0" y="1143000"/>
            <a:ext cx="9144000" cy="200025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4572000" y="3430199"/>
            <a:ext cx="3643338" cy="35599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書體坊顏體㊣" pitchFamily="2" charset="-122"/>
                <a:ea typeface="書體坊顏體㊣" pitchFamily="2" charset="-122"/>
                <a:cs typeface="+mn-cs"/>
              </a:rPr>
              <a:t>太和</a:t>
            </a:r>
            <a:r>
              <a:rPr kumimoji="0" lang="zh-CN" altLang="en-US" sz="1800" b="1" i="0" u="none" strike="noStrike" kern="1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書體坊顏體㊣" pitchFamily="2" charset="-122"/>
                <a:ea typeface="書體坊顏體㊣" pitchFamily="2" charset="-122"/>
                <a:cs typeface="+mn-cs"/>
              </a:rPr>
              <a:t>县小学语文</a:t>
            </a:r>
            <a:r>
              <a:rPr kumimoji="0" lang="en-US" altLang="zh-CN" sz="1800" b="1" i="0" u="none" strike="noStrike" kern="1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書體坊顏體㊣" pitchFamily="2" charset="-122"/>
                <a:ea typeface="書體坊顏體㊣" pitchFamily="2" charset="-122"/>
                <a:cs typeface="+mn-cs"/>
              </a:rPr>
              <a:t>18</a:t>
            </a:r>
            <a:r>
              <a:rPr kumimoji="0" lang="zh-CN" altLang="en-US" sz="1800" b="1" i="0" u="none" strike="noStrike" kern="1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書體坊顏體㊣" pitchFamily="2" charset="-122"/>
                <a:ea typeface="書體坊顏體㊣" pitchFamily="2" charset="-122"/>
                <a:cs typeface="+mn-cs"/>
              </a:rPr>
              <a:t>班第</a:t>
            </a:r>
            <a:r>
              <a:rPr kumimoji="0" lang="en-US" altLang="zh-CN" sz="1800" b="1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書體坊顏體㊣" pitchFamily="2" charset="-122"/>
                <a:ea typeface="書體坊顏體㊣" pitchFamily="2" charset="-122"/>
                <a:cs typeface="+mn-cs"/>
              </a:rPr>
              <a:t>1</a:t>
            </a:r>
            <a:r>
              <a:rPr kumimoji="0" lang="zh-CN" altLang="en-US" sz="1800" b="1" i="0" u="none" strike="noStrike" kern="1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書體坊顏體㊣" pitchFamily="2" charset="-122"/>
                <a:ea typeface="書體坊顏體㊣" pitchFamily="2" charset="-122"/>
                <a:cs typeface="+mn-cs"/>
              </a:rPr>
              <a:t>期</a:t>
            </a:r>
            <a:r>
              <a:rPr kumimoji="0" lang="zh-CN" altLang="en-US" sz="1800" b="1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書體坊顏體㊣" pitchFamily="2" charset="-122"/>
                <a:ea typeface="書體坊顏體㊣" pitchFamily="2" charset="-122"/>
                <a:cs typeface="+mn-cs"/>
              </a:rPr>
              <a:t>简报</a:t>
            </a:r>
            <a:endParaRPr kumimoji="0" lang="zh-CN" altLang="en-US" sz="1800" b="1" i="0" u="none" strike="noStrike" kern="1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書體坊顏體㊣" pitchFamily="2" charset="-122"/>
              <a:ea typeface="書體坊顏體㊣" pitchFamily="2" charset="-122"/>
              <a:cs typeface="+mn-cs"/>
            </a:endParaRPr>
          </a:p>
        </p:txBody>
      </p:sp>
      <p:sp>
        <p:nvSpPr>
          <p:cNvPr id="7172" name="WordArt 8"/>
          <p:cNvSpPr>
            <a:spLocks noTextEdit="1"/>
          </p:cNvSpPr>
          <p:nvPr/>
        </p:nvSpPr>
        <p:spPr>
          <a:xfrm>
            <a:off x="6429375" y="3929063"/>
            <a:ext cx="1785938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46"/>
              </a:avLst>
            </a:prstTxWarp>
            <a:normAutofit fontScale="70000"/>
          </a:bodyPr>
          <a:p>
            <a:pPr algn="ctr"/>
            <a:r>
              <a:rPr lang="zh-CN" altLang="en-US" sz="2000" b="1">
                <a:solidFill>
                  <a:srgbClr val="002060"/>
                </a:solidFill>
                <a:latin typeface="書體坊顏體㊣" charset="0"/>
                <a:ea typeface="書體坊顏體㊣" charset="0"/>
              </a:rPr>
              <a:t>主编：常慧姗</a:t>
            </a:r>
            <a:endParaRPr lang="zh-CN" altLang="en-US" sz="2000" b="1">
              <a:solidFill>
                <a:srgbClr val="002060"/>
              </a:solidFill>
              <a:latin typeface="書體坊顏體㊣" charset="0"/>
              <a:ea typeface="書體坊顏體㊣" charset="0"/>
            </a:endParaRPr>
          </a:p>
        </p:txBody>
      </p:sp>
      <p:pic>
        <p:nvPicPr>
          <p:cNvPr id="7173" name="Picture 11" descr="u=165567155,645836655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1285875"/>
            <a:ext cx="652463" cy="48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1090613" y="1285875"/>
            <a:ext cx="72866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2017—2018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年阜阳市小学教师远程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全员培训项目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7175" name="Picture 12" descr="u=369133634,1661735152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630241">
            <a:off x="7735888" y="320675"/>
            <a:ext cx="733425" cy="1014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14" descr="u=2515057084,3804573074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021047">
            <a:off x="127000" y="4205288"/>
            <a:ext cx="6508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WordArt 16"/>
          <p:cNvSpPr>
            <a:spLocks noChangeArrowheads="1" noChangeShapeType="1" noTextEdit="1"/>
          </p:cNvSpPr>
          <p:nvPr/>
        </p:nvSpPr>
        <p:spPr bwMode="auto">
          <a:xfrm>
            <a:off x="571475" y="500052"/>
            <a:ext cx="1928825" cy="37941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学员风采</a:t>
            </a:r>
            <a:endParaRPr kumimoji="0" lang="zh-CN" altLang="en-US" sz="3600" b="1" i="0" u="none" strike="noStrike" kern="1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3661"/>
            <a:ext cx="3377555" cy="256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532324"/>
            <a:ext cx="2952329" cy="194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5919"/>
            <a:ext cx="2968878" cy="2056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529590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>
            <p:custDataLst>
              <p:tags r:id="rId2"/>
            </p:custDataLst>
          </p:nvPr>
        </p:nvSpPr>
        <p:spPr>
          <a:xfrm>
            <a:off x="512445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1500" y="2028825"/>
            <a:ext cx="5499100" cy="438150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宋体" panose="02010600030101010101" pitchFamily="2" charset="-122"/>
                <a:cs typeface="+mn-cs"/>
              </a:rPr>
              <a:t>优秀集锦</a:t>
            </a:r>
            <a:endParaRPr kumimoji="0" lang="zh-CN" altLang="en-US" sz="32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3213100" y="2505075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841500" y="2514600"/>
            <a:ext cx="5499100" cy="3587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kern="1200" cap="none" spc="0" normalizeH="0" baseline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ea typeface="宋体" panose="02010600030101010101" pitchFamily="2" charset="-122"/>
                <a:cs typeface="+mn-cs"/>
              </a:rPr>
              <a:t>youxiujijin</a:t>
            </a:r>
            <a:endParaRPr kumimoji="0" lang="en-US" altLang="zh-CN" sz="2500" kern="1200" cap="none" spc="0" normalizeH="0" baseline="0" noProof="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>
            <a:off x="1998663" y="2074863"/>
            <a:ext cx="1042988" cy="785813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04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5295900" y="0"/>
            <a:ext cx="3848100" cy="51435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8"/>
          <p:cNvSpPr/>
          <p:nvPr/>
        </p:nvSpPr>
        <p:spPr>
          <a:xfrm rot="1605786">
            <a:off x="6907213" y="642938"/>
            <a:ext cx="1785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66700" indent="-266700" algn="just" defTabSz="685800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1500" b="0" kern="1200">
                <a:solidFill>
                  <a:srgbClr val="9CB03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266700" indent="-266700" algn="just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D8E39E"/>
              </a:buClr>
              <a:buFont typeface="幼圆" pitchFamily="49" charset="-122"/>
              <a:buChar char=" "/>
              <a:defRPr sz="12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金桥简行楷" pitchFamily="2" charset="-122"/>
              </a:rPr>
              <a:t>优秀作业</a:t>
            </a:r>
            <a:endParaRPr lang="zh-CN" altLang="en-US" sz="2800" b="1" dirty="0">
              <a:solidFill>
                <a:srgbClr val="0000FF"/>
              </a:solidFill>
              <a:ea typeface="金桥简行楷" pitchFamily="2" charset="-122"/>
            </a:endParaRPr>
          </a:p>
        </p:txBody>
      </p:sp>
      <p:pic>
        <p:nvPicPr>
          <p:cNvPr id="18435" name="Picture 9" descr="u=165567155,645836655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3418975">
            <a:off x="8569325" y="4763"/>
            <a:ext cx="492125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10" descr="u=369133634,1661735152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63962">
            <a:off x="620713" y="711200"/>
            <a:ext cx="763587" cy="59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93738" y="1025525"/>
            <a:ext cx="8145463" cy="373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lang="zh-CN" altLang="en-US" sz="1400" kern="1200" cap="none" spc="0" normalizeH="0" baseline="0" noProof="0" dirty="0" smtClean="0"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R="0" algn="l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400" kern="1200" cap="none" spc="0" normalizeH="0" baseline="0" noProof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zh-CN" altLang="en-US" sz="1400" b="0" kern="1200" cap="none" spc="0" normalizeH="0" baseline="0" noProof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没有不变的事物，无论人类，自然，社会，意识，都在发生或快或慢的变化，因为矛盾的各方也都此消彼长变化着。作为教育的实践者教师，也无可避免的要改变自己，以适应社会和教育的发展变化。否则，就会在优胜劣汰中被淘汰。那么，作为教师我们应从哪些方面加强自身的修炼提升自己呢。</a:t>
            </a:r>
            <a:endParaRPr kumimoji="0" lang="zh-CN" altLang="en-US" sz="1400" b="0" kern="1200" cap="none" spc="0" normalizeH="0" baseline="0" noProof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R="0" algn="l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400" b="0" kern="1200" cap="none" spc="0" normalizeH="0" baseline="0" noProof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   专业发展，教师应该不断地学习，提高自己的专业素质，通过理论的学习，理念的更新，让自己更懂教育，跟上现代教育，适应社会的发展对教育的要求，那么教师怎样学呢</a:t>
            </a:r>
            <a:r>
              <a:rPr kumimoji="0" lang="en-US" altLang="zh-CN" sz="1400" b="0" kern="1200" cap="none" spc="0" normalizeH="0" baseline="0" noProof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?</a:t>
            </a:r>
            <a:r>
              <a:rPr kumimoji="0" lang="zh-CN" altLang="en-US" sz="1400" b="0" kern="1200" cap="none" spc="0" normalizeH="0" baseline="0" noProof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第一，可以通过专业的理论书籍设计出合理的时间，长此以往的坚持下去，久久为功总会有长足进步，让自己有一个教书匠逐步变为以教书育人为职业的专业人士。第二，教师要积极参加各种教育方面的培训，在互相交流中，取长补短，互通有无，丰富自己的教育教学经验。给自己补充新鲜血液。第三，通过互联网进行学习，通过互联网可以了解更多的教育信息，了解教育的最新的发展趋势，也可以通过互联网进行最方便的学习培训。另外教师也应该广泛涉猎，上知天文，下知地理，文学、历史、自然等各个学科门类，尽最大可能拓展自己知识面，可以在教学中游刃有余，当然，有机会到各地走一走，开阔自己的视野也不失是一种好的方式，常言道，读万卷书不如行万里路。现实世界是最鲜活的、生动的，各种高科技</a:t>
            </a:r>
            <a:endParaRPr kumimoji="0" lang="zh-CN" altLang="en-US" sz="1400" b="0" kern="1200" cap="none" spc="0" normalizeH="0" baseline="0" noProof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950" y="268288"/>
            <a:ext cx="4752975" cy="85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教师必须改变</a:t>
            </a:r>
            <a:endParaRPr kumimoji="0" lang="en-US" altLang="zh-CN" sz="2400" kern="1200" cap="none" spc="0" normalizeH="0" baseline="0" noProof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1400" kern="1200" cap="none" spc="0" normalizeH="0" baseline="0" noProof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刘建权 太和县大庙镇中心校</a:t>
            </a:r>
            <a:endParaRPr kumimoji="0" lang="zh-CN" altLang="en-US" sz="1400" kern="1200" cap="none" spc="0" normalizeH="0" baseline="0" noProof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465138" y="960438"/>
            <a:ext cx="8274050" cy="36115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  转化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生产力，可以让世界变得更加丰富多彩，且有了这样经验和体验，可以让你的课堂不再变得干瘪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、               枯 燥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。总之，各种学习方式都可以尝试，只要坚持下去都会促进我们的专业发展。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  <a:p>
            <a:pPr marL="267970" marR="0" lvl="0" indent="349250" algn="l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57B3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当今社是一个信息社会、互联网时代、智能时代，生活中的各种新事物层出不穷，这些物品正在高效便捷的服务与我们的生活，作为教师，我们不能固守原有知识技能及技术手段，我们要跟上时代前进的步伐，及时掌握这些技能技术手段。才可以更好地服务于教学，服务于我们的学生。计算机技术，多媒体技术就必不可少了，它可以让我们的教学变得能轻松，有效提高我们的教学效率，让我们的教学内容变得的更生动、有趣、更直观、更易接受，学生们才更喜欢，乐于接受学习。所以，我们必须学习这门技术，改造我们的传统教学手段。事实上，我们也在努力地做这些工作，通过技术培训逐渐掌握这些技术，通过多媒体技术大赛让自己的技术更加日益娴熟，相信通过教学中技术的应用使我们的教学趋于完美。</a:t>
            </a:r>
            <a:endParaRPr kumimoji="0" sz="1500" b="0" i="0" u="none" strike="noStrike" kern="1200" cap="none" spc="0" normalizeH="0" baseline="0" noProof="0" dirty="0" smtClean="0">
              <a:ln>
                <a:noFill/>
              </a:ln>
              <a:solidFill>
                <a:srgbClr val="657B3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8"/>
          <p:cNvSpPr/>
          <p:nvPr/>
        </p:nvSpPr>
        <p:spPr>
          <a:xfrm rot="-1608712">
            <a:off x="30163" y="555625"/>
            <a:ext cx="16383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66700" indent="-266700" algn="just" defTabSz="685800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1500" b="0" kern="1200">
                <a:solidFill>
                  <a:srgbClr val="9CB03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266700" indent="-266700" algn="just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D8E39E"/>
              </a:buClr>
              <a:buFont typeface="幼圆" pitchFamily="49" charset="-122"/>
              <a:buChar char=" "/>
              <a:defRPr sz="12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金桥简行楷" pitchFamily="2" charset="-122"/>
              </a:rPr>
              <a:t>优秀作业</a:t>
            </a:r>
            <a:endParaRPr lang="zh-CN" altLang="en-US" sz="2800" b="1" dirty="0">
              <a:solidFill>
                <a:srgbClr val="0000FF"/>
              </a:solidFill>
              <a:ea typeface="金桥简行楷" pitchFamily="2" charset="-122"/>
            </a:endParaRPr>
          </a:p>
        </p:txBody>
      </p:sp>
      <p:pic>
        <p:nvPicPr>
          <p:cNvPr id="20483" name="Picture 24" descr="u=165567155,645836655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3153318">
            <a:off x="6343650" y="80963"/>
            <a:ext cx="596900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23" descr="u=2515057084,3804573074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7175">
            <a:off x="-42862" y="4244975"/>
            <a:ext cx="1008062" cy="6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内容占位符 1"/>
          <p:cNvSpPr>
            <a:spLocks noGrp="1"/>
          </p:cNvSpPr>
          <p:nvPr>
            <p:ph idx="1"/>
          </p:nvPr>
        </p:nvSpPr>
        <p:spPr>
          <a:xfrm>
            <a:off x="460375" y="1131888"/>
            <a:ext cx="8291513" cy="3895725"/>
          </a:xfrm>
        </p:spPr>
        <p:txBody>
          <a:bodyPr vert="horz" wrap="square" lIns="91440" tIns="45720" rIns="91440" bIns="45720" anchor="t"/>
          <a:p>
            <a:r>
              <a:rPr lang="zh-CN" altLang="en-US" dirty="0"/>
              <a:t>        教师除了教书，更重要的是育人，高超技术，娴熟的教学技巧，可以让学生学到更多的知识，学到更多的本领。但学生的优秀人品需要教师精心培育才能形成，这就要求教师有高尚的人格魅力，有博大的胸怀，慈爱的胸襟。这样，在学生面前，教师才能时时处处才能以身作则做学生的示范。学生有困难时才能伸以援手，学生犯错误时才能以包容之心原谅他们的不足，面对学生的无礼时才能以德报怨，感化他们那冷漠的心灵。不如此，学生健全的人格就无法形成。所以，教师要加强自己的师德修养，认真学习教师道德规范，学习教师十不准要求，在生活、工作中严格要求自己。让自己更完美，树立良好教师形象。也要学习党的教育教学理论，有关教师的一些法律法规，规范自己的教育教学行为，学习马列主义、毛泽东思想、中国特色社会主义理论，三个代表，习近平新时代中国特色社会主义理论，提升自己的精神境界，做一个坚定社会主义事业，永远跟党走，忠实为人民服务的合格的教师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529590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>
            <p:custDataLst>
              <p:tags r:id="rId2"/>
            </p:custDataLst>
          </p:nvPr>
        </p:nvSpPr>
        <p:spPr>
          <a:xfrm>
            <a:off x="512445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1500" y="2028825"/>
            <a:ext cx="5499100" cy="438150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宋体" panose="02010600030101010101" pitchFamily="2" charset="-122"/>
                <a:cs typeface="+mn-cs"/>
              </a:rPr>
              <a:t>温馨提示</a:t>
            </a:r>
            <a:endParaRPr kumimoji="0" lang="zh-CN" altLang="en-US" sz="32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3213100" y="2505075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841500" y="2514600"/>
            <a:ext cx="5499100" cy="3587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kern="1200" cap="none" spc="0" normalizeH="0" baseline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ea typeface="宋体" panose="02010600030101010101" pitchFamily="2" charset="-122"/>
                <a:cs typeface="+mn-cs"/>
              </a:rPr>
              <a:t>wenxintishi</a:t>
            </a:r>
            <a:endParaRPr kumimoji="0" lang="en-US" altLang="zh-CN" sz="2500" kern="1200" cap="none" spc="0" normalizeH="0" baseline="0" noProof="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>
            <a:off x="1998663" y="2074863"/>
            <a:ext cx="1042988" cy="785813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05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5295900" y="0"/>
            <a:ext cx="3848100" cy="51435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1"/>
          <p:cNvSpPr/>
          <p:nvPr/>
        </p:nvSpPr>
        <p:spPr>
          <a:xfrm>
            <a:off x="1214438" y="1214438"/>
            <a:ext cx="7572375" cy="3292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266700" indent="-266700" algn="just" defTabSz="685800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1500" b="0" kern="1200">
                <a:solidFill>
                  <a:srgbClr val="9CB03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266700" indent="-266700" algn="just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D8E39E"/>
              </a:buClr>
              <a:buFont typeface="幼圆" pitchFamily="49" charset="-122"/>
              <a:buChar char=" "/>
              <a:defRPr sz="12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algn="l" defTabSz="914400">
              <a:lnSpc>
                <a:spcPct val="150000"/>
              </a:lnSpc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及时关注考核 参与研修活动</a:t>
            </a:r>
            <a:endParaRPr lang="zh-CN" altLang="en-US" sz="1400" dirty="0">
              <a:solidFill>
                <a:srgbClr val="336600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>
              <a:lnSpc>
                <a:spcPct val="150000"/>
              </a:lnSpc>
              <a:spcBef>
                <a:spcPct val="500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请各位参训教师及时了解项目首页“考核方案”。了解培训考核指标及每个指标所占分值。按照考核要求合理安排自己的研修时间及提交各类研修作品，同时要积极参与专家发布的研修活动，和同行们共同交流分享。</a:t>
            </a:r>
            <a:endParaRPr lang="en-US" altLang="zh-CN" sz="1400" dirty="0">
              <a:solidFill>
                <a:srgbClr val="336600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学习时间不更新怎么办？</a:t>
            </a:r>
            <a:endParaRPr lang="zh-CN" altLang="en-US" sz="1400" dirty="0">
              <a:solidFill>
                <a:srgbClr val="336600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答：我们汇总了学习时间不更新的常见情况，并给出详细解决办法，发布在“项目主页”</a:t>
            </a:r>
            <a:r>
              <a:rPr lang="en-US" altLang="zh-CN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—“</a:t>
            </a: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温馨提示”版块。学员可以根据自己的实际情况，根据提示进行操作。如果您操作之后依然无法更新时间，请致电客服电话。</a:t>
            </a:r>
            <a:endParaRPr lang="zh-CN" altLang="en-US" sz="1400" dirty="0">
              <a:solidFill>
                <a:srgbClr val="336600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>
              <a:lnSpc>
                <a:spcPct val="150000"/>
              </a:lnSpc>
              <a:spcBef>
                <a:spcPct val="50000"/>
              </a:spcBef>
              <a:buClrTx/>
              <a:buSzPct val="100000"/>
              <a:buNone/>
            </a:pPr>
            <a:endParaRPr lang="zh-CN" altLang="en-US" sz="1400" dirty="0">
              <a:solidFill>
                <a:srgbClr val="3366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714481" y="641370"/>
            <a:ext cx="1928826" cy="4794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温馨提示</a:t>
            </a:r>
            <a:endParaRPr kumimoji="0" lang="zh-CN" altLang="en-US" sz="3600" b="1" i="0" u="none" strike="noStrike" kern="10" cap="none" spc="0" normalizeH="0" baseline="0" noProof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532" name="Picture 10" descr="u=369133634,1661735152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434339">
            <a:off x="461963" y="439738"/>
            <a:ext cx="909637" cy="706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10" descr="u=369133634,1661735152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434339">
            <a:off x="533400" y="654050"/>
            <a:ext cx="909638" cy="706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WordArt 12"/>
          <p:cNvSpPr>
            <a:spLocks noChangeArrowheads="1" noChangeShapeType="1" noTextEdit="1"/>
          </p:cNvSpPr>
          <p:nvPr/>
        </p:nvSpPr>
        <p:spPr bwMode="auto">
          <a:xfrm>
            <a:off x="1643042" y="571486"/>
            <a:ext cx="1928826" cy="4794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温馨提示</a:t>
            </a:r>
            <a:endParaRPr kumimoji="0" lang="zh-CN" altLang="en-US" sz="3600" b="1" i="0" u="none" strike="noStrike" kern="10" cap="none" spc="0" normalizeH="0" baseline="0" noProof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Rectangle 5"/>
          <p:cNvSpPr/>
          <p:nvPr/>
        </p:nvSpPr>
        <p:spPr>
          <a:xfrm>
            <a:off x="1285875" y="1285875"/>
            <a:ext cx="7354888" cy="36464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266700" indent="-266700" algn="just" defTabSz="685800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1500" b="0" kern="1200">
                <a:solidFill>
                  <a:srgbClr val="9CB03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266700" indent="-266700" algn="just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D8E39E"/>
              </a:buClr>
              <a:buFont typeface="幼圆" pitchFamily="49" charset="-122"/>
              <a:buChar char=" "/>
              <a:defRPr sz="12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algn="l" defTabSz="91440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None/>
            </a:pP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亲们，大家辛苦啦</a:t>
            </a:r>
            <a:r>
              <a:rPr lang="en-US" altLang="zh-CN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O(∩_∩)O </a:t>
            </a: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！在研修、工作两不误的情况下，请一定要注意下面的事情哦！</a:t>
            </a:r>
            <a:endParaRPr lang="zh-CN" altLang="en-US" sz="1400" dirty="0">
              <a:solidFill>
                <a:srgbClr val="336600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合理安排作息时间，保持愉快的心情。</a:t>
            </a:r>
            <a:endParaRPr lang="zh-CN" altLang="en-US" sz="1400" dirty="0">
              <a:solidFill>
                <a:srgbClr val="336600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劳逸结合，工作间隙注意适当休息，每工作一小时后休息</a:t>
            </a:r>
            <a:r>
              <a:rPr lang="en-US" altLang="zh-CN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分钟左右。</a:t>
            </a:r>
            <a:endParaRPr lang="zh-CN" altLang="en-US" sz="1400" dirty="0">
              <a:solidFill>
                <a:srgbClr val="336600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电脑室内光线要适宜，保持正确的操作姿势。</a:t>
            </a:r>
            <a:endParaRPr lang="zh-CN" altLang="en-US" sz="1400" dirty="0">
              <a:solidFill>
                <a:srgbClr val="336600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4.</a:t>
            </a: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注意补充营养，多吃胡萝卜，白菜、豆芽、豆腐、红枣、橘子以及牛奶、鸡蛋、瘦肉等食物。</a:t>
            </a:r>
            <a:endParaRPr lang="zh-CN" altLang="en-US" sz="1400" dirty="0">
              <a:solidFill>
                <a:srgbClr val="336600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5.</a:t>
            </a: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注意保持皮肤清洁，尤其是脸部和手的皮肤裸露处多清洁。</a:t>
            </a:r>
            <a:endParaRPr lang="zh-CN" altLang="en-US" sz="1400" dirty="0">
              <a:solidFill>
                <a:srgbClr val="336600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150000"/>
              </a:lnSpc>
              <a:spcBef>
                <a:spcPct val="50000"/>
              </a:spcBef>
              <a:buClrTx/>
              <a:buSzPct val="100000"/>
              <a:buNone/>
            </a:pPr>
            <a:r>
              <a:rPr lang="en-US" altLang="zh-CN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6.</a:t>
            </a:r>
            <a:r>
              <a:rPr lang="zh-CN" altLang="en-US" sz="1400" dirty="0">
                <a:solidFill>
                  <a:srgbClr val="336600"/>
                </a:solidFill>
                <a:latin typeface="微软雅黑" panose="020B0503020204020204" pitchFamily="34" charset="-122"/>
              </a:rPr>
              <a:t>可多喝绿茶、菊花茶，对眼睛疲劳、视力模糊有很好的疗效。</a:t>
            </a:r>
            <a:endParaRPr lang="zh-CN" altLang="en-US" sz="1200" dirty="0">
              <a:solidFill>
                <a:srgbClr val="3366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WordArt 5"/>
          <p:cNvSpPr>
            <a:spLocks noTextEdit="1"/>
          </p:cNvSpPr>
          <p:nvPr/>
        </p:nvSpPr>
        <p:spPr>
          <a:xfrm>
            <a:off x="5632450" y="474663"/>
            <a:ext cx="1944688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写在卷尾</a:t>
            </a:r>
            <a:endParaRPr lang="zh-CN" altLang="en-US" sz="3600" b="1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79" name="Rectangle 6"/>
          <p:cNvSpPr/>
          <p:nvPr/>
        </p:nvSpPr>
        <p:spPr>
          <a:xfrm>
            <a:off x="2989263" y="1331913"/>
            <a:ext cx="5143500" cy="34544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266700" indent="-266700" algn="just" defTabSz="685800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1500" b="0" kern="1200">
                <a:solidFill>
                  <a:srgbClr val="9CB03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266700" indent="-266700" algn="just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D8E39E"/>
              </a:buClr>
              <a:buFont typeface="幼圆" pitchFamily="49" charset="-122"/>
              <a:buChar char=" "/>
              <a:defRPr sz="12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不需要太多的语言</a:t>
            </a:r>
            <a:r>
              <a:rPr lang="en-US" altLang="zh-CN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,</a:t>
            </a:r>
            <a:endParaRPr lang="en-US" altLang="zh-CN" sz="1900" dirty="0">
              <a:solidFill>
                <a:srgbClr val="FF6600"/>
              </a:solidFill>
              <a:latin typeface="方正启体简体" pitchFamily="65" charset="-122"/>
              <a:ea typeface="方正启体简体" pitchFamily="65" charset="-122"/>
            </a:endParaRPr>
          </a:p>
          <a:p>
            <a:pPr marL="0" lvl="0" indent="0" algn="r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去回想已经收获的甘甜</a:t>
            </a:r>
            <a:r>
              <a:rPr lang="en-US" altLang="zh-CN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.</a:t>
            </a:r>
            <a:endParaRPr lang="zh-CN" altLang="en-US" sz="1900" dirty="0">
              <a:solidFill>
                <a:srgbClr val="FF6600"/>
              </a:solidFill>
              <a:latin typeface="方正启体简体" pitchFamily="65" charset="-122"/>
              <a:ea typeface="方正启体简体" pitchFamily="65" charset="-122"/>
            </a:endParaRPr>
          </a:p>
          <a:p>
            <a:pPr marL="0" lvl="0" indent="0" algn="r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只要我们曾经耕耘过</a:t>
            </a:r>
            <a:r>
              <a:rPr lang="en-US" altLang="zh-CN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,</a:t>
            </a:r>
            <a:endParaRPr lang="en-US" altLang="zh-CN" sz="1900" dirty="0">
              <a:solidFill>
                <a:srgbClr val="FF6600"/>
              </a:solidFill>
              <a:latin typeface="方正启体简体" pitchFamily="65" charset="-122"/>
              <a:ea typeface="方正启体简体" pitchFamily="65" charset="-122"/>
            </a:endParaRPr>
          </a:p>
          <a:p>
            <a:pPr marL="0" lvl="0" indent="0" algn="r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不论开始如何的步履蹒跚。</a:t>
            </a:r>
            <a:endParaRPr lang="zh-CN" altLang="en-US" sz="1900" dirty="0">
              <a:solidFill>
                <a:srgbClr val="FF6600"/>
              </a:solidFill>
              <a:latin typeface="方正启体简体" pitchFamily="65" charset="-122"/>
              <a:ea typeface="方正启体简体" pitchFamily="65" charset="-122"/>
            </a:endParaRPr>
          </a:p>
          <a:p>
            <a:pPr marL="0" lvl="0" indent="0" algn="r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或深或浅</a:t>
            </a:r>
            <a:r>
              <a:rPr lang="en-US" altLang="zh-CN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,</a:t>
            </a:r>
            <a:endParaRPr lang="en-US" altLang="zh-CN" sz="1900" dirty="0">
              <a:solidFill>
                <a:srgbClr val="FF6600"/>
              </a:solidFill>
              <a:latin typeface="方正启体简体" pitchFamily="65" charset="-122"/>
              <a:ea typeface="方正启体简体" pitchFamily="65" charset="-122"/>
            </a:endParaRPr>
          </a:p>
          <a:p>
            <a:pPr marL="0" lvl="0" indent="0" algn="r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总有那份美丽</a:t>
            </a:r>
            <a:r>
              <a:rPr lang="en-US" altLang="zh-CN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,</a:t>
            </a:r>
            <a:endParaRPr lang="en-US" altLang="zh-CN" sz="1900" dirty="0">
              <a:solidFill>
                <a:srgbClr val="FF6600"/>
              </a:solidFill>
              <a:latin typeface="方正启体简体" pitchFamily="65" charset="-122"/>
              <a:ea typeface="方正启体简体" pitchFamily="65" charset="-122"/>
            </a:endParaRPr>
          </a:p>
          <a:p>
            <a:pPr marL="0" lvl="0" indent="0" algn="r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00" dirty="0">
                <a:solidFill>
                  <a:srgbClr val="FF6600"/>
                </a:solidFill>
                <a:latin typeface="方正启体简体" pitchFamily="65" charset="-122"/>
                <a:ea typeface="方正启体简体" pitchFamily="65" charset="-122"/>
              </a:rPr>
              <a:t>清晰地写在里边。</a:t>
            </a:r>
            <a:endParaRPr lang="en-US" altLang="zh-CN" sz="1900" dirty="0">
              <a:solidFill>
                <a:srgbClr val="FF6600"/>
              </a:solidFill>
              <a:ea typeface="金桥简行楷" pitchFamily="2" charset="-122"/>
            </a:endParaRPr>
          </a:p>
          <a:p>
            <a:pPr marL="0" lvl="0" indent="0" algn="r" defTabSz="914400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900" b="1" dirty="0">
                <a:solidFill>
                  <a:schemeClr val="tx1"/>
                </a:solidFill>
                <a:ea typeface="金桥简行楷" pitchFamily="2" charset="-122"/>
              </a:rPr>
              <a:t>　</a:t>
            </a:r>
            <a:r>
              <a:rPr lang="zh-CN" altLang="en-US" sz="1900" dirty="0">
                <a:solidFill>
                  <a:schemeClr val="tx1"/>
                </a:solidFill>
                <a:ea typeface="金桥简行楷" pitchFamily="2" charset="-122"/>
              </a:rPr>
              <a:t> </a:t>
            </a:r>
            <a:endParaRPr lang="zh-CN" altLang="en-US" sz="1900" dirty="0">
              <a:solidFill>
                <a:schemeClr val="tx1"/>
              </a:solidFill>
              <a:ea typeface="金桥简行楷" pitchFamily="2" charset="-122"/>
            </a:endParaRPr>
          </a:p>
        </p:txBody>
      </p:sp>
      <p:pic>
        <p:nvPicPr>
          <p:cNvPr id="24580" name="Picture 9" descr="u=369133634,1661735152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434339">
            <a:off x="4108450" y="3646488"/>
            <a:ext cx="876300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2" descr="u=369133634,1661735152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630241">
            <a:off x="8061325" y="841375"/>
            <a:ext cx="630238" cy="709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MH_Number_1"/>
          <p:cNvSpPr/>
          <p:nvPr>
            <p:custDataLst>
              <p:tags r:id="rId1"/>
            </p:custDataLst>
          </p:nvPr>
        </p:nvSpPr>
        <p:spPr>
          <a:xfrm>
            <a:off x="1795463" y="1833563"/>
            <a:ext cx="327025" cy="327025"/>
          </a:xfrm>
          <a:prstGeom prst="roundRect">
            <a:avLst/>
          </a:prstGeom>
          <a:gradFill>
            <a:gsLst>
              <a:gs pos="0">
                <a:srgbClr val="B01826"/>
              </a:gs>
              <a:gs pos="100000">
                <a:srgbClr val="EA606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01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195" name="MH_Entry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08225" y="1752600"/>
            <a:ext cx="2263775" cy="490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开篇寄语</a:t>
            </a:r>
            <a:endParaRPr kumimoji="0" lang="zh-CN" altLang="en-US" sz="1600" kern="1200" cap="none" spc="0" normalizeH="0" baseline="0" noProof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93" name="MH_Number_3"/>
          <p:cNvSpPr/>
          <p:nvPr>
            <p:custDataLst>
              <p:tags r:id="rId3"/>
            </p:custDataLst>
          </p:nvPr>
        </p:nvSpPr>
        <p:spPr>
          <a:xfrm>
            <a:off x="1795463" y="2600325"/>
            <a:ext cx="327025" cy="325438"/>
          </a:xfrm>
          <a:prstGeom prst="roundRect">
            <a:avLst/>
          </a:prstGeom>
          <a:gradFill>
            <a:gsLst>
              <a:gs pos="0">
                <a:srgbClr val="BC9004"/>
              </a:gs>
              <a:gs pos="100000">
                <a:srgbClr val="E9B3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03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197" name="MH_Entry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08225" y="2517775"/>
            <a:ext cx="2263775" cy="490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研修纪实</a:t>
            </a:r>
            <a:endParaRPr kumimoji="0" lang="zh-CN" altLang="en-US" sz="1600" kern="1200" cap="none" spc="0" normalizeH="0" baseline="0" noProof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96" name="MH_Number_5"/>
          <p:cNvSpPr/>
          <p:nvPr>
            <p:custDataLst>
              <p:tags r:id="rId5"/>
            </p:custDataLst>
          </p:nvPr>
        </p:nvSpPr>
        <p:spPr>
          <a:xfrm>
            <a:off x="1795463" y="3365500"/>
            <a:ext cx="327025" cy="327025"/>
          </a:xfrm>
          <a:prstGeom prst="roundRect">
            <a:avLst/>
          </a:prstGeom>
          <a:gradFill>
            <a:gsLst>
              <a:gs pos="0">
                <a:srgbClr val="038297"/>
              </a:gs>
              <a:gs pos="100000">
                <a:srgbClr val="03C0D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05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199" name="MH_Entry_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8225" y="3284538"/>
            <a:ext cx="226377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优秀集锦</a:t>
            </a:r>
            <a:endParaRPr kumimoji="0" lang="zh-CN" altLang="en-US" sz="1600" kern="1200" cap="none" spc="0" normalizeH="0" baseline="0" noProof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99" name="MH_Number_7"/>
          <p:cNvSpPr/>
          <p:nvPr>
            <p:custDataLst>
              <p:tags r:id="rId7"/>
            </p:custDataLst>
          </p:nvPr>
        </p:nvSpPr>
        <p:spPr>
          <a:xfrm>
            <a:off x="1795463" y="4010025"/>
            <a:ext cx="327025" cy="327025"/>
          </a:xfrm>
          <a:prstGeom prst="roundRect">
            <a:avLst/>
          </a:prstGeom>
          <a:gradFill>
            <a:gsLst>
              <a:gs pos="0">
                <a:srgbClr val="524638"/>
              </a:gs>
              <a:gs pos="100000">
                <a:srgbClr val="9C877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07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201" name="MH_Entry_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8225" y="3929063"/>
            <a:ext cx="226377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温馨提示</a:t>
            </a:r>
            <a:endParaRPr kumimoji="0" lang="zh-CN" altLang="en-US" sz="1600" kern="1200" cap="none" spc="0" normalizeH="0" baseline="0" noProof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105" name="MH_Others_1"/>
          <p:cNvCxnSpPr/>
          <p:nvPr>
            <p:custDataLst>
              <p:tags r:id="rId9"/>
            </p:custDataLst>
          </p:nvPr>
        </p:nvCxnSpPr>
        <p:spPr>
          <a:xfrm>
            <a:off x="2263775" y="1833563"/>
            <a:ext cx="0" cy="2765425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MH_Number_2"/>
          <p:cNvSpPr/>
          <p:nvPr>
            <p:custDataLst>
              <p:tags r:id="rId10"/>
            </p:custDataLst>
          </p:nvPr>
        </p:nvSpPr>
        <p:spPr>
          <a:xfrm>
            <a:off x="4713288" y="1833563"/>
            <a:ext cx="327025" cy="327025"/>
          </a:xfrm>
          <a:prstGeom prst="roundRect">
            <a:avLst/>
          </a:prstGeom>
          <a:gradFill>
            <a:gsLst>
              <a:gs pos="0">
                <a:srgbClr val="B01826"/>
              </a:gs>
              <a:gs pos="100000">
                <a:srgbClr val="EA606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02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204" name="MH_Entry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24463" y="1752600"/>
            <a:ext cx="2265363" cy="490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学情统计</a:t>
            </a:r>
            <a:endParaRPr kumimoji="0" lang="zh-CN" altLang="en-US" sz="1600" kern="1200" cap="none" spc="0" normalizeH="0" baseline="0" noProof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21" name="MH_Number_4"/>
          <p:cNvSpPr/>
          <p:nvPr>
            <p:custDataLst>
              <p:tags r:id="rId12"/>
            </p:custDataLst>
          </p:nvPr>
        </p:nvSpPr>
        <p:spPr>
          <a:xfrm>
            <a:off x="4713288" y="2600325"/>
            <a:ext cx="327025" cy="325438"/>
          </a:xfrm>
          <a:prstGeom prst="roundRect">
            <a:avLst/>
          </a:prstGeom>
          <a:gradFill>
            <a:gsLst>
              <a:gs pos="0">
                <a:srgbClr val="BC9004"/>
              </a:gs>
              <a:gs pos="100000">
                <a:srgbClr val="E9B30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04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206" name="MH_Entry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24463" y="2517775"/>
            <a:ext cx="2265363" cy="490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学习标兵</a:t>
            </a:r>
            <a:endParaRPr kumimoji="0" lang="zh-CN" altLang="en-US" sz="1600" kern="1200" cap="none" spc="0" normalizeH="0" baseline="0" noProof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19" name="MH_Number_6"/>
          <p:cNvSpPr/>
          <p:nvPr>
            <p:custDataLst>
              <p:tags r:id="rId14"/>
            </p:custDataLst>
          </p:nvPr>
        </p:nvSpPr>
        <p:spPr>
          <a:xfrm>
            <a:off x="4713288" y="3365500"/>
            <a:ext cx="327025" cy="327025"/>
          </a:xfrm>
          <a:prstGeom prst="roundRect">
            <a:avLst/>
          </a:prstGeom>
          <a:gradFill>
            <a:gsLst>
              <a:gs pos="0">
                <a:srgbClr val="038297"/>
              </a:gs>
              <a:gs pos="100000">
                <a:srgbClr val="03C0D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06</a:t>
            </a:r>
            <a:endParaRPr kumimoji="0" lang="zh-CN" altLang="en-US" sz="1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8208" name="MH_Entry_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24463" y="3284538"/>
            <a:ext cx="2265363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情系研修</a:t>
            </a:r>
            <a:endParaRPr kumimoji="0" lang="zh-CN" altLang="en-US" sz="1600" kern="1200" cap="none" spc="0" normalizeH="0" baseline="0" noProof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cxnSp>
        <p:nvCxnSpPr>
          <p:cNvPr id="30" name="MH_Others_2"/>
          <p:cNvCxnSpPr/>
          <p:nvPr>
            <p:custDataLst>
              <p:tags r:id="rId16"/>
            </p:custDataLst>
          </p:nvPr>
        </p:nvCxnSpPr>
        <p:spPr>
          <a:xfrm rot="5400000">
            <a:off x="3857625" y="3143250"/>
            <a:ext cx="2716213" cy="1588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s_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flipH="1">
            <a:off x="1168400" y="876300"/>
            <a:ext cx="2238375" cy="307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800" spc="200">
                <a:solidFill>
                  <a:srgbClr val="C0C0C0"/>
                </a:solidFill>
                <a:latin typeface="华文中宋" pitchFamily="2" charset="-122"/>
                <a:ea typeface="华文中宋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20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  ONTENTS</a:t>
            </a:r>
            <a:endParaRPr kumimoji="0" lang="zh-CN" altLang="en-US" sz="2800" b="1" i="0" u="none" strike="noStrike" kern="1200" cap="none" spc="20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4" name="MH_Others_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flipH="1">
            <a:off x="1306289" y="428610"/>
            <a:ext cx="2408454" cy="398278"/>
          </a:xfrm>
          <a:prstGeom prst="rect">
            <a:avLst/>
          </a:prstGeom>
          <a:noFill/>
        </p:spPr>
        <p:txBody>
          <a:bodyPr lIns="0" tIns="0" rIns="0" bIns="0" anchor="ctr"/>
          <a:lstStyle>
            <a:defPPr>
              <a:defRPr lang="zh-CN"/>
            </a:defPPr>
            <a:lvl1pPr algn="ctr">
              <a:defRPr sz="4000" b="1">
                <a:solidFill>
                  <a:srgbClr val="EA606D"/>
                </a:solidFill>
                <a:effectLst>
                  <a:innerShdw blurRad="63500">
                    <a:prstClr val="black">
                      <a:alpha val="20000"/>
                    </a:prstClr>
                  </a:innerShdw>
                </a:effectLst>
                <a:latin typeface="华文中宋" pitchFamily="2" charset="-122"/>
                <a:ea typeface="华文中宋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EA606D"/>
                </a:solidFill>
                <a:effectLst>
                  <a:innerShdw blurRad="63500">
                    <a:prstClr val="black">
                      <a:alpha val="20000"/>
                    </a:prstClr>
                  </a:inn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内容大纲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EA606D"/>
              </a:solidFill>
              <a:effectLst>
                <a:innerShdw blurRad="63500">
                  <a:prstClr val="black">
                    <a:alpha val="20000"/>
                  </a:prstClr>
                </a:inn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MH_Others_5"/>
          <p:cNvSpPr/>
          <p:nvPr>
            <p:custDataLst>
              <p:tags r:id="rId19"/>
            </p:custDataLst>
          </p:nvPr>
        </p:nvSpPr>
        <p:spPr>
          <a:xfrm>
            <a:off x="588065" y="510985"/>
            <a:ext cx="854984" cy="632525"/>
          </a:xfrm>
          <a:prstGeom prst="round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innerShdw blurRad="63500">
                    <a:prstClr val="black">
                      <a:alpha val="20000"/>
                    </a:prstClr>
                  </a:inn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C</a:t>
            </a:r>
            <a:endParaRPr kumimoji="0" lang="zh-CN" altLang="en-US" sz="7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>
                <a:innerShdw blurRad="63500">
                  <a:prstClr val="black">
                    <a:alpha val="20000"/>
                  </a:prstClr>
                </a:inn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8213" name="MH_Entry_Highlight"/>
          <p:cNvSpPr txBox="1"/>
          <p:nvPr>
            <p:custDataLst>
              <p:tags r:id="rId20"/>
            </p:custDataLst>
          </p:nvPr>
        </p:nvSpPr>
        <p:spPr>
          <a:xfrm>
            <a:off x="-576262" y="2890838"/>
            <a:ext cx="381000" cy="4889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>
            <a:lvl1pPr marL="266700" indent="-266700" algn="just" defTabSz="685800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1500" b="0" kern="1200">
                <a:solidFill>
                  <a:srgbClr val="9CB03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266700" indent="-266700" algn="just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D8E39E"/>
              </a:buClr>
              <a:buFont typeface="幼圆" pitchFamily="49" charset="-122"/>
              <a:buChar char=" "/>
              <a:defRPr sz="12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b="1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请</a:t>
            </a:r>
            <a:endParaRPr lang="zh-CN" altLang="en-US" b="1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9163" y="1304925"/>
            <a:ext cx="7286625" cy="3173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9" name="MH_Number_7"/>
          <p:cNvSpPr/>
          <p:nvPr>
            <p:custDataLst>
              <p:tags r:id="rId21"/>
            </p:custDataLst>
          </p:nvPr>
        </p:nvSpPr>
        <p:spPr>
          <a:xfrm>
            <a:off x="1328738" y="1670050"/>
            <a:ext cx="327025" cy="3270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01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1" name="MH_Entry_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55763" y="1589088"/>
            <a:ext cx="226377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开卷寄语</a:t>
            </a:r>
            <a:endParaRPr kumimoji="0" lang="zh-CN" altLang="en-US" sz="1600" kern="1200" cap="none" spc="0" normalizeH="0" baseline="0" noProof="0" dirty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25" name="MH_Entry_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19750" y="2436813"/>
            <a:ext cx="226377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温馨提示</a:t>
            </a:r>
            <a:endParaRPr kumimoji="0" lang="zh-CN" altLang="en-US" sz="1600" kern="1200" cap="none" spc="0" normalizeH="0" baseline="0" noProof="0" dirty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26" name="MH_Entry_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72138" y="1570038"/>
            <a:ext cx="226377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 smtClean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优秀集锦</a:t>
            </a:r>
            <a:endParaRPr kumimoji="0" lang="zh-CN" altLang="en-US" sz="1600" kern="1200" cap="none" spc="0" normalizeH="0" baseline="0" noProof="0" dirty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27" name="MH_Entry_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57350" y="2446338"/>
            <a:ext cx="226377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学</a:t>
            </a:r>
            <a:r>
              <a:rPr kumimoji="0" lang="zh-CN" altLang="en-US" sz="1600" kern="1200" cap="none" spc="0" normalizeH="0" baseline="0" noProof="0" dirty="0" smtClean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情统计</a:t>
            </a:r>
            <a:endParaRPr kumimoji="0" lang="zh-CN" altLang="en-US" sz="1600" kern="1200" cap="none" spc="0" normalizeH="0" baseline="0" noProof="0" dirty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32" name="MH_Entry_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19750" y="3235325"/>
            <a:ext cx="226377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写在卷尾</a:t>
            </a:r>
            <a:endParaRPr kumimoji="0" lang="zh-CN" altLang="en-US" sz="1600" kern="1200" cap="none" spc="0" normalizeH="0" baseline="0" noProof="0" dirty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36" name="MH_Entry_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57350" y="3235325"/>
            <a:ext cx="226377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kern="1200" cap="none" spc="0" normalizeH="0" baseline="0" noProof="0" dirty="0">
                <a:solidFill>
                  <a:srgbClr val="333333"/>
                </a:solidFill>
                <a:latin typeface="+mj-ea"/>
                <a:ea typeface="+mj-ea"/>
                <a:cs typeface="+mn-cs"/>
              </a:rPr>
              <a:t>学员风采</a:t>
            </a:r>
            <a:endParaRPr kumimoji="0" lang="zh-CN" altLang="en-US" sz="1600" kern="1200" cap="none" spc="0" normalizeH="0" baseline="0" noProof="0" dirty="0">
              <a:solidFill>
                <a:srgbClr val="333333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37" name="MH_Number_7"/>
          <p:cNvSpPr/>
          <p:nvPr>
            <p:custDataLst>
              <p:tags r:id="rId28"/>
            </p:custDataLst>
          </p:nvPr>
        </p:nvSpPr>
        <p:spPr>
          <a:xfrm>
            <a:off x="1306513" y="2513013"/>
            <a:ext cx="327025" cy="32702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02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8" name="MH_Number_7"/>
          <p:cNvSpPr/>
          <p:nvPr>
            <p:custDataLst>
              <p:tags r:id="rId29"/>
            </p:custDataLst>
          </p:nvPr>
        </p:nvSpPr>
        <p:spPr>
          <a:xfrm>
            <a:off x="1317625" y="3289300"/>
            <a:ext cx="327025" cy="32702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03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0" name="MH_Number_7"/>
          <p:cNvSpPr/>
          <p:nvPr>
            <p:custDataLst>
              <p:tags r:id="rId30"/>
            </p:custDataLst>
          </p:nvPr>
        </p:nvSpPr>
        <p:spPr>
          <a:xfrm>
            <a:off x="5300663" y="2513013"/>
            <a:ext cx="327025" cy="32702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05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1" name="MH_Number_7"/>
          <p:cNvSpPr/>
          <p:nvPr>
            <p:custDataLst>
              <p:tags r:id="rId31"/>
            </p:custDataLst>
          </p:nvPr>
        </p:nvSpPr>
        <p:spPr>
          <a:xfrm>
            <a:off x="5345113" y="1651000"/>
            <a:ext cx="327025" cy="327025"/>
          </a:xfrm>
          <a:prstGeom prst="round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04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2" name="MH_Number_7"/>
          <p:cNvSpPr/>
          <p:nvPr>
            <p:custDataLst>
              <p:tags r:id="rId32"/>
            </p:custDataLst>
          </p:nvPr>
        </p:nvSpPr>
        <p:spPr>
          <a:xfrm>
            <a:off x="5300663" y="3316288"/>
            <a:ext cx="327025" cy="3270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06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  <p:custDataLst>
      <p:tags r:id="rId3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529590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>
            <p:custDataLst>
              <p:tags r:id="rId2"/>
            </p:custDataLst>
          </p:nvPr>
        </p:nvSpPr>
        <p:spPr>
          <a:xfrm>
            <a:off x="512445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1500" y="2028825"/>
            <a:ext cx="5499100" cy="438150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宋体" panose="02010600030101010101" pitchFamily="2" charset="-122"/>
                <a:cs typeface="+mn-cs"/>
              </a:rPr>
              <a:t>开篇寄语</a:t>
            </a:r>
            <a:endParaRPr kumimoji="0" lang="zh-CN" altLang="en-US" sz="32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3213100" y="2505075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841500" y="2514600"/>
            <a:ext cx="5499100" cy="3587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kern="1200" cap="none" spc="0" normalizeH="0" baseline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ea typeface="宋体" panose="02010600030101010101" pitchFamily="2" charset="-122"/>
                <a:cs typeface="+mn-cs"/>
              </a:rPr>
              <a:t>kaipianjiyu</a:t>
            </a:r>
            <a:endParaRPr kumimoji="0" lang="en-US" altLang="zh-CN" sz="2500" kern="1200" cap="none" spc="0" normalizeH="0" baseline="0" noProof="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>
            <a:off x="1998663" y="2074863"/>
            <a:ext cx="1042988" cy="785813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5295900" y="0"/>
            <a:ext cx="3848100" cy="51435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Oval 3"/>
          <p:cNvSpPr/>
          <p:nvPr/>
        </p:nvSpPr>
        <p:spPr>
          <a:xfrm>
            <a:off x="2500313" y="1500188"/>
            <a:ext cx="1857375" cy="2214562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38100" cap="flat" cmpd="sng">
            <a:solidFill>
              <a:srgbClr val="FF6600"/>
            </a:solidFill>
            <a:prstDash val="dashDot"/>
            <a:headEnd type="none" w="med" len="med"/>
            <a:tailEnd type="none" w="med" len="med"/>
          </a:ln>
        </p:spPr>
        <p:txBody>
          <a:bodyPr wrap="none" anchor="ctr"/>
          <a:lstStyle>
            <a:lvl1pPr marL="266700" indent="-266700" algn="just" defTabSz="685800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1500" b="0" kern="1200">
                <a:solidFill>
                  <a:srgbClr val="9CB03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266700" indent="-266700" algn="just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D8E39E"/>
              </a:buClr>
              <a:buFont typeface="幼圆" pitchFamily="49" charset="-122"/>
              <a:buChar char=" "/>
              <a:defRPr sz="12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0243" name="Text Box 5"/>
          <p:cNvSpPr txBox="1"/>
          <p:nvPr/>
        </p:nvSpPr>
        <p:spPr>
          <a:xfrm>
            <a:off x="4714875" y="1031875"/>
            <a:ext cx="3643313" cy="4154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66700" indent="-266700" algn="just" defTabSz="685800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1500" b="0" kern="1200">
                <a:solidFill>
                  <a:srgbClr val="9CB03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266700" indent="-266700" algn="just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D8E39E"/>
              </a:buClr>
              <a:buFont typeface="幼圆" pitchFamily="49" charset="-122"/>
              <a:buChar char=" "/>
              <a:defRPr sz="12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algn="l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600" dirty="0">
                <a:solidFill>
                  <a:srgbClr val="990033"/>
                </a:solidFill>
                <a:latin typeface="微软雅黑" panose="020B0503020204020204" pitchFamily="34" charset="-122"/>
              </a:rPr>
              <a:t>研修如约而至，似春日午后的阳光，沐浴在老师的心中；像夏日的一缕清风，让我们心中漾起阵阵涟漪；仿佛秋日里沉甸甸的谷穗，承载大家的学习梦想；更似一场瑞雪带给教育无限的希望与生机。</a:t>
            </a:r>
            <a:endParaRPr lang="en-US" altLang="zh-CN" sz="1600" dirty="0">
              <a:solidFill>
                <a:srgbClr val="990033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600" dirty="0">
                <a:solidFill>
                  <a:srgbClr val="FF6600"/>
                </a:solidFill>
                <a:latin typeface="微软雅黑" panose="020B0503020204020204" pitchFamily="34" charset="-122"/>
              </a:rPr>
              <a:t>亲爱的老师们，为了我们肩负的责任，为了我们神圣的使命，让我们快乐学习、高效工作，把研修出色地进行到底！ </a:t>
            </a:r>
            <a:endParaRPr lang="zh-CN" altLang="en-US" sz="1600" dirty="0">
              <a:solidFill>
                <a:srgbClr val="FF6600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600" dirty="0">
              <a:solidFill>
                <a:srgbClr val="990033"/>
              </a:solidFill>
              <a:latin typeface="微软雅黑" panose="020B0503020204020204" pitchFamily="34" charset="-122"/>
            </a:endParaRPr>
          </a:p>
        </p:txBody>
      </p:sp>
      <p:sp>
        <p:nvSpPr>
          <p:cNvPr id="8197" name="WordArt 6"/>
          <p:cNvSpPr>
            <a:spLocks noChangeArrowheads="1" noChangeShapeType="1" noTextEdit="1"/>
          </p:cNvSpPr>
          <p:nvPr/>
        </p:nvSpPr>
        <p:spPr bwMode="auto">
          <a:xfrm>
            <a:off x="714349" y="428610"/>
            <a:ext cx="2314572" cy="642942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开篇寄语</a:t>
            </a:r>
            <a:endParaRPr kumimoji="0" lang="zh-CN" altLang="en-US" sz="3600" b="1" i="0" u="none" strike="noStrike" kern="10" cap="none" spc="0" normalizeH="0" baseline="0" noProof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85750" y="1143000"/>
            <a:ext cx="2143125" cy="3215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1400" b="0" kern="1200" cap="none" spc="0" normalizeH="0" baseline="0" noProof="0" dirty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辅导教师简介：</a:t>
            </a:r>
            <a:endParaRPr kumimoji="0" lang="en-US" altLang="zh-CN" sz="1400" b="0" kern="1200" cap="none" spc="0" normalizeH="0" baseline="0" noProof="0" dirty="0">
              <a:solidFill>
                <a:srgbClr val="0066FF"/>
              </a:solidFill>
              <a:latin typeface="华文细黑" pitchFamily="2" charset="-122"/>
              <a:ea typeface="华文细黑" pitchFamily="2" charset="-122"/>
              <a:cs typeface="+mn-cs"/>
            </a:endParaRPr>
          </a:p>
          <a:p>
            <a:pPr marR="0" indent="360045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1400" b="0" kern="1200" cap="none" spc="0" normalizeH="0" baseline="0" noProof="0" dirty="0" smtClean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常慧姗，</a:t>
            </a:r>
            <a:r>
              <a:rPr kumimoji="0" lang="zh-CN" altLang="en-US" sz="1400" b="0" kern="1200" cap="none" spc="0" normalizeH="0" baseline="0" noProof="0" dirty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女，本科</a:t>
            </a:r>
            <a:r>
              <a:rPr kumimoji="0" lang="zh-CN" altLang="en-US" sz="1400" b="0" kern="1200" cap="none" spc="0" normalizeH="0" baseline="0" noProof="0" dirty="0" smtClean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，</a:t>
            </a:r>
            <a:r>
              <a:rPr kumimoji="0" lang="zh-CN" altLang="en-US" sz="1400" b="0" kern="1200" cap="none" spc="0" normalizeH="0" baseline="0" noProof="0" dirty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太和</a:t>
            </a:r>
            <a:r>
              <a:rPr kumimoji="0" lang="zh-CN" altLang="en-US" sz="1400" b="0" kern="1200" cap="none" spc="0" normalizeH="0" baseline="0" noProof="0" dirty="0" smtClean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县城关镇第二小学教师，</a:t>
            </a:r>
            <a:r>
              <a:rPr kumimoji="0" lang="zh-CN" altLang="en-US" sz="1400" b="0" kern="1200" cap="none" spc="0" normalizeH="0" baseline="0" noProof="0" dirty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小学高级教师，先后</a:t>
            </a:r>
            <a:r>
              <a:rPr kumimoji="0" lang="zh-CN" altLang="en-US" sz="1400" b="0" kern="1200" cap="none" spc="0" normalizeH="0" baseline="0" noProof="0" dirty="0" smtClean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获得城关镇优秀教师、太和县骨干教师、太和县学科带头人、阜阳市信息技术应用名师、安徽省信息技术应用名师等</a:t>
            </a:r>
            <a:r>
              <a:rPr kumimoji="0" lang="zh-CN" altLang="en-US" sz="1400" b="0" kern="1200" cap="none" spc="0" normalizeH="0" baseline="0" noProof="0" dirty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荣誉称号。</a:t>
            </a:r>
            <a:r>
              <a:rPr kumimoji="0" lang="zh-CN" altLang="en-US" sz="1400" b="0" kern="1200" cap="none" spc="0" normalizeH="0" baseline="0" noProof="0" dirty="0" smtClean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执教小学语文</a:t>
            </a:r>
            <a:r>
              <a:rPr kumimoji="0" lang="en-US" altLang="zh-CN" sz="1400" b="0" kern="1200" cap="none" spc="0" normalizeH="0" baseline="0" noProof="0" dirty="0" smtClean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《</a:t>
            </a:r>
            <a:r>
              <a:rPr kumimoji="0" lang="zh-CN" altLang="en-US" sz="1400" b="0" kern="1200" cap="none" spc="0" normalizeH="0" baseline="0" noProof="0" dirty="0" smtClean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蟋蟀的住宅</a:t>
            </a:r>
            <a:r>
              <a:rPr kumimoji="0" lang="en-US" altLang="zh-CN" sz="1400" b="0" kern="1200" cap="none" spc="0" normalizeH="0" baseline="0" noProof="0" dirty="0" smtClean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》</a:t>
            </a:r>
            <a:r>
              <a:rPr kumimoji="0" lang="zh-CN" altLang="en-US" sz="1400" b="0" kern="1200" cap="none" spc="0" normalizeH="0" baseline="0" noProof="0" dirty="0" smtClean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获部级优课，语文、英语优质课获县一等奖。教育</a:t>
            </a:r>
            <a:r>
              <a:rPr kumimoji="0" lang="zh-CN" altLang="en-US" sz="1400" b="0" kern="1200" cap="none" spc="0" normalizeH="0" baseline="0" noProof="0" dirty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格言</a:t>
            </a:r>
            <a:r>
              <a:rPr kumimoji="0" lang="zh-CN" altLang="en-US" sz="1400" b="0" kern="1200" cap="none" spc="0" normalizeH="0" baseline="0" noProof="0" dirty="0" smtClean="0">
                <a:solidFill>
                  <a:srgbClr val="0066FF"/>
                </a:solidFill>
                <a:latin typeface="华文细黑" pitchFamily="2" charset="-122"/>
                <a:ea typeface="华文细黑" pitchFamily="2" charset="-122"/>
                <a:cs typeface="+mn-cs"/>
              </a:rPr>
              <a:t>：努力做适合儿童的教育。</a:t>
            </a:r>
            <a:endParaRPr kumimoji="0" lang="zh-CN" altLang="en-US" sz="1400" b="0" kern="1200" cap="none" spc="0" normalizeH="0" baseline="0" noProof="0" dirty="0">
              <a:solidFill>
                <a:srgbClr val="0066FF"/>
              </a:solidFill>
              <a:latin typeface="华文细黑" pitchFamily="2" charset="-122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任意多边形 5"/>
          <p:cNvSpPr/>
          <p:nvPr>
            <p:custDataLst>
              <p:tags r:id="rId1"/>
            </p:custDataLst>
          </p:nvPr>
        </p:nvSpPr>
        <p:spPr>
          <a:xfrm>
            <a:off x="5295900" y="0"/>
            <a:ext cx="3848100" cy="51435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529590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>
            <p:custDataLst>
              <p:tags r:id="rId3"/>
            </p:custDataLst>
          </p:nvPr>
        </p:nvSpPr>
        <p:spPr>
          <a:xfrm>
            <a:off x="512445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841500" y="2028825"/>
            <a:ext cx="5499100" cy="438150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宋体" panose="02010600030101010101" pitchFamily="2" charset="-122"/>
                <a:cs typeface="+mn-cs"/>
              </a:rPr>
              <a:t>学情统计</a:t>
            </a:r>
            <a:endParaRPr kumimoji="0" lang="zh-CN" altLang="en-US" sz="32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>
            <a:off x="3213100" y="2505075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841500" y="2514600"/>
            <a:ext cx="5499100" cy="3587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kern="1200" cap="none" spc="0" normalizeH="0" baseline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ea typeface="宋体" panose="02010600030101010101" pitchFamily="2" charset="-122"/>
                <a:cs typeface="+mn-cs"/>
              </a:rPr>
              <a:t>xueqingtongji</a:t>
            </a:r>
            <a:endParaRPr kumimoji="0" lang="en-US" altLang="zh-CN" sz="2500" kern="1200" cap="none" spc="0" normalizeH="0" baseline="0" noProof="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任意多边形 16"/>
          <p:cNvSpPr/>
          <p:nvPr>
            <p:custDataLst>
              <p:tags r:id="rId7"/>
            </p:custDataLst>
          </p:nvPr>
        </p:nvSpPr>
        <p:spPr>
          <a:xfrm>
            <a:off x="1998663" y="2074863"/>
            <a:ext cx="1042988" cy="785813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02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 txBox="1"/>
          <p:nvPr/>
        </p:nvSpPr>
        <p:spPr>
          <a:xfrm>
            <a:off x="714375" y="500063"/>
            <a:ext cx="7215188" cy="4397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R="0" algn="l" defTabSz="685800" fontAlgn="auto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太和</a:t>
            </a:r>
            <a:r>
              <a:rPr kumimoji="0" lang="zh-CN" altLang="en-US" kern="1200" cap="none" spc="0" normalizeH="0" baseline="0" noProof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县小学数学</a:t>
            </a:r>
            <a:r>
              <a:rPr kumimoji="0" lang="en-US" altLang="zh-CN" kern="1200" cap="none" spc="0" normalizeH="0" baseline="0" noProof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14</a:t>
            </a:r>
            <a:r>
              <a:rPr kumimoji="0" lang="zh-CN" altLang="en-US" kern="1200" cap="none" spc="0" normalizeH="0" baseline="0" noProof="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班学</a:t>
            </a:r>
            <a:r>
              <a:rPr kumimoji="0" lang="zh-CN" altLang="en-US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rPr>
              <a:t>情概述</a:t>
            </a:r>
            <a:endParaRPr kumimoji="0" lang="zh-CN" altLang="en-US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291" name="矩形 3"/>
          <p:cNvSpPr/>
          <p:nvPr/>
        </p:nvSpPr>
        <p:spPr>
          <a:xfrm>
            <a:off x="714375" y="1276350"/>
            <a:ext cx="7643813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66700" indent="-266700" algn="just" defTabSz="685800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m"/>
              <a:defRPr sz="1500" b="0" kern="1200">
                <a:solidFill>
                  <a:srgbClr val="9CB03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266700" indent="-266700" algn="just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D8E39E"/>
              </a:buClr>
              <a:buFont typeface="幼圆" pitchFamily="49" charset="-122"/>
              <a:buChar char=" "/>
              <a:defRPr sz="12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457200" algn="l" defTabSz="914400" eaLnBrk="1" hangingPunct="1">
              <a:lnSpc>
                <a:spcPct val="20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</a:rPr>
              <a:t>截止今日，项目已开展整整一个月，经过大家这段时间的努力，我们班的学习率有所上升，达到了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</a:rPr>
              <a:t>50%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</a:rPr>
              <a:t>，祝贺大家！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20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</a:rPr>
              <a:t>不过还有部分老师没有加入到学习队伍中，尤其是还有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</a:rPr>
              <a:t>29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</a:rPr>
              <a:t>位老师还没有开始学习。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 marL="0" lvl="0" indent="457200" algn="l" defTabSz="914400" eaLnBrk="1" hangingPunct="1">
              <a:lnSpc>
                <a:spcPct val="2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/>
          <a:p>
            <a:r>
              <a:rPr lang="zh-CN" altLang="en-US" dirty="0"/>
              <a:t>学员学习信心汇总：</a:t>
            </a:r>
            <a:endParaRPr lang="zh-CN" altLang="en-US" dirty="0"/>
          </a:p>
        </p:txBody>
      </p:sp>
      <p:pic>
        <p:nvPicPr>
          <p:cNvPr id="3" name="图片 2" descr="REQV1FF~9EP_AJM3)07}38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" y="1407795"/>
            <a:ext cx="8928735" cy="2553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529590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2"/>
          <p:cNvSpPr/>
          <p:nvPr>
            <p:custDataLst>
              <p:tags r:id="rId2"/>
            </p:custDataLst>
          </p:nvPr>
        </p:nvSpPr>
        <p:spPr>
          <a:xfrm>
            <a:off x="5124450" y="0"/>
            <a:ext cx="2387600" cy="51435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1500" y="2028825"/>
            <a:ext cx="5499100" cy="438150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  <a:ea typeface="宋体" panose="02010600030101010101" pitchFamily="2" charset="-122"/>
                <a:cs typeface="+mn-cs"/>
              </a:rPr>
              <a:t>学员风采</a:t>
            </a:r>
            <a:endParaRPr kumimoji="0" lang="zh-CN" altLang="en-US" sz="3200" kern="1200" cap="none" spc="0" normalizeH="0" baseline="0" noProof="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3213100" y="2505075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841500" y="2514600"/>
            <a:ext cx="5499100" cy="3587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kern="1200" cap="none" spc="0" normalizeH="0" baseline="0" noProof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itchFamily="34" charset="0"/>
                <a:ea typeface="宋体" panose="02010600030101010101" pitchFamily="2" charset="-122"/>
                <a:cs typeface="+mn-cs"/>
              </a:rPr>
              <a:t>xueyuanfengcai</a:t>
            </a:r>
            <a:endParaRPr kumimoji="0" lang="en-US" altLang="zh-CN" sz="2500" kern="1200" cap="none" spc="0" normalizeH="0" baseline="0" noProof="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>
            <a:off x="1998663" y="2074863"/>
            <a:ext cx="1042988" cy="785813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03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>
            <p:custDataLst>
              <p:tags r:id="rId7"/>
            </p:custDataLst>
          </p:nvPr>
        </p:nvSpPr>
        <p:spPr>
          <a:xfrm>
            <a:off x="5295900" y="0"/>
            <a:ext cx="3848100" cy="51435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5572125" y="714375"/>
            <a:ext cx="2447925" cy="596900"/>
          </a:xfrm>
        </p:spPr>
        <p:txBody>
          <a:bodyPr vert="horz" wrap="square" lIns="91440" tIns="45720" rIns="91440" bIns="45720" numCol="1" rtlCol="0" anchor="b" anchorCtr="0" compatLnSpc="1">
            <a:normAutofit fontScale="90000"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書體坊顏體㊣" pitchFamily="2" charset="-122"/>
                <a:ea typeface="書體坊顏體㊣" pitchFamily="2" charset="-122"/>
                <a:cs typeface="+mj-cs"/>
              </a:rPr>
              <a:t>携手共前进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書體坊顏體㊣" pitchFamily="2" charset="-122"/>
              <a:ea typeface="書體坊顏體㊣" pitchFamily="2" charset="-122"/>
              <a:cs typeface="+mj-cs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4140200" y="1779588"/>
            <a:ext cx="4824413" cy="235743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方正艺黑简体" pitchFamily="65" charset="-122"/>
                <a:ea typeface="方正艺黑简体" pitchFamily="65" charset="-122"/>
                <a:cs typeface="+mn-cs"/>
              </a:rPr>
              <a:t>    小语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方正艺黑简体" pitchFamily="65" charset="-122"/>
                <a:ea typeface="方正艺黑简体" pitchFamily="65" charset="-122"/>
                <a:cs typeface="+mn-cs"/>
              </a:rPr>
              <a:t>18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方正艺黑简体" pitchFamily="65" charset="-122"/>
                <a:ea typeface="方正艺黑简体" pitchFamily="65" charset="-122"/>
                <a:cs typeface="+mn-cs"/>
              </a:rPr>
              <a:t>班学员网络研修学习及时、认真，取得的成绩值得肯定，希望大家一如既往，再接再厉，早日完成学习目标。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方正艺黑简体" pitchFamily="65" charset="-122"/>
              <a:ea typeface="方正艺黑简体" pitchFamily="65" charset="-122"/>
              <a:cs typeface="+mn-cs"/>
            </a:endParaRPr>
          </a:p>
        </p:txBody>
      </p:sp>
      <p:pic>
        <p:nvPicPr>
          <p:cNvPr id="15364" name="Picture 6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7950" y="1533525"/>
            <a:ext cx="3741738" cy="2603500"/>
          </a:xfr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1"/>
</p:tagLst>
</file>

<file path=ppt/tags/tag10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2"/>
</p:tagLst>
</file>

<file path=ppt/tags/tag11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2"/>
</p:tagLst>
</file>

<file path=ppt/tags/tag12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4"/>
</p:tagLst>
</file>

<file path=ppt/tags/tag13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4"/>
</p:tagLst>
</file>

<file path=ppt/tags/tag14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6"/>
</p:tagLst>
</file>

<file path=ppt/tags/tag15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6"/>
</p:tagLst>
</file>

<file path=ppt/tags/tag16.xml><?xml version="1.0" encoding="utf-8"?>
<p:tagLst xmlns:p="http://schemas.openxmlformats.org/presentationml/2006/main">
  <p:tag name="MH" val="20150819161348"/>
  <p:tag name="MH_LIBRARY" val="CONTENTS"/>
  <p:tag name="MH_TYPE" val="OTHERS"/>
  <p:tag name="ID" val="545826"/>
</p:tagLst>
</file>

<file path=ppt/tags/tag17.xml><?xml version="1.0" encoding="utf-8"?>
<p:tagLst xmlns:p="http://schemas.openxmlformats.org/presentationml/2006/main">
  <p:tag name="MH" val="20150819161348"/>
  <p:tag name="MH_LIBRARY" val="CONTENTS"/>
  <p:tag name="MH_TYPE" val="OTHERS"/>
  <p:tag name="ID" val="545826"/>
</p:tagLst>
</file>

<file path=ppt/tags/tag18.xml><?xml version="1.0" encoding="utf-8"?>
<p:tagLst xmlns:p="http://schemas.openxmlformats.org/presentationml/2006/main">
  <p:tag name="MH" val="20150819161348"/>
  <p:tag name="MH_LIBRARY" val="CONTENTS"/>
  <p:tag name="MH_TYPE" val="OTHERS"/>
  <p:tag name="ID" val="545826"/>
</p:tagLst>
</file>

<file path=ppt/tags/tag19.xml><?xml version="1.0" encoding="utf-8"?>
<p:tagLst xmlns:p="http://schemas.openxmlformats.org/presentationml/2006/main">
  <p:tag name="MH" val="20150819161348"/>
  <p:tag name="MH_LIBRARY" val="CONTENTS"/>
  <p:tag name="MH_TYPE" val="OTHERS"/>
  <p:tag name="ID" val="545826"/>
</p:tagLst>
</file>

<file path=ppt/tags/tag2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1"/>
</p:tagLst>
</file>

<file path=ppt/tags/tag20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HIGHLIGHT"/>
</p:tagLst>
</file>

<file path=ppt/tags/tag21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7"/>
</p:tagLst>
</file>

<file path=ppt/tags/tag22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7"/>
</p:tagLst>
</file>

<file path=ppt/tags/tag23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7"/>
</p:tagLst>
</file>

<file path=ppt/tags/tag24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7"/>
</p:tagLst>
</file>

<file path=ppt/tags/tag25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7"/>
</p:tagLst>
</file>

<file path=ppt/tags/tag26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7"/>
</p:tagLst>
</file>

<file path=ppt/tags/tag27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7"/>
</p:tagLst>
</file>

<file path=ppt/tags/tag28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7"/>
</p:tagLst>
</file>

<file path=ppt/tags/tag29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7"/>
</p:tagLst>
</file>

<file path=ppt/tags/tag3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3"/>
</p:tagLst>
</file>

<file path=ppt/tags/tag30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7"/>
</p:tagLst>
</file>

<file path=ppt/tags/tag31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7"/>
</p:tagLst>
</file>

<file path=ppt/tags/tag32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7"/>
</p:tagLst>
</file>

<file path=ppt/tags/tag33.xml><?xml version="1.0" encoding="utf-8"?>
<p:tagLst xmlns:p="http://schemas.openxmlformats.org/presentationml/2006/main">
  <p:tag name="MH" val="20150819161348"/>
  <p:tag name="MH_LIBRARY" val="CONTENTS"/>
  <p:tag name="MH_AUTOCOLOR" val="FALSE"/>
  <p:tag name="MH_TYPE" val="CONTENTS"/>
  <p:tag name="ID" val="545826"/>
</p:tagLst>
</file>

<file path=ppt/tags/tag34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35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36.xml><?xml version="1.0" encoding="utf-8"?>
<p:tagLst xmlns:p="http://schemas.openxmlformats.org/presentationml/2006/main">
  <p:tag name="MH" val="20150819161824"/>
  <p:tag name="MH_LIBRARY" val="GRAPHIC"/>
  <p:tag name="MH_ORDER" val="文本框 7"/>
</p:tagLst>
</file>

<file path=ppt/tags/tag37.xml><?xml version="1.0" encoding="utf-8"?>
<p:tagLst xmlns:p="http://schemas.openxmlformats.org/presentationml/2006/main">
  <p:tag name="MH" val="20150819161824"/>
  <p:tag name="MH_LIBRARY" val="GRAPHIC"/>
  <p:tag name="MH_ORDER" val="直接连接符 9"/>
</p:tagLst>
</file>

<file path=ppt/tags/tag38.xml><?xml version="1.0" encoding="utf-8"?>
<p:tagLst xmlns:p="http://schemas.openxmlformats.org/presentationml/2006/main">
  <p:tag name="MH" val="20150819161824"/>
  <p:tag name="MH_LIBRARY" val="GRAPHIC"/>
  <p:tag name="MH_ORDER" val="文本框 11"/>
</p:tagLst>
</file>

<file path=ppt/tags/tag39.xml><?xml version="1.0" encoding="utf-8"?>
<p:tagLst xmlns:p="http://schemas.openxmlformats.org/presentationml/2006/main">
  <p:tag name="MH" val="20150819161824"/>
  <p:tag name="MH_LIBRARY" val="GRAPHIC"/>
  <p:tag name="MH_ORDER" val="任意多边形 16"/>
</p:tagLst>
</file>

<file path=ppt/tags/tag4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3"/>
</p:tagLst>
</file>

<file path=ppt/tags/tag40.xml><?xml version="1.0" encoding="utf-8"?>
<p:tagLst xmlns:p="http://schemas.openxmlformats.org/presentationml/2006/main">
  <p:tag name="MH" val="20150819162151"/>
  <p:tag name="MH_LIBRARY" val="GRAPHIC"/>
  <p:tag name="MH_ORDER" val="任意多边形 5"/>
</p:tagLst>
</file>

<file path=ppt/tags/tag41.xml><?xml version="1.0" encoding="utf-8"?>
<p:tagLst xmlns:p="http://schemas.openxmlformats.org/presentationml/2006/main">
  <p:tag name="MH" val="20150819161824"/>
  <p:tag name="MH_LIBRARY" val="GRAPHIC"/>
</p:tagLst>
</file>

<file path=ppt/tags/tag42.xml><?xml version="1.0" encoding="utf-8"?>
<p:tagLst xmlns:p="http://schemas.openxmlformats.org/presentationml/2006/main">
  <p:tag name="MH" val="20150819162151"/>
  <p:tag name="MH_LIBRARY" val="GRAPHIC"/>
  <p:tag name="MH_ORDER" val="任意多边形 5"/>
</p:tagLst>
</file>

<file path=ppt/tags/tag43.xml><?xml version="1.0" encoding="utf-8"?>
<p:tagLst xmlns:p="http://schemas.openxmlformats.org/presentationml/2006/main">
  <p:tag name="MH" val="20150819162151"/>
  <p:tag name="MH_LIBRARY" val="GRAPHIC"/>
  <p:tag name="MH_ORDER" val="椭圆 2"/>
</p:tagLst>
</file>

<file path=ppt/tags/tag44.xml><?xml version="1.0" encoding="utf-8"?>
<p:tagLst xmlns:p="http://schemas.openxmlformats.org/presentationml/2006/main">
  <p:tag name="MH" val="20150819162151"/>
  <p:tag name="MH_LIBRARY" val="GRAPHIC"/>
  <p:tag name="MH_ORDER" val="椭圆 2"/>
</p:tagLst>
</file>

<file path=ppt/tags/tag45.xml><?xml version="1.0" encoding="utf-8"?>
<p:tagLst xmlns:p="http://schemas.openxmlformats.org/presentationml/2006/main">
  <p:tag name="MH" val="20150819162151"/>
  <p:tag name="MH_LIBRARY" val="GRAPHIC"/>
  <p:tag name="MH_ORDER" val="文本框 7"/>
</p:tagLst>
</file>

<file path=ppt/tags/tag46.xml><?xml version="1.0" encoding="utf-8"?>
<p:tagLst xmlns:p="http://schemas.openxmlformats.org/presentationml/2006/main">
  <p:tag name="MH" val="20150819162151"/>
  <p:tag name="MH_LIBRARY" val="GRAPHIC"/>
  <p:tag name="MH_ORDER" val="直接连接符 9"/>
</p:tagLst>
</file>

<file path=ppt/tags/tag47.xml><?xml version="1.0" encoding="utf-8"?>
<p:tagLst xmlns:p="http://schemas.openxmlformats.org/presentationml/2006/main">
  <p:tag name="MH" val="20150819162151"/>
  <p:tag name="MH_LIBRARY" val="GRAPHIC"/>
  <p:tag name="MH_ORDER" val="文本框 11"/>
</p:tagLst>
</file>

<file path=ppt/tags/tag48.xml><?xml version="1.0" encoding="utf-8"?>
<p:tagLst xmlns:p="http://schemas.openxmlformats.org/presentationml/2006/main">
  <p:tag name="MH" val="20150819162151"/>
  <p:tag name="MH_LIBRARY" val="GRAPHIC"/>
  <p:tag name="MH_ORDER" val="任意多边形 16"/>
</p:tagLst>
</file>

<file path=ppt/tags/tag49.xml><?xml version="1.0" encoding="utf-8"?>
<p:tagLst xmlns:p="http://schemas.openxmlformats.org/presentationml/2006/main">
  <p:tag name="MH" val="20150819162151"/>
  <p:tag name="MH_LIBRARY" val="GRAPHIC"/>
</p:tagLst>
</file>

<file path=ppt/tags/tag5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5"/>
</p:tagLst>
</file>

<file path=ppt/tags/tag50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51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52.xml><?xml version="1.0" encoding="utf-8"?>
<p:tagLst xmlns:p="http://schemas.openxmlformats.org/presentationml/2006/main">
  <p:tag name="MH" val="20150819161824"/>
  <p:tag name="MH_LIBRARY" val="GRAPHIC"/>
  <p:tag name="MH_ORDER" val="文本框 7"/>
</p:tagLst>
</file>

<file path=ppt/tags/tag53.xml><?xml version="1.0" encoding="utf-8"?>
<p:tagLst xmlns:p="http://schemas.openxmlformats.org/presentationml/2006/main">
  <p:tag name="MH" val="20150819161824"/>
  <p:tag name="MH_LIBRARY" val="GRAPHIC"/>
  <p:tag name="MH_ORDER" val="直接连接符 9"/>
</p:tagLst>
</file>

<file path=ppt/tags/tag54.xml><?xml version="1.0" encoding="utf-8"?>
<p:tagLst xmlns:p="http://schemas.openxmlformats.org/presentationml/2006/main">
  <p:tag name="MH" val="20150819161824"/>
  <p:tag name="MH_LIBRARY" val="GRAPHIC"/>
  <p:tag name="MH_ORDER" val="文本框 11"/>
</p:tagLst>
</file>

<file path=ppt/tags/tag55.xml><?xml version="1.0" encoding="utf-8"?>
<p:tagLst xmlns:p="http://schemas.openxmlformats.org/presentationml/2006/main">
  <p:tag name="MH" val="20150819161824"/>
  <p:tag name="MH_LIBRARY" val="GRAPHIC"/>
  <p:tag name="MH_ORDER" val="任意多边形 16"/>
</p:tagLst>
</file>

<file path=ppt/tags/tag56.xml><?xml version="1.0" encoding="utf-8"?>
<p:tagLst xmlns:p="http://schemas.openxmlformats.org/presentationml/2006/main">
  <p:tag name="MH" val="20150819162151"/>
  <p:tag name="MH_LIBRARY" val="GRAPHIC"/>
  <p:tag name="MH_ORDER" val="任意多边形 5"/>
</p:tagLst>
</file>

<file path=ppt/tags/tag57.xml><?xml version="1.0" encoding="utf-8"?>
<p:tagLst xmlns:p="http://schemas.openxmlformats.org/presentationml/2006/main">
  <p:tag name="MH" val="20150819161824"/>
  <p:tag name="MH_LIBRARY" val="GRAPHIC"/>
</p:tagLst>
</file>

<file path=ppt/tags/tag58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59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6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5"/>
</p:tagLst>
</file>

<file path=ppt/tags/tag60.xml><?xml version="1.0" encoding="utf-8"?>
<p:tagLst xmlns:p="http://schemas.openxmlformats.org/presentationml/2006/main">
  <p:tag name="MH" val="20150819161824"/>
  <p:tag name="MH_LIBRARY" val="GRAPHIC"/>
  <p:tag name="MH_ORDER" val="文本框 7"/>
</p:tagLst>
</file>

<file path=ppt/tags/tag61.xml><?xml version="1.0" encoding="utf-8"?>
<p:tagLst xmlns:p="http://schemas.openxmlformats.org/presentationml/2006/main">
  <p:tag name="MH" val="20150819161824"/>
  <p:tag name="MH_LIBRARY" val="GRAPHIC"/>
  <p:tag name="MH_ORDER" val="直接连接符 9"/>
</p:tagLst>
</file>

<file path=ppt/tags/tag62.xml><?xml version="1.0" encoding="utf-8"?>
<p:tagLst xmlns:p="http://schemas.openxmlformats.org/presentationml/2006/main">
  <p:tag name="MH" val="20150819161824"/>
  <p:tag name="MH_LIBRARY" val="GRAPHIC"/>
  <p:tag name="MH_ORDER" val="文本框 11"/>
</p:tagLst>
</file>

<file path=ppt/tags/tag63.xml><?xml version="1.0" encoding="utf-8"?>
<p:tagLst xmlns:p="http://schemas.openxmlformats.org/presentationml/2006/main">
  <p:tag name="MH" val="20150819161824"/>
  <p:tag name="MH_LIBRARY" val="GRAPHIC"/>
  <p:tag name="MH_ORDER" val="任意多边形 16"/>
</p:tagLst>
</file>

<file path=ppt/tags/tag64.xml><?xml version="1.0" encoding="utf-8"?>
<p:tagLst xmlns:p="http://schemas.openxmlformats.org/presentationml/2006/main">
  <p:tag name="MH" val="20150819162151"/>
  <p:tag name="MH_LIBRARY" val="GRAPHIC"/>
  <p:tag name="MH_ORDER" val="任意多边形 5"/>
</p:tagLst>
</file>

<file path=ppt/tags/tag65.xml><?xml version="1.0" encoding="utf-8"?>
<p:tagLst xmlns:p="http://schemas.openxmlformats.org/presentationml/2006/main">
  <p:tag name="MH" val="20150819161824"/>
  <p:tag name="MH_LIBRARY" val="GRAPHIC"/>
</p:tagLst>
</file>

<file path=ppt/tags/tag66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67.xml><?xml version="1.0" encoding="utf-8"?>
<p:tagLst xmlns:p="http://schemas.openxmlformats.org/presentationml/2006/main">
  <p:tag name="MH" val="20150819161824"/>
  <p:tag name="MH_LIBRARY" val="GRAPHIC"/>
  <p:tag name="MH_ORDER" val="椭圆 2"/>
</p:tagLst>
</file>

<file path=ppt/tags/tag68.xml><?xml version="1.0" encoding="utf-8"?>
<p:tagLst xmlns:p="http://schemas.openxmlformats.org/presentationml/2006/main">
  <p:tag name="MH" val="20150819161824"/>
  <p:tag name="MH_LIBRARY" val="GRAPHIC"/>
  <p:tag name="MH_ORDER" val="文本框 7"/>
</p:tagLst>
</file>

<file path=ppt/tags/tag69.xml><?xml version="1.0" encoding="utf-8"?>
<p:tagLst xmlns:p="http://schemas.openxmlformats.org/presentationml/2006/main">
  <p:tag name="MH" val="20150819161824"/>
  <p:tag name="MH_LIBRARY" val="GRAPHIC"/>
  <p:tag name="MH_ORDER" val="直接连接符 9"/>
</p:tagLst>
</file>

<file path=ppt/tags/tag7.xml><?xml version="1.0" encoding="utf-8"?>
<p:tagLst xmlns:p="http://schemas.openxmlformats.org/presentationml/2006/main">
  <p:tag name="MH" val="20150819161348"/>
  <p:tag name="MH_LIBRARY" val="CONTENTS"/>
  <p:tag name="MH_TYPE" val="NUMBER"/>
  <p:tag name="ID" val="545826"/>
  <p:tag name="MH_ORDER" val="7"/>
</p:tagLst>
</file>

<file path=ppt/tags/tag70.xml><?xml version="1.0" encoding="utf-8"?>
<p:tagLst xmlns:p="http://schemas.openxmlformats.org/presentationml/2006/main">
  <p:tag name="MH" val="20150819161824"/>
  <p:tag name="MH_LIBRARY" val="GRAPHIC"/>
  <p:tag name="MH_ORDER" val="文本框 11"/>
</p:tagLst>
</file>

<file path=ppt/tags/tag71.xml><?xml version="1.0" encoding="utf-8"?>
<p:tagLst xmlns:p="http://schemas.openxmlformats.org/presentationml/2006/main">
  <p:tag name="MH" val="20150819161824"/>
  <p:tag name="MH_LIBRARY" val="GRAPHIC"/>
  <p:tag name="MH_ORDER" val="任意多边形 16"/>
</p:tagLst>
</file>

<file path=ppt/tags/tag72.xml><?xml version="1.0" encoding="utf-8"?>
<p:tagLst xmlns:p="http://schemas.openxmlformats.org/presentationml/2006/main">
  <p:tag name="MH" val="20150819162151"/>
  <p:tag name="MH_LIBRARY" val="GRAPHIC"/>
  <p:tag name="MH_ORDER" val="任意多边形 5"/>
</p:tagLst>
</file>

<file path=ppt/tags/tag73.xml><?xml version="1.0" encoding="utf-8"?>
<p:tagLst xmlns:p="http://schemas.openxmlformats.org/presentationml/2006/main">
  <p:tag name="MH" val="20150819161824"/>
  <p:tag name="MH_LIBRARY" val="GRAPHIC"/>
</p:tagLst>
</file>

<file path=ppt/tags/tag8.xml><?xml version="1.0" encoding="utf-8"?>
<p:tagLst xmlns:p="http://schemas.openxmlformats.org/presentationml/2006/main">
  <p:tag name="MH" val="20150819161348"/>
  <p:tag name="MH_LIBRARY" val="CONTENTS"/>
  <p:tag name="MH_TYPE" val="ENTRY"/>
  <p:tag name="ID" val="545826"/>
  <p:tag name="MH_ORDER" val="7"/>
</p:tagLst>
</file>

<file path=ppt/tags/tag9.xml><?xml version="1.0" encoding="utf-8"?>
<p:tagLst xmlns:p="http://schemas.openxmlformats.org/presentationml/2006/main">
  <p:tag name="MH" val="20150819161348"/>
  <p:tag name="MH_LIBRARY" val="CONTENTS"/>
  <p:tag name="MH_TYPE" val="OTHERS"/>
  <p:tag name="ID" val="545826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自定义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2597</Words>
  <Application>WPS 演示</Application>
  <PresentationFormat>全屏显示(16:9)</PresentationFormat>
  <Paragraphs>175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Arial Black</vt:lpstr>
      <vt:lpstr>幼圆</vt:lpstr>
      <vt:lpstr>Baskerville Old Face</vt:lpstr>
      <vt:lpstr>書體坊顏體㊣</vt:lpstr>
      <vt:lpstr>書體坊顏體㊣</vt:lpstr>
      <vt:lpstr>华文中宋</vt:lpstr>
      <vt:lpstr>Calibri</vt:lpstr>
      <vt:lpstr>华文细黑</vt:lpstr>
      <vt:lpstr>Arial Rounded MT Bold</vt:lpstr>
      <vt:lpstr>方正艺黑简体</vt:lpstr>
      <vt:lpstr>金桥简行楷</vt:lpstr>
      <vt:lpstr>方正启体简体</vt:lpstr>
      <vt:lpstr>Latha</vt:lpstr>
      <vt:lpstr>Arial Unicode MS</vt:lpstr>
      <vt:lpstr>黑体</vt:lpstr>
      <vt:lpstr>楷体_GB2312</vt:lpstr>
      <vt:lpstr>自定义设计方案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学员学习信心汇总：</vt:lpstr>
      <vt:lpstr>PowerPoint 演示文稿</vt:lpstr>
      <vt:lpstr>携手共前进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未知用户</dc:creator>
  <cp:lastModifiedBy>單純◕‿◕微笑</cp:lastModifiedBy>
  <cp:revision>722</cp:revision>
  <dcterms:created xsi:type="dcterms:W3CDTF">2014-09-23T01:41:00Z</dcterms:created>
  <dcterms:modified xsi:type="dcterms:W3CDTF">2018-03-27T07:15:38Z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