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86418" autoAdjust="0"/>
  </p:normalViewPr>
  <p:slideViewPr>
    <p:cSldViewPr>
      <p:cViewPr varScale="1">
        <p:scale>
          <a:sx n="76" d="100"/>
          <a:sy n="7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F1AA4-1EF1-46A6-835B-68CE91BBD17E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A1DEE9C-4D39-4184-B606-B125AD7A9084}">
      <dgm:prSet/>
      <dgm:spPr/>
      <dgm:t>
        <a:bodyPr/>
        <a:lstStyle/>
        <a:p>
          <a:pPr rtl="0"/>
          <a:r>
            <a:rPr lang="zh-CN" b="0" dirty="0" smtClean="0"/>
            <a:t>一份</a:t>
          </a:r>
          <a:r>
            <a:rPr lang="zh-CN" altLang="en-US" b="0" dirty="0" smtClean="0"/>
            <a:t>耕耘</a:t>
          </a:r>
          <a:r>
            <a:rPr lang="zh-CN" b="0" dirty="0" smtClean="0"/>
            <a:t> </a:t>
          </a:r>
          <a:endParaRPr lang="en-US" altLang="zh-CN" b="0" dirty="0" smtClean="0"/>
        </a:p>
        <a:p>
          <a:pPr rtl="0"/>
          <a:r>
            <a:rPr lang="zh-CN" b="0" dirty="0" smtClean="0"/>
            <a:t>  一份收获</a:t>
          </a:r>
          <a:endParaRPr lang="zh-CN" b="0" dirty="0"/>
        </a:p>
      </dgm:t>
    </dgm:pt>
    <dgm:pt modelId="{D2C4EF54-2206-4B0A-8137-270D84F44713}" type="parTrans" cxnId="{BA11E5C6-D641-432B-A753-A81F3E104A30}">
      <dgm:prSet/>
      <dgm:spPr/>
      <dgm:t>
        <a:bodyPr/>
        <a:lstStyle/>
        <a:p>
          <a:endParaRPr lang="zh-CN" altLang="en-US"/>
        </a:p>
      </dgm:t>
    </dgm:pt>
    <dgm:pt modelId="{FB784BBA-B83E-4DA7-B2A5-6BD255ADDF26}" type="sibTrans" cxnId="{BA11E5C6-D641-432B-A753-A81F3E104A30}">
      <dgm:prSet/>
      <dgm:spPr/>
      <dgm:t>
        <a:bodyPr/>
        <a:lstStyle/>
        <a:p>
          <a:endParaRPr lang="zh-CN" altLang="en-US"/>
        </a:p>
      </dgm:t>
    </dgm:pt>
    <dgm:pt modelId="{B15A722B-124E-437C-8F7D-555EB2E7A87E}" type="pres">
      <dgm:prSet presAssocID="{AF8F1AA4-1EF1-46A6-835B-68CE91BBD1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FEF71D2-054E-4557-B861-10EE502E04B9}" type="pres">
      <dgm:prSet presAssocID="{0A1DEE9C-4D39-4184-B606-B125AD7A9084}" presName="composite" presStyleCnt="0"/>
      <dgm:spPr/>
    </dgm:pt>
    <dgm:pt modelId="{EFB3C388-54B7-469F-BA9C-542817F074F5}" type="pres">
      <dgm:prSet presAssocID="{0A1DEE9C-4D39-4184-B606-B125AD7A9084}" presName="parentText" presStyleLbl="alignNode1" presStyleIdx="0" presStyleCnt="1" custScaleX="449449" custLinFactNeighborX="87759" custLinFactNeighborY="1200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72D78DA-663A-40C4-8803-F6B823074B13}" type="pres">
      <dgm:prSet presAssocID="{0A1DEE9C-4D39-4184-B606-B125AD7A9084}" presName="descendantText" presStyleLbl="alignAcc1" presStyleIdx="0" presStyleCnt="1" custScaleX="1415" custLinFactY="-66542" custLinFactNeighborX="-43908" custLinFactNeighborY="-100000">
        <dgm:presLayoutVars>
          <dgm:bulletEnabled val="1"/>
        </dgm:presLayoutVars>
      </dgm:prSet>
      <dgm:spPr/>
    </dgm:pt>
  </dgm:ptLst>
  <dgm:cxnLst>
    <dgm:cxn modelId="{BA11E5C6-D641-432B-A753-A81F3E104A30}" srcId="{AF8F1AA4-1EF1-46A6-835B-68CE91BBD17E}" destId="{0A1DEE9C-4D39-4184-B606-B125AD7A9084}" srcOrd="0" destOrd="0" parTransId="{D2C4EF54-2206-4B0A-8137-270D84F44713}" sibTransId="{FB784BBA-B83E-4DA7-B2A5-6BD255ADDF26}"/>
    <dgm:cxn modelId="{80251C98-DDF3-4D9C-88CB-12FB9ACA9A6A}" type="presOf" srcId="{AF8F1AA4-1EF1-46A6-835B-68CE91BBD17E}" destId="{B15A722B-124E-437C-8F7D-555EB2E7A87E}" srcOrd="0" destOrd="0" presId="urn:microsoft.com/office/officeart/2005/8/layout/chevron2"/>
    <dgm:cxn modelId="{3A74E588-7081-410B-B8AF-D437A3BCD918}" type="presOf" srcId="{0A1DEE9C-4D39-4184-B606-B125AD7A9084}" destId="{EFB3C388-54B7-469F-BA9C-542817F074F5}" srcOrd="0" destOrd="0" presId="urn:microsoft.com/office/officeart/2005/8/layout/chevron2"/>
    <dgm:cxn modelId="{A8DB7A1F-5293-452A-B544-38E89334E909}" type="presParOf" srcId="{B15A722B-124E-437C-8F7D-555EB2E7A87E}" destId="{6FEF71D2-054E-4557-B861-10EE502E04B9}" srcOrd="0" destOrd="0" presId="urn:microsoft.com/office/officeart/2005/8/layout/chevron2"/>
    <dgm:cxn modelId="{5CEB25D9-7115-43C8-86B8-A6F19EA7DD83}" type="presParOf" srcId="{6FEF71D2-054E-4557-B861-10EE502E04B9}" destId="{EFB3C388-54B7-469F-BA9C-542817F074F5}" srcOrd="0" destOrd="0" presId="urn:microsoft.com/office/officeart/2005/8/layout/chevron2"/>
    <dgm:cxn modelId="{35A4F104-5853-4325-A2F8-F6BC28B81EB2}" type="presParOf" srcId="{6FEF71D2-054E-4557-B861-10EE502E04B9}" destId="{072D78DA-663A-40C4-8803-F6B823074B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3C388-54B7-469F-BA9C-542817F074F5}">
      <dsp:nvSpPr>
        <dsp:cNvPr id="0" name=""/>
        <dsp:cNvSpPr/>
      </dsp:nvSpPr>
      <dsp:spPr>
        <a:xfrm rot="5400000">
          <a:off x="4040456" y="-1931743"/>
          <a:ext cx="1800200" cy="56636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5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atMod val="13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50600">
            <a:schemeClr val="accent1">
              <a:hueOff val="0"/>
              <a:satOff val="0"/>
              <a:lumOff val="0"/>
              <a:alphaOff val="0"/>
              <a:alpha val="40000"/>
            </a:schemeClr>
          </a:glo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400" b="0" kern="1200" dirty="0" smtClean="0"/>
            <a:t>一份</a:t>
          </a:r>
          <a:r>
            <a:rPr lang="zh-CN" altLang="en-US" sz="4400" b="0" kern="1200" dirty="0" smtClean="0"/>
            <a:t>耕耘</a:t>
          </a:r>
          <a:r>
            <a:rPr lang="zh-CN" sz="4400" b="0" kern="1200" dirty="0" smtClean="0"/>
            <a:t> </a:t>
          </a:r>
          <a:endParaRPr lang="en-US" altLang="zh-CN" sz="4400" b="0" kern="1200" dirty="0" smtClean="0"/>
        </a:p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400" b="0" kern="1200" dirty="0" smtClean="0"/>
            <a:t>  一份收获</a:t>
          </a:r>
          <a:endParaRPr lang="zh-CN" sz="4400" b="0" kern="1200" dirty="0"/>
        </a:p>
      </dsp:txBody>
      <dsp:txXfrm rot="5400000">
        <a:off x="4040456" y="-1931743"/>
        <a:ext cx="1800200" cy="5663686"/>
      </dsp:txXfrm>
    </dsp:sp>
    <dsp:sp modelId="{072D78DA-663A-40C4-8803-F6B823074B13}">
      <dsp:nvSpPr>
        <dsp:cNvPr id="0" name=""/>
        <dsp:cNvSpPr/>
      </dsp:nvSpPr>
      <dsp:spPr>
        <a:xfrm rot="5400000">
          <a:off x="1126791" y="538990"/>
          <a:ext cx="1170130" cy="921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69688-40EE-4353-9AD4-276D60A2918A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D6F1-6150-420E-8E20-7DCF40D2AC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2D6F1-6150-420E-8E20-7DCF40D2AC02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dirty="0" smtClean="0"/>
              <a:t>高中英语</a:t>
            </a:r>
            <a:r>
              <a:rPr lang="en-US" altLang="zh-CN" dirty="0" smtClean="0"/>
              <a:t>2</a:t>
            </a:r>
            <a:r>
              <a:rPr lang="zh-CN" altLang="en-US" dirty="0" smtClean="0"/>
              <a:t>坊简报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国培计划（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）</a:t>
            </a:r>
            <a:r>
              <a:rPr lang="en-US" altLang="zh-CN" dirty="0" smtClean="0"/>
              <a:t>---</a:t>
            </a:r>
            <a:r>
              <a:rPr lang="zh-CN" altLang="en-US" dirty="0" smtClean="0"/>
              <a:t>内蒙古自治区乡村中小学教师信息技术应用能力提升工程培训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6</a:t>
            </a:r>
            <a:r>
              <a:rPr lang="zh-CN" altLang="en-US" dirty="0" smtClean="0"/>
              <a:t>月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20</a:t>
            </a:r>
            <a:r>
              <a:rPr lang="zh-CN" altLang="en-US" dirty="0" smtClean="0"/>
              <a:t>日截止。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dirty="0" smtClean="0"/>
              <a:t>第二阶段任务安排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完成</a:t>
            </a:r>
            <a:r>
              <a:rPr lang="zh-CN" altLang="en-US" dirty="0" smtClean="0">
                <a:solidFill>
                  <a:srgbClr val="7030A0"/>
                </a:solidFill>
              </a:rPr>
              <a:t>课程学习</a:t>
            </a:r>
            <a:r>
              <a:rPr lang="zh-CN" altLang="en-US" dirty="0" smtClean="0"/>
              <a:t>（学习共</a:t>
            </a:r>
            <a:r>
              <a:rPr lang="en-US" altLang="zh-CN" dirty="0" smtClean="0"/>
              <a:t>750</a:t>
            </a:r>
            <a:r>
              <a:rPr lang="zh-CN" altLang="en-US" dirty="0" smtClean="0"/>
              <a:t>分钟，</a:t>
            </a:r>
            <a:r>
              <a:rPr lang="en-US" altLang="zh-CN" dirty="0" smtClean="0"/>
              <a:t>30</a:t>
            </a:r>
            <a:r>
              <a:rPr lang="zh-CN" altLang="en-US" dirty="0" smtClean="0"/>
              <a:t>分）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提交完成</a:t>
            </a:r>
            <a:r>
              <a:rPr lang="zh-CN" altLang="en-US" dirty="0" smtClean="0">
                <a:solidFill>
                  <a:srgbClr val="7030A0"/>
                </a:solidFill>
              </a:rPr>
              <a:t>研修任务</a:t>
            </a:r>
            <a:r>
              <a:rPr lang="zh-CN" altLang="en-US" dirty="0" smtClean="0"/>
              <a:t>（先下载</a:t>
            </a:r>
            <a:r>
              <a:rPr lang="zh-CN" altLang="en-US" dirty="0" smtClean="0">
                <a:solidFill>
                  <a:srgbClr val="7030A0"/>
                </a:solidFill>
              </a:rPr>
              <a:t>教学设计模板</a:t>
            </a:r>
            <a:r>
              <a:rPr lang="zh-CN" altLang="en-US" dirty="0" smtClean="0"/>
              <a:t>按模板要求完成后提交至平台）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完成</a:t>
            </a:r>
            <a:r>
              <a:rPr lang="zh-CN" altLang="en-US" dirty="0" smtClean="0">
                <a:solidFill>
                  <a:srgbClr val="7030A0"/>
                </a:solidFill>
              </a:rPr>
              <a:t>活动参与</a:t>
            </a:r>
            <a:endParaRPr lang="en-US" altLang="zh-CN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zh-CN" altLang="en-US" dirty="0" smtClean="0"/>
              <a:t>    先完成第一步下载</a:t>
            </a:r>
            <a:r>
              <a:rPr lang="zh-CN" altLang="en-US" dirty="0" smtClean="0">
                <a:solidFill>
                  <a:srgbClr val="7030A0"/>
                </a:solidFill>
              </a:rPr>
              <a:t>校（园）本活动记录单</a:t>
            </a:r>
            <a:r>
              <a:rPr lang="zh-CN" altLang="en-US" dirty="0" smtClean="0"/>
              <a:t>要求，策划线下活动，完成后提交</a:t>
            </a:r>
            <a:r>
              <a:rPr lang="zh-CN" altLang="en-US" dirty="0" smtClean="0">
                <a:solidFill>
                  <a:srgbClr val="7030A0"/>
                </a:solidFill>
              </a:rPr>
              <a:t>校（园）本活动记录单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>
                <a:solidFill>
                  <a:srgbClr val="7030A0"/>
                </a:solidFill>
              </a:rPr>
              <a:t>研讨交流</a:t>
            </a:r>
            <a:r>
              <a:rPr lang="zh-CN" altLang="en-US" dirty="0" smtClean="0"/>
              <a:t>中发布不少于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个主题帖或</a:t>
            </a:r>
            <a:r>
              <a:rPr lang="en-US" altLang="zh-CN" dirty="0" smtClean="0"/>
              <a:t>20</a:t>
            </a:r>
            <a:r>
              <a:rPr lang="zh-CN" altLang="en-US" dirty="0" smtClean="0"/>
              <a:t>个回复帖（利用论坛功能就相关教育话题展开讨论）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594928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zh-CN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月</a:t>
            </a:r>
            <a:r>
              <a:rPr lang="en-US" altLang="zh-C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  <a:r>
              <a:rPr lang="zh-CN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日前完成</a:t>
            </a:r>
            <a:endParaRPr lang="zh-CN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03648" y="476672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第三阶段任务安排</a:t>
            </a:r>
            <a:endParaRPr lang="zh-CN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564904"/>
            <a:ext cx="763284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9600" dirty="0" smtClean="0"/>
              <a:t>提交微课一篇</a:t>
            </a:r>
            <a:endParaRPr lang="zh-CN" alt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5373216"/>
            <a:ext cx="3096344" cy="5539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r>
              <a:rPr lang="zh-CN" altLang="en-US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月</a:t>
            </a:r>
            <a:r>
              <a:rPr lang="en-US" altLang="zh-CN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</a:t>
            </a:r>
            <a:r>
              <a:rPr lang="zh-CN" altLang="en-US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日前完成</a:t>
            </a:r>
            <a:endParaRPr lang="zh-CN" altLang="en-US" sz="3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620688"/>
            <a:ext cx="5724644" cy="923330"/>
          </a:xfrm>
          <a:prstGeom prst="rect">
            <a:avLst/>
          </a:prstGeom>
          <a:ln/>
          <a:effectLst>
            <a:glow rad="50600">
              <a:schemeClr val="accent5"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5400" dirty="0" smtClean="0"/>
              <a:t>第四阶段任务安排</a:t>
            </a:r>
            <a:endParaRPr lang="zh-CN" alt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420888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/>
              <a:t>         根据培训任务要求，结合自身完成情况撰写</a:t>
            </a:r>
            <a:r>
              <a:rPr lang="zh-CN" altLang="en-US" sz="5400" dirty="0" smtClean="0">
                <a:solidFill>
                  <a:schemeClr val="bg2">
                    <a:lumMod val="50000"/>
                  </a:schemeClr>
                </a:solidFill>
              </a:rPr>
              <a:t>总结报告</a:t>
            </a:r>
            <a:r>
              <a:rPr lang="zh-CN" altLang="en-US" sz="5400" dirty="0" smtClean="0"/>
              <a:t>并提交。</a:t>
            </a:r>
            <a:endParaRPr lang="zh-CN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5589240"/>
            <a:ext cx="2880320" cy="55399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zh-CN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zh-CN" altLang="en-US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月</a:t>
            </a:r>
            <a:r>
              <a:rPr lang="en-US" altLang="zh-CN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zh-CN" altLang="en-US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日前完成</a:t>
            </a:r>
            <a:endParaRPr lang="zh-CN" altLang="en-US" sz="3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8064896" cy="3024336"/>
          </a:xfrm>
        </p:spPr>
        <p:txBody>
          <a:bodyPr>
            <a:normAutofit fontScale="92500" lnSpcReduction="10000"/>
          </a:bodyPr>
          <a:lstStyle/>
          <a:p>
            <a:pPr lvl="0" algn="l"/>
            <a:endParaRPr lang="en-US" altLang="zh-CN" sz="3000" b="1" dirty="0" smtClean="0"/>
          </a:p>
          <a:p>
            <a:pPr lvl="0" algn="l"/>
            <a:r>
              <a:rPr lang="zh-CN" altLang="en-US" sz="3000" b="1" dirty="0" smtClean="0"/>
              <a:t>      </a:t>
            </a:r>
            <a:endParaRPr lang="en-US" altLang="zh-CN" sz="3000" b="1" dirty="0" smtClean="0"/>
          </a:p>
          <a:p>
            <a:pPr lvl="0" algn="l"/>
            <a:r>
              <a:rPr lang="zh-CN" altLang="en-US" sz="3000" b="1" dirty="0" smtClean="0"/>
              <a:t>                     谢谢大家的积极配合！</a:t>
            </a:r>
            <a:endParaRPr lang="zh-CN" altLang="zh-CN" sz="3000" b="1" dirty="0" smtClean="0"/>
          </a:p>
          <a:p>
            <a:r>
              <a:rPr lang="en-US" altLang="zh-CN" dirty="0" smtClean="0"/>
              <a:t>                                                        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</a:p>
          <a:p>
            <a:r>
              <a:rPr lang="en-US" altLang="zh-CN" sz="2600" b="1" dirty="0" smtClean="0"/>
              <a:t>                                            2018</a:t>
            </a:r>
            <a:r>
              <a:rPr lang="zh-CN" altLang="en-US" sz="2600" b="1" dirty="0" smtClean="0"/>
              <a:t>年</a:t>
            </a:r>
            <a:r>
              <a:rPr lang="en-US" altLang="zh-CN" sz="2600" b="1" dirty="0" smtClean="0"/>
              <a:t>5</a:t>
            </a:r>
            <a:r>
              <a:rPr lang="zh-CN" altLang="en-US" sz="2600" b="1" dirty="0" smtClean="0"/>
              <a:t>月</a:t>
            </a:r>
            <a:r>
              <a:rPr lang="en-US" altLang="zh-CN" sz="2600" b="1" dirty="0" smtClean="0"/>
              <a:t>18</a:t>
            </a:r>
            <a:r>
              <a:rPr lang="zh-CN" altLang="en-US" sz="2600" b="1" dirty="0" smtClean="0"/>
              <a:t>日</a:t>
            </a:r>
            <a:endParaRPr lang="zh-CN" altLang="en-US" sz="2600" b="1" dirty="0"/>
          </a:p>
        </p:txBody>
      </p:sp>
      <p:graphicFrame>
        <p:nvGraphicFramePr>
          <p:cNvPr id="4" name="图示 3"/>
          <p:cNvGraphicFramePr/>
          <p:nvPr/>
        </p:nvGraphicFramePr>
        <p:xfrm>
          <a:off x="-324544" y="692696"/>
          <a:ext cx="77724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行云流水">
      <a:dk1>
        <a:sysClr val="windowText" lastClr="444444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44444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391</TotalTime>
  <Words>191</Words>
  <Application>Microsoft Office PowerPoint</Application>
  <PresentationFormat>全屏显示(4:3)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行云流水</vt:lpstr>
      <vt:lpstr>高中英语2坊简报</vt:lpstr>
      <vt:lpstr>第二阶段任务安排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高中英语2坊简报</dc:title>
  <dc:creator>Administrator</dc:creator>
  <cp:lastModifiedBy>Users</cp:lastModifiedBy>
  <cp:revision>56</cp:revision>
  <dcterms:created xsi:type="dcterms:W3CDTF">2018-05-03T09:18:59Z</dcterms:created>
  <dcterms:modified xsi:type="dcterms:W3CDTF">2018-05-18T00:06:16Z</dcterms:modified>
</cp:coreProperties>
</file>