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669088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62F98-31C2-4D4F-A864-87A8588E4F02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AE58-4E2A-40B6-AEB7-9CF462D19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9年级1班考试成绩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5786" y="1714488"/>
            <a:ext cx="70723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初中语文新课程标准</a:t>
            </a:r>
            <a:endParaRPr kumimoji="0" lang="en-US" altLang="zh-CN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5400" b="1" dirty="0">
              <a:latin typeface="宋体" pitchFamily="2" charset="-122"/>
              <a:ea typeface="宋体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（人教版）</a:t>
            </a:r>
            <a:endParaRPr kumimoji="0" 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174" y="5357826"/>
            <a:ext cx="4357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 smtClean="0"/>
              <a:t>七年级教研组</a:t>
            </a:r>
            <a:endParaRPr lang="en-US" altLang="zh-CN" sz="3000" b="1" dirty="0" smtClean="0"/>
          </a:p>
          <a:p>
            <a:pPr algn="ctr"/>
            <a:r>
              <a:rPr lang="zh-CN" altLang="en-US" sz="3000" b="1" dirty="0" smtClean="0"/>
              <a:t>阿提凯姆</a:t>
            </a:r>
            <a:r>
              <a:rPr lang="en-US" altLang="zh-CN" sz="3000" b="1" dirty="0" smtClean="0"/>
              <a:t>·</a:t>
            </a:r>
            <a:r>
              <a:rPr lang="zh-CN" altLang="en-US" sz="3000" b="1" dirty="0" smtClean="0"/>
              <a:t>阿巴斯</a:t>
            </a:r>
            <a:endParaRPr lang="zh-CN" alt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9年级1班考试成绩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225" y="0"/>
            <a:ext cx="9156225" cy="68580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857224" y="1357298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/>
              <a:t>        </a:t>
            </a:r>
            <a:r>
              <a:rPr lang="zh-CN" altLang="en-US" sz="3600" b="1" dirty="0" smtClean="0"/>
              <a:t>九年</a:t>
            </a:r>
            <a:r>
              <a:rPr lang="zh-CN" altLang="en-US" sz="3600" b="1" dirty="0"/>
              <a:t>义务教育语文课程的改革，应以马克思主义和科学的教育理论为指导，总结我国语文教育的成改得失，借鉴各国母语教育改革的经验，遵循语文教育的规律，努力建设与现代社会发展相适应的语文课程，在培养学生思想道德素质、科学文化素质等方面发挥应有的作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G:\9年级1班考试成绩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1857356" y="642918"/>
            <a:ext cx="49680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/>
              <a:t>第一部分  </a:t>
            </a:r>
            <a:r>
              <a:rPr lang="zh-CN" altLang="en-US" sz="4400" b="1" dirty="0"/>
              <a:t>课程目标</a:t>
            </a:r>
            <a:endParaRPr lang="zh-CN" altLang="en-US" sz="4400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214414" y="1500174"/>
            <a:ext cx="27860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一、总目标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zh-CN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00034" y="2000240"/>
            <a:ext cx="750099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．在语文学习过程中，培养爱国主义感情、社会主义道德品质，逐步形成积极的人生态度和正确的价值观，提高文化品位和审美情趣。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．认识中华文化的丰厚博大，吸收民族文化智慧。关心当代文化生活，尊重多样文化，吸取人类优秀文化的营养。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3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．培植热爱祖国语言文字的情感，养成语文学习的自信心和良好习惯，掌握最基本的语文学习方法。 </a:t>
            </a:r>
            <a:endParaRPr kumimoji="0" lang="zh-CN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9年级1班考试成绩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642918"/>
            <a:ext cx="892971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4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．在发展语言能力的同时，发展思维能力，激发想像力和创造潜能。逐步养成实事求是，崇尚真知的科学态度，初步掌握科学的思想方法。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5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．能主动进行探究性学习，在实践中学习、运用语文。 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6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．学会汉语拼音。能说普通话。认识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3500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个左右常用汉字。能正确工整地书写汉字，并有一定的速度。 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7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具有独立阅读的能力，注重情感体验，有较丰富的积累，形成良好的语感。学会运用多种阅读方法。能初步理解、鉴赏文学作品，受到高尚情操与趣味的熏陶，发展个性，丰富自己的精神世界。能借助工具书阅读浅易文言文。</a:t>
            </a:r>
            <a:endParaRPr kumimoji="0" lang="zh-CN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G:\9年级1班考试成绩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00034" y="642918"/>
            <a:ext cx="764386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8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．能具体明确、文从字顺地表述自己的意思。能根据日常生活需要，运用常见的表达方式写作。 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9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．具有日常口语交际的基本能力，在各种交际活动中，学会倾听，表达与交流，初步学会文明地进行人际沟通和社会交往，发展合作精神。 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10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．学会使用常用的语文工具书。初步具备搜集和处理信息的能力。 </a:t>
            </a:r>
            <a:endParaRPr kumimoji="0" lang="zh-CN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71538" y="142853"/>
            <a:ext cx="6215163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1430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初中语文</a:t>
            </a:r>
            <a:r>
              <a:rPr lang="zh-CN" altLang="en-US" sz="4400" b="1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阶段目标 </a:t>
            </a:r>
          </a:p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15364" name="Picture 4" descr="G:\9年级1班考试成绩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285852" y="2428868"/>
            <a:ext cx="2715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（一）识字与写字 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357290" y="3714752"/>
            <a:ext cx="23574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（二）阅读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zh-CN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00166" y="5000636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/>
              <a:t>（三）写作</a:t>
            </a:r>
          </a:p>
        </p:txBody>
      </p:sp>
      <p:sp>
        <p:nvSpPr>
          <p:cNvPr id="10" name="矩形 9"/>
          <p:cNvSpPr/>
          <p:nvPr/>
        </p:nvSpPr>
        <p:spPr>
          <a:xfrm>
            <a:off x="6072198" y="2428868"/>
            <a:ext cx="27799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（四）口语交际 </a:t>
            </a:r>
          </a:p>
        </p:txBody>
      </p:sp>
      <p:sp>
        <p:nvSpPr>
          <p:cNvPr id="11" name="矩形 10"/>
          <p:cNvSpPr/>
          <p:nvPr/>
        </p:nvSpPr>
        <p:spPr>
          <a:xfrm>
            <a:off x="6004999" y="3929066"/>
            <a:ext cx="3139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（五）综合性学习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9年级1班考试成绩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071670" y="428604"/>
            <a:ext cx="48397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/>
              <a:t>（一）识字与写字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14282" y="1571612"/>
            <a:ext cx="814393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    </a:t>
            </a:r>
            <a:r>
              <a:rPr kumimoji="0" lang="zh-CN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．能熟练地使用字典、词典独立识字，会用多种检字方法。累计认识常用汉字</a:t>
            </a:r>
            <a:r>
              <a:rPr kumimoji="0" lang="zh-CN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3500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个，其中</a:t>
            </a:r>
            <a:r>
              <a:rPr kumimoji="0" lang="zh-CN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3000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个左右会写。 </a:t>
            </a:r>
            <a:endParaRPr kumimoji="0" 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   </a:t>
            </a:r>
            <a:r>
              <a:rPr kumimoji="0" lang="zh-CN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．在使用硬笔熟练地书写正楷字基础上，学写规范、通行的行楷字，提高书写的速度。 </a:t>
            </a:r>
            <a:endParaRPr kumimoji="0" 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 </a:t>
            </a:r>
            <a:r>
              <a:rPr kumimoji="0" lang="zh-CN" alt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3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．临摹名家书法，体会书法的审美价值。</a:t>
            </a:r>
            <a:endParaRPr kumimoji="0" lang="zh-CN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4893" y="1285860"/>
            <a:ext cx="1015663" cy="34987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400" b="1" dirty="0" smtClean="0"/>
              <a:t>（二）阅读</a:t>
            </a:r>
            <a:endParaRPr lang="zh-CN" altLang="en-US" sz="54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28926" y="571480"/>
            <a:ext cx="55721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1</a:t>
            </a: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．能用普通话正确、流利、有感情地朗读。 </a:t>
            </a:r>
            <a:endParaRPr kumimoji="0" lang="zh-CN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zh-CN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</a:t>
            </a: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．养成默读习惯，有一定的速度，阅读一般的现代文每分钟不少于</a:t>
            </a:r>
            <a:r>
              <a:rPr kumimoji="0" lang="zh-CN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500</a:t>
            </a: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字。  </a:t>
            </a:r>
            <a:endParaRPr kumimoji="0" lang="zh-CN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zh-CN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3</a:t>
            </a: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．能较熟练地运用略读和浏览的方法，扩大阅读范围，扩展自己的视野。 </a:t>
            </a:r>
            <a:endParaRPr kumimoji="0" lang="zh-CN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zh-CN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4</a:t>
            </a:r>
            <a:r>
              <a:rPr kumimoji="0" 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．在通读课文的基础上，理清思路，理解主要内容，体味和推敲重要词句在语言环境中的意义和作用。</a:t>
            </a:r>
            <a:endParaRPr kumimoji="0" lang="zh-CN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"/>
            <a:ext cx="9144000" cy="6839712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86050" y="357166"/>
            <a:ext cx="55721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5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．对课文的内容和表达有自己的心得，能提出自己的看法和疑问，并能运用合作的方式，共同探讨疑难问题。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华文仿宋" pitchFamily="2" charset="-122"/>
              <a:ea typeface="华文仿宋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6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．在阅读中了解叙述、描写、说明、议论、抒情等表达方式。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华文仿宋" pitchFamily="2" charset="-122"/>
              <a:ea typeface="华文仿宋" pitchFamily="2" charset="-122"/>
              <a:cs typeface="Times New Roman" pitchFamily="18" charset="0"/>
            </a:endParaRPr>
          </a:p>
          <a:p>
            <a:pPr indent="114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7</a:t>
            </a:r>
            <a:r>
              <a:rPr lang="zh-CN" altLang="en-US" sz="2800" b="1" dirty="0"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．阅读科技作品，注意领会作品中所体现的科学精神和科学思想方法</a:t>
            </a:r>
            <a:r>
              <a:rPr lang="zh-CN" altLang="en-US" sz="2800" b="1" dirty="0" smtClean="0">
                <a:latin typeface="华文仿宋" pitchFamily="2" charset="-122"/>
                <a:ea typeface="华文仿宋" pitchFamily="2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华文仿宋" pitchFamily="2" charset="-122"/>
              <a:ea typeface="华文仿宋" pitchFamily="2" charset="-122"/>
              <a:cs typeface="Times New Roman" pitchFamily="18" charset="0"/>
            </a:endParaRPr>
          </a:p>
          <a:p>
            <a:pPr indent="114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latin typeface="华文仿宋" pitchFamily="2" charset="-122"/>
                <a:ea typeface="华文仿宋" pitchFamily="2" charset="-122"/>
              </a:rPr>
              <a:t>8</a:t>
            </a:r>
            <a:r>
              <a:rPr lang="zh-CN" altLang="en-US" sz="2800" b="1" dirty="0" smtClean="0">
                <a:latin typeface="华文仿宋" pitchFamily="2" charset="-122"/>
                <a:ea typeface="华文仿宋" pitchFamily="2" charset="-122"/>
              </a:rPr>
              <a:t>．</a:t>
            </a:r>
            <a:r>
              <a:rPr lang="zh-CN" altLang="en-US" sz="2800" b="1" dirty="0">
                <a:latin typeface="华文仿宋" pitchFamily="2" charset="-122"/>
                <a:ea typeface="华文仿宋" pitchFamily="2" charset="-122"/>
              </a:rPr>
              <a:t>了解基本的语法知识，用来帮助理解语言上的难点；了解常用的修辞方法，体会它们在课文中的表达效果。了解课文涉及的重要作家作品知识和文化</a:t>
            </a:r>
            <a:r>
              <a:rPr lang="zh-CN" altLang="en-US" sz="2800" b="1" dirty="0" smtClean="0">
                <a:latin typeface="华文仿宋" pitchFamily="2" charset="-122"/>
                <a:ea typeface="华文仿宋" pitchFamily="2" charset="-122"/>
              </a:rPr>
              <a:t>常识。</a:t>
            </a:r>
            <a:endParaRPr kumimoji="0" lang="zh-CN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华文仿宋" pitchFamily="2" charset="-122"/>
              <a:ea typeface="华文仿宋" pitchFamily="2" charset="-122"/>
              <a:cs typeface="宋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893" y="1285860"/>
            <a:ext cx="1015663" cy="34987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400" b="1" dirty="0" smtClean="0"/>
              <a:t>（二）阅读</a:t>
            </a:r>
            <a:endParaRPr lang="zh-CN" alt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G:\9年级1班考试成绩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214546" y="214290"/>
            <a:ext cx="2864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/>
              <a:t>（三）写作 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214414" y="1000108"/>
            <a:ext cx="628654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zh-CN" sz="2400" b="1" dirty="0">
                <a:latin typeface="仿宋" pitchFamily="49" charset="-122"/>
                <a:ea typeface="仿宋" pitchFamily="49" charset="-122"/>
              </a:rPr>
              <a:t>3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．多角度地观察生活，发现生活的丰富多彩，捕捉事物的特征力求有创意的表达。</a:t>
            </a:r>
          </a:p>
          <a:p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  </a:t>
            </a:r>
            <a:r>
              <a:rPr lang="zh-CN" altLang="zh-CN" sz="2400" b="1" dirty="0">
                <a:latin typeface="仿宋" pitchFamily="49" charset="-122"/>
                <a:ea typeface="仿宋" pitchFamily="49" charset="-122"/>
              </a:rPr>
              <a:t>4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．根据表达的中心，选择恰当的表达方式。</a:t>
            </a:r>
            <a:r>
              <a:rPr lang="en-US" altLang="zh-CN" sz="2400" b="1" dirty="0" smtClean="0">
                <a:latin typeface="仿宋" pitchFamily="49" charset="-122"/>
                <a:ea typeface="仿宋" pitchFamily="49" charset="-122"/>
              </a:rPr>
              <a:t>5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．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有独立完成写作的意识，注重写作过程中搜集素材、构思立意、列纲起草、修改加工等环节。  </a:t>
            </a:r>
          </a:p>
          <a:p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400" b="1" dirty="0" smtClean="0">
                <a:latin typeface="仿宋" pitchFamily="49" charset="-122"/>
                <a:ea typeface="仿宋" pitchFamily="49" charset="-122"/>
              </a:rPr>
              <a:t>6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．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养成修改自己作文的习惯，修改时能借助语感和语法修辞常识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，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9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．能正确使用常用的标点符号。</a:t>
            </a:r>
          </a:p>
          <a:p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  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10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．作文每学年一般不少于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14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次，其他练笔不少于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1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万字。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45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分钟能完成不少于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</a:rPr>
              <a:t>500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</a:rPr>
              <a:t>字的习作。  </a:t>
            </a:r>
          </a:p>
          <a:p>
            <a:endParaRPr lang="zh-CN" altLang="en-US" dirty="0"/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: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3071802" y="357166"/>
            <a:ext cx="3531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/>
              <a:t>（四）口语交际 </a:t>
            </a:r>
            <a:endParaRPr lang="zh-CN" altLang="en-US" sz="3600" dirty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214414" y="1142984"/>
            <a:ext cx="757239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1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．能注意对象和场合，学习文明得体地进行交流。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仿宋" pitchFamily="49" charset="-122"/>
              <a:ea typeface="仿宋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2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．耐心专注地倾听，能根据对方的话语、表情、手势等，理解对方的说话观点和意图。 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仿宋" pitchFamily="49" charset="-122"/>
              <a:ea typeface="仿宋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3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．自信、负责地表达自己的观点，做到清楚、连贯、不偏离话题。 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仿宋" pitchFamily="49" charset="-122"/>
              <a:ea typeface="仿宋" pitchFamily="49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4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Times New Roman" pitchFamily="18" charset="0"/>
              </a:rPr>
              <a:t>．注意表情和语气，使说话有感染力和说服力。 </a:t>
            </a:r>
            <a:endParaRPr kumimoji="0" lang="zh-CN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仿宋" pitchFamily="49" charset="-122"/>
              <a:ea typeface="仿宋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G: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847" cy="68580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571736" y="357166"/>
            <a:ext cx="35317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/>
              <a:t>（四）口语交际 </a:t>
            </a:r>
            <a:endParaRPr lang="zh-CN" altLang="en-US" sz="3600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71472" y="1142984"/>
            <a:ext cx="78581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5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．在交流过程中，能根据需要调整自己的表达内容和方式，不断提高应对能力。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6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．讲述见闻，内容具体，语言生动。复述转述，完整准确、突出要点。 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7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．能就适当的话题作即席讲话和有准备的主题演讲，有自己的观点，有一定说服力。 </a:t>
            </a:r>
            <a:endParaRPr kumimoji="0" 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zh-CN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8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．课堂内外讨论问题，能积极发表自己的看法，有中心、有条理、有根据。能听出讨论的焦点，并有针对性地发表意见。  </a:t>
            </a:r>
            <a:endParaRPr kumimoji="0" lang="zh-CN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G: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080"/>
            <a:ext cx="9144000" cy="686308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643174" y="357166"/>
            <a:ext cx="3982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/>
              <a:t>（五）综合性学习 </a:t>
            </a:r>
          </a:p>
        </p:txBody>
      </p:sp>
      <p:sp>
        <p:nvSpPr>
          <p:cNvPr id="4" name="矩形 3"/>
          <p:cNvSpPr/>
          <p:nvPr/>
        </p:nvSpPr>
        <p:spPr>
          <a:xfrm>
            <a:off x="428596" y="1285860"/>
            <a:ext cx="828680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/>
              <a:t>   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．能自主组织文学活动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体验合作与成功的喜悦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 2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．能提出学习和生活中感兴趣的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问题，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书籍或其他媒体中获取有关资料，讨论分析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问题。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．关心学校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搜集资料，调查访问，相互讨论，能用文字、图表、图画、照片等展示学习成果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．掌握查找资料、引用资料的基本方法，分清原始资料与间接资料的主要差别；学会注明所援引资料的出处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G: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857232"/>
            <a:ext cx="738664" cy="38576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 smtClean="0"/>
              <a:t>第三部    实施建议</a:t>
            </a:r>
            <a:endParaRPr lang="zh-CN" altLang="en-US" sz="3600" b="1" dirty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286116" y="1285860"/>
            <a:ext cx="3643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一、教材编写建议</a:t>
            </a:r>
            <a:endParaRPr kumimoji="0" 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214678" y="2357430"/>
            <a:ext cx="46434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二、课程资源的开发与利用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8992" y="3286124"/>
            <a:ext cx="2739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三、教学建议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786050" y="500042"/>
            <a:ext cx="45720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一、教材编写建议</a:t>
            </a:r>
            <a:endParaRPr kumimoji="0" lang="zh-CN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4414" y="1857364"/>
            <a:ext cx="76438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1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．教材编写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要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坚持面向现代化，面向世界，面向未来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。      </a:t>
            </a:r>
            <a:endParaRPr lang="en-US" altLang="zh-CN" sz="2800" b="1" dirty="0" smtClean="0">
              <a:latin typeface="仿宋" pitchFamily="49" charset="-122"/>
              <a:ea typeface="仿宋" pitchFamily="49" charset="-122"/>
            </a:endParaRPr>
          </a:p>
          <a:p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  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2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．教材应体现时代特点和现代意识，关注人类，关注自然，理解和尊重多样文化，有助于学生树立正确的世界观、人生观、价值观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。</a:t>
            </a:r>
            <a:endParaRPr lang="en-US" altLang="zh-CN" sz="2800" b="1" dirty="0" smtClean="0">
              <a:latin typeface="仿宋" pitchFamily="49" charset="-122"/>
              <a:ea typeface="仿宋" pitchFamily="49" charset="-122"/>
            </a:endParaRPr>
          </a:p>
          <a:p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  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3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．教材要注重继承与弘扬中华民族优秀文化，有助于增强学生的民族意识和爱国主义感情。  </a:t>
            </a:r>
          </a:p>
          <a:p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4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．教材应符合学生的身心发展特点，适应学生的认知水平，密切联系学生的经验世界和想像世界，有助于激发学生的学习兴趣和创新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精神。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786050" y="500042"/>
            <a:ext cx="45720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一、教材编写建议</a:t>
            </a:r>
            <a:endParaRPr kumimoji="0" lang="zh-CN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42910" y="1643050"/>
            <a:ext cx="7643866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6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．教材应注意引导学生掌握语文学习的方法。语文知识、课文注释和练习等应少而精，具有启发性，有利子学生在探究中学会学习。  </a:t>
            </a:r>
            <a:endParaRPr kumimoji="0" 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indent="114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7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．教材内容的安排，应避免繁琐化，简化头绪，突出重点，加强整合，注重情感态度、知识能力之间的联系，致力于学生语文素养的整体提高。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indent="114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 smtClean="0"/>
              <a:t>8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教材要有开放性和弹性</a:t>
            </a:r>
            <a:r>
              <a:rPr lang="zh-CN" altLang="en-US" sz="2800" b="1" dirty="0" smtClean="0"/>
              <a:t>。</a:t>
            </a:r>
            <a:r>
              <a:rPr lang="zh-CN" altLang="en-US" sz="2800" b="1" dirty="0"/>
              <a:t>也为学生留出选择和拓展的空间，以满足不同学生学习和发展的需要。</a:t>
            </a:r>
            <a:endParaRPr lang="zh-CN" altLang="en-US" sz="1400" b="1" dirty="0"/>
          </a:p>
          <a:p>
            <a:pPr indent="1143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200" dirty="0"/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G: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2143116"/>
            <a:ext cx="5000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谢谢大家的认真听取</a:t>
            </a:r>
            <a:endParaRPr lang="zh-CN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500298" y="3571876"/>
            <a:ext cx="3500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/>
              <a:t>再见！</a:t>
            </a:r>
            <a:endParaRPr lang="zh-CN" alt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1417</Words>
  <Application>Microsoft Office PowerPoint</Application>
  <PresentationFormat>全屏显示(4:3)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qimangul</dc:creator>
  <cp:lastModifiedBy>qimangul</cp:lastModifiedBy>
  <cp:revision>15</cp:revision>
  <dcterms:created xsi:type="dcterms:W3CDTF">2018-03-10T02:20:24Z</dcterms:created>
  <dcterms:modified xsi:type="dcterms:W3CDTF">2018-03-10T05:48:01Z</dcterms:modified>
</cp:coreProperties>
</file>