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2" r:id="rId2"/>
    <p:sldId id="287" r:id="rId3"/>
    <p:sldId id="288" r:id="rId4"/>
    <p:sldId id="308" r:id="rId5"/>
    <p:sldId id="289" r:id="rId6"/>
    <p:sldId id="300" r:id="rId7"/>
    <p:sldId id="310" r:id="rId8"/>
    <p:sldId id="290" r:id="rId9"/>
    <p:sldId id="297" r:id="rId10"/>
    <p:sldId id="298" r:id="rId11"/>
    <p:sldId id="291" r:id="rId12"/>
    <p:sldId id="302" r:id="rId13"/>
    <p:sldId id="303" r:id="rId14"/>
    <p:sldId id="304" r:id="rId15"/>
    <p:sldId id="299" r:id="rId16"/>
    <p:sldId id="307" r:id="rId17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E79902"/>
    <a:srgbClr val="D2A500"/>
    <a:srgbClr val="9C0000"/>
    <a:srgbClr val="C48302"/>
    <a:srgbClr val="86AB00"/>
    <a:srgbClr val="00A3C9"/>
    <a:srgbClr val="B4184C"/>
    <a:srgbClr val="9529A7"/>
    <a:srgbClr val="AE30C3"/>
    <a:srgbClr val="F5B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>
        <p:scale>
          <a:sx n="50" d="100"/>
          <a:sy n="50" d="100"/>
        </p:scale>
        <p:origin x="-2530" y="-955"/>
      </p:cViewPr>
      <p:guideLst>
        <p:guide orient="horz" pos="283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818D-295D-4639-946D-31F81E2CB220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2435B-A695-4736-8B22-9E04C0B6C2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F4E6-BFEB-43C7-9B62-C7050D9ACF5E}" type="datetimeFigureOut">
              <a:rPr lang="zh-CN" altLang="en-US" smtClean="0"/>
              <a:pPr/>
              <a:t>2017/8/30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0C9A-FE4B-484B-8EA3-D9E3734654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file:///C:\Users\Administrator\Desktop\&#33258;&#25105;&#20171;&#32461;%20&#40065;&#29577;&#26757;\&#38472;&#24935;&#23092;%20-%20&#20154;&#29983;&#20309;&#22788;&#19981;&#30456;&#36898;%20-%20&#21407;&#29256;&#20276;&#22863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&#33258;&#25105;&#20171;&#32461;%20&#40065;&#29577;&#26757;\&#38472;&#24935;&#23092;%20-%20&#20154;&#29983;&#20309;&#22788;&#19981;&#30456;&#36898;%20-%20&#21407;&#29256;&#20276;&#22863;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348215" y="4262438"/>
            <a:ext cx="1086279" cy="905233"/>
          </a:xfrm>
          <a:prstGeom prst="rect">
            <a:avLst/>
          </a:prstGeom>
          <a:gradFill>
            <a:gsLst>
              <a:gs pos="0">
                <a:srgbClr val="A3D202"/>
              </a:gs>
              <a:gs pos="100000">
                <a:srgbClr val="86AA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925708" y="4620340"/>
            <a:ext cx="1313592" cy="1094660"/>
          </a:xfrm>
          <a:prstGeom prst="rect">
            <a:avLst/>
          </a:prstGeom>
          <a:gradFill>
            <a:gsLst>
              <a:gs pos="0">
                <a:srgbClr val="E79902">
                  <a:alpha val="70000"/>
                </a:srgbClr>
              </a:gs>
              <a:gs pos="100000">
                <a:srgbClr val="C48302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627948" y="3773813"/>
            <a:ext cx="1015832" cy="846527"/>
          </a:xfrm>
          <a:prstGeom prst="rect">
            <a:avLst/>
          </a:prstGeom>
          <a:gradFill>
            <a:gsLst>
              <a:gs pos="0">
                <a:srgbClr val="F5BE00"/>
              </a:gs>
              <a:gs pos="100000">
                <a:srgbClr val="D2A5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390005" y="5167670"/>
            <a:ext cx="799671" cy="666393"/>
          </a:xfrm>
          <a:prstGeom prst="rect">
            <a:avLst/>
          </a:prstGeom>
          <a:gradFill>
            <a:gsLst>
              <a:gs pos="0">
                <a:srgbClr val="00C0EB">
                  <a:alpha val="54000"/>
                </a:srgbClr>
              </a:gs>
              <a:gs pos="100000">
                <a:srgbClr val="00A2C8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918732" y="2441998"/>
            <a:ext cx="656796" cy="547330"/>
          </a:xfrm>
          <a:prstGeom prst="rect">
            <a:avLst/>
          </a:prstGeom>
          <a:gradFill>
            <a:gsLst>
              <a:gs pos="0">
                <a:srgbClr val="AE30C3"/>
              </a:gs>
              <a:gs pos="100000">
                <a:srgbClr val="9529A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3514725" y="2612895"/>
            <a:ext cx="886777" cy="738981"/>
          </a:xfrm>
          <a:prstGeom prst="rect">
            <a:avLst/>
          </a:prstGeom>
          <a:gradFill>
            <a:gsLst>
              <a:gs pos="0">
                <a:srgbClr val="D31C5B"/>
              </a:gs>
              <a:gs pos="100000">
                <a:srgbClr val="B4184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918732" y="1894668"/>
            <a:ext cx="656796" cy="547330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9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298497" y="3007520"/>
            <a:ext cx="1309238" cy="1091032"/>
          </a:xfrm>
          <a:prstGeom prst="rect">
            <a:avLst/>
          </a:prstGeom>
          <a:gradFill>
            <a:gsLst>
              <a:gs pos="0">
                <a:srgbClr val="A3D202"/>
              </a:gs>
              <a:gs pos="100000">
                <a:srgbClr val="86AA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607939" y="3007520"/>
            <a:ext cx="1309238" cy="1091032"/>
          </a:xfrm>
          <a:prstGeom prst="rect">
            <a:avLst/>
          </a:prstGeom>
          <a:gradFill>
            <a:gsLst>
              <a:gs pos="0">
                <a:srgbClr val="E79902"/>
              </a:gs>
              <a:gs pos="100000">
                <a:srgbClr val="C483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929058" y="3000376"/>
            <a:ext cx="1309238" cy="1091032"/>
          </a:xfrm>
          <a:prstGeom prst="rect">
            <a:avLst/>
          </a:prstGeom>
          <a:gradFill>
            <a:gsLst>
              <a:gs pos="0">
                <a:srgbClr val="F5BE00"/>
              </a:gs>
              <a:gs pos="100000">
                <a:srgbClr val="D2A5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10945" y="3007520"/>
            <a:ext cx="1309238" cy="1091032"/>
          </a:xfrm>
          <a:prstGeom prst="rect">
            <a:avLst/>
          </a:prstGeom>
          <a:gradFill>
            <a:gsLst>
              <a:gs pos="0">
                <a:srgbClr val="00C0EB"/>
              </a:gs>
              <a:gs pos="100000">
                <a:srgbClr val="00A2C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226823" y="3007520"/>
            <a:ext cx="1309238" cy="1091032"/>
          </a:xfrm>
          <a:prstGeom prst="rect">
            <a:avLst/>
          </a:prstGeom>
          <a:gradFill>
            <a:gsLst>
              <a:gs pos="0">
                <a:srgbClr val="AE30C3"/>
              </a:gs>
              <a:gs pos="100000">
                <a:srgbClr val="9529A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36265" y="3007520"/>
            <a:ext cx="1309238" cy="1091032"/>
          </a:xfrm>
          <a:prstGeom prst="rect">
            <a:avLst/>
          </a:prstGeom>
          <a:gradFill>
            <a:gsLst>
              <a:gs pos="0">
                <a:srgbClr val="D31C5B"/>
              </a:gs>
              <a:gs pos="100000">
                <a:srgbClr val="B4184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845707" y="3007520"/>
            <a:ext cx="1309238" cy="1091032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9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00685" y="1190625"/>
            <a:ext cx="817181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7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第一课 神奇的货币</a:t>
            </a:r>
          </a:p>
        </p:txBody>
      </p:sp>
      <p:pic>
        <p:nvPicPr>
          <p:cNvPr id="37" name="陈慧娴 - 人生何处不相逢 - 原版伴奏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0562" y="5072078"/>
            <a:ext cx="244475" cy="2444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4935" y="3095625"/>
            <a:ext cx="886714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第一框 揭开货币的神秘面纱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48 -1.02454 C 0.18767 -0.80023 0.08715 -0.38449 0.2243 -0.09051 C 0.35139 0.19282 0.62152 0.23264 0.871 0.0162 C 1.10468 -0.17894 1.12257 -0.5588 1.06059 -0.69213 C 1.02812 -0.80116 0.81475 -1.01898 0.59913 -0.83611 C 0.40139 -0.66991 0.37569 -0.36111 0.47569 -0.13356 " pathEditMode="relative" rAng="7864500" ptsTypes="ffffff">
                                      <p:cBhvr>
                                        <p:cTn id="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61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3789 -0.566500 C 1.254759 -1.014190 0.898679 -1.003310 0.563609 -0.924830 C 0.244339 -0.856080 0.210659 -0.458170 0.220039 -0.304000 C 0.251289 -0.070670 0.393299 0.206190 0.691909 0.137670 C 0.964129 0.071460 0.970039 -0.254000 0.873159 -0.449830 " pathEditMode="relative" rAng="0" ptsTypes="fffff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1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497 -0.42917 C 1.44514 -0.42917 1.10434 -0.15417 0.94184 -0.15834 C 0.77934 -0.1625 0.61372 -0.21667 0.52153 -0.32917 " pathEditMode="relative" rAng="0" ptsTypes="fsf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63" y="1375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174 -0.90764 C 1.20139 -0.90787 0.94583 -0.86667 0.8658 -0.60509 C 0.78611 -0.34352 0.85226 -0.31597 0.83698 -0.23426 " pathEditMode="relative" rAng="6750960" ptsTypes="fsf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315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246 0.5875 C 1.13316 0.58727 1.24218 0.1162 1.05121 -0.10718 C 0.85937 -0.32847 0.796 -0.21806 0.73055 -0.27107 " pathEditMode="relative" rAng="13289400" ptsTypes="fsf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4893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239 -0.67384 C 1.02152 -0.67407 0.84948 -0.23727 1.00677 0.02893 C 1.1651 0.29352 1.24218 0.20046 1.29948 0.26852 " pathEditMode="relative" rAng="3121620" ptsTypes="fsf"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520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27 -0.72361 C 0.45295 -0.55579 0.48802 -0.45996 0.42656 -0.36528 C 0.36441 -0.2706 0.22864 -0.05255 -0.08507 -0.03542 " pathEditMode="relative" rAng="0" ptsTypes="fsf">
                                      <p:cBhvr>
                                        <p:cTn id="5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344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344 -0.71736 C 1.06754 -0.54653 0.32344 0.03241 -2.5E-6 -0.00047 " pathEditMode="relative" rAng="0" ptsTypes="ff">
                                      <p:cBhvr>
                                        <p:cTn id="6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76" y="3747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18229 0.86736 C 0.93629 0.25069 0.13472 0.23356 -1.66667E-6 2.22222E-6 " pathEditMode="relative" rAng="0" ptsTypes="ff"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94" y="-4338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7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47448 0.7243 C 0.50781 0.66967 0.31354 -0.01713 -8.33333E-7 2.22222E-6 " pathEditMode="relative" rAng="0" ptsTypes="ss">
                                      <p:cBhvr>
                                        <p:cTn id="8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6" y="-370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1042 -0.74931 C -0.42674 -0.58148 -0.45833 -0.37709 -0.33767 -0.31065 C -0.21684 -0.24375 -0.1125 -0.13264 0 2.22222E-6 " pathEditMode="relative" rAng="0" ptsTypes="fsf">
                                      <p:cBhvr>
                                        <p:cTn id="8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3745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9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69 -0.8132 C -1.02639 -0.91042 -0.27431 -0.08403 4.44444E-6 -0.00023 " pathEditMode="relative" rAng="0" ptsTypes="ff">
                                      <p:cBhvr>
                                        <p:cTn id="9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4" y="3578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05 0.3618 C 0.33681 0.4169 0.31372 -0.01713 -4.72222E-6 2.22222E-6 " pathEditMode="relative" rAng="0" ptsTypes="ss">
                                      <p:cBhvr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-1620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7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0451 0.45764 C -0.62083 0.62546 -0.57083 0.35555 -0.49323 0.2912 C -0.41562 0.22685 -0.05017 0.30717 -3.88889E-6 2.22222E-6 " pathEditMode="relative" rAng="0" ptsTypes="fsf">
                                      <p:cBhvr>
                                        <p:cTn id="10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1449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31" grpId="0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6" name="Object 4"/>
          <p:cNvGraphicFramePr>
            <a:graphicFrameLocks/>
          </p:cNvGraphicFramePr>
          <p:nvPr/>
        </p:nvGraphicFramePr>
        <p:xfrm>
          <a:off x="370840" y="1052830"/>
          <a:ext cx="8447405" cy="4713605"/>
        </p:xfrm>
        <a:graphic>
          <a:graphicData uri="http://schemas.openxmlformats.org/presentationml/2006/ole">
            <p:oleObj spid="_x0000_s25601" r:id="rId3" imgW="3948631" imgH="2230238" progId="">
              <p:embed/>
            </p:oleObj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0995" y="231140"/>
            <a:ext cx="82480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货币的其他职能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7675" y="93980"/>
            <a:ext cx="82480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探究四：纸币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8310" y="1028700"/>
            <a:ext cx="6142355" cy="140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请思考：</a:t>
            </a:r>
            <a:r>
              <a:rPr lang="zh-CN" altLang="zh-CN" sz="3600" b="1" dirty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小明用于支付荧光外套的人民币</a:t>
            </a:r>
            <a:r>
              <a:rPr lang="zh-CN" altLang="zh-CN" sz="3600" b="1" dirty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是货币吗？</a:t>
            </a:r>
            <a:endParaRPr lang="zh-CN" altLang="zh-CN" sz="3600" b="1" dirty="0">
              <a:solidFill>
                <a:srgbClr val="D2A5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05" y="2435860"/>
            <a:ext cx="2606040" cy="18821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2374900"/>
            <a:ext cx="2689860" cy="1943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185" y="202565"/>
            <a:ext cx="2262505" cy="2172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55" y="4318000"/>
            <a:ext cx="2621280" cy="12420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145" y="2493010"/>
            <a:ext cx="2735580" cy="17678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4585" y="4561840"/>
            <a:ext cx="1783080" cy="8686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065" y="4260850"/>
            <a:ext cx="2232660" cy="147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/>
        </p:nvSpPr>
        <p:spPr>
          <a:xfrm>
            <a:off x="685800" y="855980"/>
            <a:ext cx="77724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金属货币的缺点</a:t>
            </a:r>
          </a:p>
        </p:txBody>
      </p:sp>
      <p:sp>
        <p:nvSpPr>
          <p:cNvPr id="2" name="文本占位符 2"/>
          <p:cNvSpPr>
            <a:spLocks noGrp="1"/>
          </p:cNvSpPr>
          <p:nvPr/>
        </p:nvSpPr>
        <p:spPr>
          <a:xfrm>
            <a:off x="685165" y="1877695"/>
            <a:ext cx="777240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纸币的优点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590" y="26035"/>
            <a:ext cx="2241550" cy="4076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7675" y="93980"/>
            <a:ext cx="82480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探究四：纸币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2267585" y="1645920"/>
            <a:ext cx="26035" cy="63563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文本占位符 2"/>
          <p:cNvSpPr>
            <a:spLocks noGrp="1"/>
          </p:cNvSpPr>
          <p:nvPr/>
        </p:nvSpPr>
        <p:spPr>
          <a:xfrm>
            <a:off x="447675" y="4102735"/>
            <a:ext cx="4831080" cy="930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纸币的含义：由国家（或某些地区）发行并</a:t>
            </a:r>
            <a:r>
              <a:rPr lang="zh-CN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强制</a:t>
            </a:r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使用的。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45" y="3928745"/>
            <a:ext cx="3947795" cy="16230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785" y="26035"/>
            <a:ext cx="1995805" cy="3792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spect="1"/>
          </p:cNvSpPr>
          <p:nvPr/>
        </p:nvSpPr>
        <p:spPr>
          <a:xfrm>
            <a:off x="248920" y="216853"/>
            <a:ext cx="8128000" cy="31248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04800" defTabSz="0" eaLnBrk="1" hangingPunct="1">
              <a:lnSpc>
                <a:spcPct val="12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u="sng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辩一辩</a:t>
            </a:r>
            <a:r>
              <a:rPr lang="en-US" altLang="zh-CN" sz="3600" b="1" u="sng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</a:t>
            </a:r>
          </a:p>
          <a:p>
            <a:pPr lvl="0" indent="304800" defTabSz="0" eaLnBrk="1" hangingPunct="1">
              <a:lnSpc>
                <a:spcPct val="12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endParaRPr lang="en-US" altLang="zh-CN" sz="2200" u="sng" dirty="0">
              <a:solidFill>
                <a:srgbClr val="000000"/>
              </a:solidFill>
              <a:latin typeface="宋体" panose="02010600030101010101" pitchFamily="2" charset="-122"/>
              <a:ea typeface="方正书宋_GBK"/>
            </a:endParaRPr>
          </a:p>
          <a:p>
            <a:pPr lvl="0" indent="304800" defTabSz="0" eaLnBrk="1" hangingPunct="1">
              <a:lnSpc>
                <a:spcPct val="12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请思考：</a:t>
            </a:r>
            <a:r>
              <a:rPr lang="zh-CN" altLang="zh-CN" sz="3600" b="1" dirty="0">
                <a:solidFill>
                  <a:srgbClr val="E79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你如何看待</a:t>
            </a:r>
          </a:p>
          <a:p>
            <a:pPr lvl="0" indent="304800" defTabSz="0" eaLnBrk="1" hangingPunct="1">
              <a:lnSpc>
                <a:spcPct val="12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rgbClr val="E79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漫画中的两种观点</a:t>
            </a:r>
            <a:r>
              <a:rPr lang="en-US" altLang="zh-CN" sz="3600" b="1" dirty="0">
                <a:solidFill>
                  <a:srgbClr val="E79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  <a:p>
            <a:pPr lvl="0" indent="304800" defTabSz="0" eaLnBrk="1" hangingPunct="1">
              <a:lnSpc>
                <a:spcPct val="12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rgbClr val="E79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为什么</a:t>
            </a:r>
            <a:r>
              <a:rPr lang="en-US" altLang="zh-CN" sz="3600" b="1" dirty="0">
                <a:solidFill>
                  <a:srgbClr val="E799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/>
            </a:endParaRPr>
          </a:p>
        </p:txBody>
      </p:sp>
      <p:pic>
        <p:nvPicPr>
          <p:cNvPr id="18438" name="M03.eps" descr="id:2147492682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1863090"/>
            <a:ext cx="4001770" cy="3325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spect="1"/>
          </p:cNvSpPr>
          <p:nvPr/>
        </p:nvSpPr>
        <p:spPr>
          <a:xfrm>
            <a:off x="484505" y="368300"/>
            <a:ext cx="860044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defTabSz="0" eaLnBrk="1" hangingPunct="1">
              <a:lnSpc>
                <a:spcPct val="12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提示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纸币发行既不是越多越好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也不是越少越好。</a:t>
            </a:r>
          </a:p>
          <a:p>
            <a:pPr lvl="0" indent="304800" defTabSz="0" eaLnBrk="1" hangingPunct="1">
              <a:lnSpc>
                <a:spcPct val="12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纸币</a:t>
            </a:r>
            <a:r>
              <a:rPr lang="zh-CN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供应</a:t>
            </a:r>
            <a:r>
              <a:rPr lang="zh-CN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量</a:t>
            </a:r>
            <a:r>
              <a:rPr lang="zh-CN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必须以流通中所需要的货币量为限度。</a:t>
            </a:r>
          </a:p>
          <a:p>
            <a:pPr indent="304800" defTabSz="0">
              <a:lnSpc>
                <a:spcPct val="12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如果</a:t>
            </a:r>
            <a:r>
              <a:rPr lang="zh-CN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纸币</a:t>
            </a:r>
            <a:r>
              <a:rPr lang="zh-CN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供应</a:t>
            </a:r>
            <a:r>
              <a:rPr lang="zh-CN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量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超过这个限度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就会引起物价上涨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影响人民的生活和社会的经济秩序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pPr indent="304800" defTabSz="0">
              <a:lnSpc>
                <a:spcPct val="120000"/>
              </a:lnSpc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如果</a:t>
            </a:r>
            <a:r>
              <a:rPr lang="zh-CN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纸币</a:t>
            </a:r>
            <a:r>
              <a:rPr lang="zh-CN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供应</a:t>
            </a:r>
            <a:r>
              <a:rPr lang="zh-CN" altLang="zh-CN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量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小于这个限度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会使商品销售发生困难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直接阻碍商品流通。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7" name="Object 3"/>
          <p:cNvGraphicFramePr>
            <a:graphicFrameLocks/>
          </p:cNvGraphicFramePr>
          <p:nvPr/>
        </p:nvGraphicFramePr>
        <p:xfrm>
          <a:off x="401320" y="407035"/>
          <a:ext cx="8584565" cy="5487035"/>
        </p:xfrm>
        <a:graphic>
          <a:graphicData uri="http://schemas.openxmlformats.org/presentationml/2006/ole">
            <p:oleObj spid="_x0000_s26625" r:id="rId3" imgW="3948631" imgH="25762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4282" y="357170"/>
            <a:ext cx="4564385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0">
              <a:lnSpc>
                <a:spcPct val="120000"/>
              </a:lnSpc>
              <a:spcBef>
                <a:spcPct val="0"/>
              </a:spcBef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追问：</a:t>
            </a:r>
          </a:p>
          <a:p>
            <a:pPr lvl="0" defTabSz="0">
              <a:lnSpc>
                <a:spcPct val="120000"/>
              </a:lnSpc>
              <a:spcBef>
                <a:spcPct val="0"/>
              </a:spcBef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</a:t>
            </a:r>
            <a:r>
              <a:rPr lang="zh-CN" altLang="zh-CN" sz="3600" b="1" dirty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明</a:t>
            </a:r>
            <a:r>
              <a:rPr lang="zh-CN" altLang="zh-CN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购买舷舱的窗框</a:t>
            </a:r>
            <a:r>
              <a:rPr lang="zh-CN" altLang="en-US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镶有自己照片的</a:t>
            </a:r>
            <a:r>
              <a:rPr lang="zh-CN" altLang="zh-CN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波音</a:t>
            </a:r>
            <a:r>
              <a:rPr lang="en-US" altLang="zh-CN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747</a:t>
            </a:r>
            <a:r>
              <a:rPr lang="zh-CN" altLang="en-US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专机</a:t>
            </a:r>
            <a:r>
              <a:rPr lang="en-US" altLang="zh-CN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市场价</a:t>
            </a:r>
            <a:r>
              <a:rPr lang="en-US" altLang="zh-CN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1.5</a:t>
            </a:r>
            <a:r>
              <a:rPr lang="zh-CN" altLang="en-US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亿人民币，小明可以用纸币支付吗？如果用纸币支付，有何不便</a:t>
            </a:r>
            <a:r>
              <a:rPr lang="zh-CN" altLang="zh-CN" sz="3600" b="1" dirty="0" smtClean="0">
                <a:solidFill>
                  <a:srgbClr val="D2A5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？</a:t>
            </a:r>
            <a:endParaRPr lang="zh-CN" altLang="zh-CN" sz="3600" b="1" dirty="0">
              <a:solidFill>
                <a:srgbClr val="D2A5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4"/>
            <a:ext cx="3571900" cy="4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2"/>
          <p:cNvSpPr txBox="1"/>
          <p:nvPr/>
        </p:nvSpPr>
        <p:spPr>
          <a:xfrm>
            <a:off x="5143504" y="285732"/>
            <a:ext cx="4643501" cy="73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0">
              <a:lnSpc>
                <a:spcPct val="120000"/>
              </a:lnSpc>
              <a:spcBef>
                <a:spcPct val="0"/>
              </a:spcBef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市价￥</a:t>
            </a:r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1.5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亿</a:t>
            </a:r>
            <a:endParaRPr lang="zh-CN" altLang="zh-CN" sz="4000" b="1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7675" y="93980"/>
            <a:ext cx="82480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课程目标：</a:t>
            </a:r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265430" y="855980"/>
          <a:ext cx="843026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805"/>
                <a:gridCol w="7069455"/>
              </a:tblGrid>
              <a:tr h="14325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4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知</a:t>
                      </a:r>
                    </a:p>
                    <a:p>
                      <a:pPr>
                        <a:buNone/>
                      </a:pPr>
                      <a:r>
                        <a:rPr lang="zh-CN" altLang="en-US" sz="40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商品含义、基本</a:t>
                      </a:r>
                      <a:r>
                        <a:rPr lang="zh-CN" alt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属性</a:t>
                      </a:r>
                      <a:endParaRPr lang="en-US" altLang="zh-CN" sz="4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货币</a:t>
                      </a:r>
                      <a:r>
                        <a:rPr lang="zh-CN" alt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的五种职能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40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理</a:t>
                      </a:r>
                    </a:p>
                    <a:p>
                      <a:pPr>
                        <a:buNone/>
                      </a:pPr>
                      <a:r>
                        <a:rPr lang="zh-CN" altLang="en-US" sz="40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商品交换的必然性，货币的本质、基本职能，纸币</a:t>
                      </a:r>
                      <a:r>
                        <a:rPr lang="zh-CN" alt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的优点</a:t>
                      </a:r>
                      <a:r>
                        <a:rPr lang="zh-CN" altLang="en-US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及发行量的衡量标准</a:t>
                      </a: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40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应</a:t>
                      </a:r>
                    </a:p>
                    <a:p>
                      <a:pPr>
                        <a:buNone/>
                      </a:pPr>
                      <a:r>
                        <a:rPr lang="zh-CN" altLang="en-US" sz="40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4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认识商品、货币的本质</a:t>
                      </a:r>
                    </a:p>
                    <a:p>
                      <a:pPr>
                        <a:buNone/>
                      </a:pPr>
                      <a:r>
                        <a:rPr lang="zh-CN" altLang="en-US" sz="4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历史地看待货币的产生和发展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25" y="1085215"/>
            <a:ext cx="4008755" cy="3101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880" y="977900"/>
            <a:ext cx="3662045" cy="32086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4795" y="130175"/>
            <a:ext cx="82480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探究一：商品及其基本属性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4795" y="892175"/>
            <a:ext cx="4825365" cy="338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习主席访美获赠荧光外套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镶有习近平照片的波音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747</a:t>
            </a:r>
            <a:r>
              <a:rPr lang="zh-CN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舷舱的窗框和林肯高中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“1</a:t>
            </a:r>
            <a:r>
              <a:rPr lang="zh-CN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号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球衣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endParaRPr lang="zh-CN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435" y="3604260"/>
            <a:ext cx="8248015" cy="206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请思考：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习大大获赠的这些礼物是不是商品</a:t>
            </a:r>
            <a:r>
              <a:rPr lang="en-US" altLang="zh-CN" sz="36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?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它有无使用价值和价值</a:t>
            </a:r>
            <a:r>
              <a:rPr lang="en-US" altLang="zh-CN" sz="36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525" y="892175"/>
            <a:ext cx="4008755" cy="338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3042" y="1000112"/>
            <a:ext cx="7772400" cy="1135063"/>
          </a:xfrm>
        </p:spPr>
        <p:txBody>
          <a:bodyPr/>
          <a:lstStyle/>
          <a:p>
            <a:r>
              <a:rPr lang="zh-CN" altLang="zh-CN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是用于</a:t>
            </a:r>
            <a:r>
              <a:rPr lang="zh-CN" altLang="zh-CN" cap="none" dirty="0" smtClean="0">
                <a:solidFill>
                  <a:srgbClr val="D2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交换</a:t>
            </a:r>
            <a:r>
              <a:rPr lang="zh-CN" altLang="zh-CN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</a:t>
            </a:r>
            <a:r>
              <a:rPr lang="zh-CN" altLang="zh-CN" cap="none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劳动产品</a:t>
            </a:r>
            <a:r>
              <a:rPr lang="zh-CN" altLang="zh-CN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00178"/>
            <a:ext cx="9144000" cy="4846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(1)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商品</a:t>
            </a:r>
          </a:p>
          <a:p>
            <a:pPr marL="0" marR="0" lvl="0" indent="0" algn="l" defTabSz="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(2)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使用价值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    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是商品能够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满足人们某种需要的属性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,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它是一切有用物品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共有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的属性。</a:t>
            </a:r>
          </a:p>
          <a:p>
            <a:pPr marL="0" marR="0" lvl="0" indent="0" algn="l" defTabSz="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(3)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价值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  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是凝结在商品中的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无差别的人类劳动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,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它是商品所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2A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特有</a:t>
            </a:r>
            <a:r>
              <a:rPr kumimoji="0" lang="zh-C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的属性。</a:t>
            </a:r>
            <a:endParaRPr kumimoji="0" lang="zh-CN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  <a:defRPr/>
            </a:pPr>
            <a:endParaRPr kumimoji="0" lang="zh-CN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285720" y="0"/>
            <a:ext cx="82480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探究一：商品及其基本属性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071550"/>
            <a:ext cx="4286248" cy="231965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990" y="106680"/>
            <a:ext cx="82480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探究二：货币的产生及本质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4282" y="1071550"/>
            <a:ext cx="4664075" cy="206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习主席访美，向林肯高中赠送了《红楼梦》《白话史记》等书籍。</a:t>
            </a:r>
            <a:endParaRPr lang="zh-CN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4282" y="3337426"/>
            <a:ext cx="975614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0">
              <a:lnSpc>
                <a:spcPct val="120000"/>
              </a:lnSpc>
              <a:spcBef>
                <a:spcPct val="0"/>
              </a:spcBef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9C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假设</a:t>
            </a:r>
            <a:r>
              <a:rPr lang="zh-CN" altLang="zh-CN" sz="3200" b="1" dirty="0" smtClean="0">
                <a:solidFill>
                  <a:srgbClr val="9C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200" b="1" dirty="0" smtClean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中国学生和</a:t>
            </a:r>
            <a:r>
              <a:rPr lang="zh-CN" altLang="en-US" sz="32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林肯中学学生穿越到</a:t>
            </a:r>
            <a:r>
              <a:rPr lang="zh-CN" alt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原始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社会</a:t>
            </a:r>
            <a:r>
              <a:rPr lang="zh-CN" altLang="en-US" sz="32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，中国学生想要美国学生的球衣，美国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en-US" sz="32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学生想要中国学生的书籍。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9C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思考：</a:t>
            </a:r>
            <a:r>
              <a:rPr lang="zh-CN" altLang="en-US" sz="32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他们可以怎么办？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3670" y="3815715"/>
            <a:ext cx="1250950" cy="9690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75350" y="3815715"/>
            <a:ext cx="1250950" cy="9690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23670" y="1711325"/>
            <a:ext cx="1808480" cy="272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书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籍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endParaRPr lang="zh-CN" altLang="zh-CN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75350" y="1630045"/>
            <a:ext cx="1936750" cy="184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球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28992" y="2143120"/>
            <a:ext cx="2073275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D2A5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等价物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28926" y="3214690"/>
            <a:ext cx="2604135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D2A5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一般等价物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14744" y="4357698"/>
            <a:ext cx="1171575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D2A5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货币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14678" y="857236"/>
            <a:ext cx="2073275" cy="67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200" b="1" dirty="0">
                <a:solidFill>
                  <a:srgbClr val="D2A5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直接交换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rot="5400000">
            <a:off x="3933182" y="1853244"/>
            <a:ext cx="566111" cy="285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10" idx="0"/>
          </p:cNvCxnSpPr>
          <p:nvPr/>
        </p:nvCxnSpPr>
        <p:spPr>
          <a:xfrm rot="16200000" flipH="1">
            <a:off x="4045102" y="3028797"/>
            <a:ext cx="356395" cy="15389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>
            <a:off x="4001290" y="4142590"/>
            <a:ext cx="571504" cy="1588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手杖形箭头 19"/>
          <p:cNvSpPr/>
          <p:nvPr/>
        </p:nvSpPr>
        <p:spPr>
          <a:xfrm>
            <a:off x="1582420" y="266700"/>
            <a:ext cx="5312410" cy="1584325"/>
          </a:xfrm>
          <a:prstGeom prst="utur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43240" y="3286128"/>
            <a:ext cx="7772400" cy="1135063"/>
          </a:xfrm>
        </p:spPr>
        <p:txBody>
          <a:bodyPr>
            <a:normAutofit fontScale="90000"/>
          </a:bodyPr>
          <a:lstStyle/>
          <a:p>
            <a:pPr lvl="0"/>
            <a:r>
              <a:rPr lang="zh-CN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一般等价物。</a:t>
            </a:r>
            <a:br>
              <a:rPr lang="zh-CN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</a:b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0034" y="1571616"/>
            <a:ext cx="8358246" cy="125015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</a:t>
            </a:r>
            <a:r>
              <a:rPr lang="zh-CN" altLang="zh-CN" sz="3600" b="1" dirty="0" smtClean="0"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生产力和社会分工发展的结果，克服物物交换困难的需要。</a:t>
            </a:r>
            <a:endParaRPr lang="zh-CN" altLang="en-US" dirty="0"/>
          </a:p>
        </p:txBody>
      </p:sp>
      <p:sp>
        <p:nvSpPr>
          <p:cNvPr id="4" name="文本框 5"/>
          <p:cNvSpPr txBox="1"/>
          <p:nvPr/>
        </p:nvSpPr>
        <p:spPr>
          <a:xfrm>
            <a:off x="447675" y="93980"/>
            <a:ext cx="82480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探究二：货币的产生及本质 </a:t>
            </a:r>
          </a:p>
        </p:txBody>
      </p:sp>
      <p:sp>
        <p:nvSpPr>
          <p:cNvPr id="5" name="矩形 4"/>
          <p:cNvSpPr/>
          <p:nvPr/>
        </p:nvSpPr>
        <p:spPr>
          <a:xfrm>
            <a:off x="428596" y="1643054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货币的产生：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8596" y="3357566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 smtClean="0"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货币的本质：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530" y="-27940"/>
            <a:ext cx="3007360" cy="38519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7675" y="93980"/>
            <a:ext cx="824801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探究三：货币的基本职能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5720" y="947420"/>
            <a:ext cx="6591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网上习大大同款荧光外套标价人民币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4360.00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元</a:t>
            </a:r>
            <a:r>
              <a:rPr lang="zh-CN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，小明用人民币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4360.00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元买下了这款外套。</a:t>
            </a: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endParaRPr lang="zh-CN" altLang="zh-CN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endParaRPr lang="zh-CN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9395" y="3472180"/>
            <a:ext cx="8248015" cy="140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请思考：</a:t>
            </a:r>
            <a:endParaRPr lang="zh-CN" altLang="zh-CN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en-US" sz="36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材料中的货币执行了什么职能？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9395" y="4879340"/>
            <a:ext cx="8248015" cy="74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20000"/>
              </a:lnSpc>
              <a:spcBef>
                <a:spcPct val="0"/>
              </a:spcBef>
              <a:buNone/>
              <a:tabLst>
                <a:tab pos="1028700" algn="l"/>
                <a:tab pos="1849755" algn="l"/>
                <a:tab pos="2536825" algn="l"/>
                <a:tab pos="3221355" algn="l"/>
              </a:tabLst>
            </a:pPr>
            <a:r>
              <a:rPr lang="zh-CN" altLang="en-US" sz="3600" b="1" dirty="0">
                <a:solidFill>
                  <a:srgbClr val="C483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你知道货币的其他职能吗？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2" name="Object 4"/>
          <p:cNvGraphicFramePr>
            <a:graphicFrameLocks/>
          </p:cNvGraphicFramePr>
          <p:nvPr/>
        </p:nvGraphicFramePr>
        <p:xfrm>
          <a:off x="214282" y="932180"/>
          <a:ext cx="8781128" cy="4934585"/>
        </p:xfrm>
        <a:graphic>
          <a:graphicData uri="http://schemas.openxmlformats.org/presentationml/2006/ole">
            <p:oleObj spid="_x0000_s3077" r:id="rId3" imgW="3948631" imgH="2116818" progId="">
              <p:embed/>
            </p:oleObj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40995" y="231140"/>
            <a:ext cx="824801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货币的两种基本职能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519</Words>
  <Application>WPS 演示</Application>
  <PresentationFormat>全屏显示(16:10)</PresentationFormat>
  <Paragraphs>72</Paragraphs>
  <Slides>16</Slides>
  <Notes>0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幻灯片 1</vt:lpstr>
      <vt:lpstr>幻灯片 2</vt:lpstr>
      <vt:lpstr>幻灯片 3</vt:lpstr>
      <vt:lpstr>是用于交换的劳动产品。</vt:lpstr>
      <vt:lpstr>幻灯片 5</vt:lpstr>
      <vt:lpstr>幻灯片 6</vt:lpstr>
      <vt:lpstr>一般等价物。 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微软中国</dc:creator>
  <cp:lastModifiedBy>DELL</cp:lastModifiedBy>
  <cp:revision>111</cp:revision>
  <dcterms:created xsi:type="dcterms:W3CDTF">2012-05-13T03:51:00Z</dcterms:created>
  <dcterms:modified xsi:type="dcterms:W3CDTF">2017-08-30T09:38:40Z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2052-10.1.0.5864</vt:lpwstr>
  </property>
</Properties>
</file>