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xlsx" ContentType="application/vnd.openxmlformats-officedocument.spreadsheetml.shee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3"/>
    <p:sldId id="277" r:id="rId4"/>
    <p:sldId id="267" r:id="rId5"/>
    <p:sldId id="278" r:id="rId6"/>
    <p:sldId id="279" r:id="rId7"/>
    <p:sldId id="263" r:id="rId8"/>
    <p:sldId id="280" r:id="rId9"/>
    <p:sldId id="265" r:id="rId10"/>
    <p:sldId id="275" r:id="rId11"/>
    <p:sldId id="28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A8EF-0B0A-4378-81F1-DAAEA7290C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E828-A439-4829-83C7-7792FD3B396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emf"/><Relationship Id="rId2" Type="http://schemas.openxmlformats.org/officeDocument/2006/relationships/package" Target="../embeddings/Workbook1.xlsx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openxmlformats.org/officeDocument/2006/relationships/package" Target="../embeddings/Workbook2.xlsx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emf"/><Relationship Id="rId2" Type="http://schemas.openxmlformats.org/officeDocument/2006/relationships/package" Target="../embeddings/Workbook3.xlsx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http://pic.51ppt.com.cn/public/upload/share/000/000/017/03/c6f9247935fa2834969bb55651e57772IwXKMQ_468x468.jpe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373"/>
            <a:ext cx="9118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701799" y="108761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zh-CN" altLang="en-US" sz="3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建始县小学语文</a:t>
            </a:r>
            <a:r>
              <a:rPr lang="en-US" altLang="zh-CN" sz="3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坊简报</a:t>
            </a:r>
            <a:endParaRPr lang="zh-CN" altLang="en-US" sz="36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45757" y="3032813"/>
            <a:ext cx="1261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2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</a:t>
            </a:r>
            <a:endParaRPr lang="zh-CN" altLang="en-US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08514" y="3966513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dirty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主编：段小倩</a:t>
            </a:r>
            <a:endParaRPr lang="en-US" altLang="zh-CN" sz="2000" dirty="0">
              <a:solidFill>
                <a:srgbClr val="00B05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0473" y="4927520"/>
            <a:ext cx="21386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2018</a:t>
            </a:r>
            <a:r>
              <a:rPr lang="zh-CN" altLang="en-US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年</a:t>
            </a:r>
            <a:r>
              <a:rPr lang="en-US" altLang="zh-CN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11</a:t>
            </a:r>
            <a:r>
              <a:rPr lang="zh-CN" altLang="en-US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月</a:t>
            </a:r>
            <a:r>
              <a:rPr lang="en-US" altLang="zh-CN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25</a:t>
            </a:r>
            <a:r>
              <a:rPr lang="zh-CN" altLang="en-US" sz="2000" dirty="0" smtClean="0">
                <a:solidFill>
                  <a:srgbClr val="00B05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日</a:t>
            </a:r>
            <a:endParaRPr lang="zh-CN" altLang="en-US" sz="2000" dirty="0">
              <a:solidFill>
                <a:srgbClr val="00B05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timgsa.baidu.com/timg?image&amp;quality=80&amp;size=b10000_10000&amp;sec=1511860150&amp;di=9320f526812f023b8251215aa1bfea64&amp;src=http://train.teacherclub.com.cn/dts/UserFiles/Image/c32kaobei%283%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4" y="0"/>
            <a:ext cx="9119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275856" y="476672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卷尾语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3648" y="1635277"/>
            <a:ext cx="65765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dirty="0" smtClean="0">
                <a:solidFill>
                  <a:srgbClr val="00B0F0"/>
                </a:solidFill>
              </a:rPr>
              <a:t>18</a:t>
            </a:r>
            <a:r>
              <a:rPr lang="zh-CN" altLang="en-US" sz="2000" dirty="0">
                <a:solidFill>
                  <a:srgbClr val="00B0F0"/>
                </a:solidFill>
              </a:rPr>
              <a:t>网络研修在秋风秋雨中拉开帷幕。风再冷，它阻挡不住老师们研修的热情；雨再大，它阻隔不了老师们充电的渴望。是什么在支撑着大家？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有</a:t>
            </a:r>
            <a:r>
              <a:rPr lang="zh-CN" altLang="en-US" sz="2000" dirty="0">
                <a:solidFill>
                  <a:srgbClr val="00B0F0"/>
                </a:solidFill>
              </a:rPr>
              <a:t>一种精神叫“敬业”，“为伊消得人憔悴，衣带渐宽终不悔”。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有</a:t>
            </a:r>
            <a:r>
              <a:rPr lang="zh-CN" altLang="en-US" sz="2000" dirty="0">
                <a:solidFill>
                  <a:srgbClr val="00B0F0"/>
                </a:solidFill>
              </a:rPr>
              <a:t>一种力量叫“坚持”，“既然选择了远方，便只顾风雨兼程”。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有</a:t>
            </a:r>
            <a:r>
              <a:rPr lang="zh-CN" altLang="en-US" sz="2000" dirty="0">
                <a:solidFill>
                  <a:srgbClr val="00B0F0"/>
                </a:solidFill>
              </a:rPr>
              <a:t>一种激情叫“追求”，“路漫漫其修远兮，吾将上下而求索”。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研</a:t>
            </a:r>
            <a:r>
              <a:rPr lang="zh-CN" altLang="en-US" sz="2000" dirty="0">
                <a:solidFill>
                  <a:srgbClr val="00B0F0"/>
                </a:solidFill>
              </a:rPr>
              <a:t>修，是成长的平台，汲取专家智慧，获得心灵成长，岂能错过？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人</a:t>
            </a:r>
            <a:r>
              <a:rPr lang="zh-CN" altLang="en-US" sz="2000" dirty="0">
                <a:solidFill>
                  <a:srgbClr val="00B0F0"/>
                </a:solidFill>
              </a:rPr>
              <a:t>如树。既要承受温暖的阳光，也要承受风雨的洗礼。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在</a:t>
            </a:r>
            <a:r>
              <a:rPr lang="zh-CN" altLang="en-US" sz="2000" dirty="0">
                <a:solidFill>
                  <a:srgbClr val="00B0F0"/>
                </a:solidFill>
              </a:rPr>
              <a:t>风雨中，叶子一片片地张开，花朵一枝枝地绽放，果实酝酿成希望的色彩、醉人的收成。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成</a:t>
            </a:r>
            <a:r>
              <a:rPr lang="zh-CN" altLang="en-US" sz="2000" dirty="0">
                <a:solidFill>
                  <a:srgbClr val="00B0F0"/>
                </a:solidFill>
              </a:rPr>
              <a:t>长、蜕变，从研修路上的那一刻开始。</a:t>
            </a:r>
            <a:endParaRPr lang="zh-CN" altLang="en-US" sz="2000" dirty="0">
              <a:solidFill>
                <a:srgbClr val="00B0F0"/>
              </a:solidFill>
            </a:endParaRPr>
          </a:p>
          <a:p>
            <a:r>
              <a:rPr lang="zh-CN" altLang="en-US" sz="2000" dirty="0">
                <a:solidFill>
                  <a:srgbClr val="00B0F0"/>
                </a:solidFill>
              </a:rPr>
              <a:t>  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走</a:t>
            </a:r>
            <a:r>
              <a:rPr lang="zh-CN" altLang="en-US" sz="2000" dirty="0">
                <a:solidFill>
                  <a:srgbClr val="00B0F0"/>
                </a:solidFill>
              </a:rPr>
              <a:t>过风雨，走过泥泞，定将收获鲜花硕果。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timgsa.baidu.com/timg?image&amp;quality=80&amp;size=b10000_10000&amp;sec=1511860150&amp;di=9320f526812f023b8251215aa1bfea64&amp;src=http://train.teacherclub.com.cn/dts/UserFiles/Image/c32kaobei%283%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4" y="0"/>
            <a:ext cx="9119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275856" y="476672"/>
            <a:ext cx="227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卷首语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63766" y="1841242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我们曾经迷惘，曾经困惑，曾经顿悟，曾经收获，曾经</a:t>
            </a:r>
            <a:r>
              <a:rPr lang="en-US" altLang="zh-CN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.....</a:t>
            </a:r>
            <a:r>
              <a:rPr lang="zh-CN" altLang="en-US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多的过去让我们深思、回味。而此时此刻，参与“国培”的你正在抒写着过去，从指间弹落的一个个典型的案例，一点点动人的细节，一丝丝真诚的感受，一句句发自肺腑的感慨，一脉脉真情，一个个智慧的策略，一次次冷静的思索，一页页坦诚的交流，正在收藏进美好的记忆之库，正在拓宽着我们的视 野，正在提升着自己的素养，正在浸润着自己的教学艺术。                                                                                          </a:t>
            </a:r>
            <a:endParaRPr lang="en-US" altLang="zh-CN" sz="20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当金秋过后，我们沉思，春天何时到来？当隆冬来临，我们期望，百花何时盛开？当被寒冷侵袭，我们期待，三月春风何时吹拂？“一切就在寒冬后。”是的，我们必须穿越并战胜寒冬！</a:t>
            </a:r>
            <a:r>
              <a:rPr lang="en-US" altLang="zh-CN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                   </a:t>
            </a:r>
            <a:endParaRPr lang="en-US" altLang="zh-CN" sz="20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同一根网线，同一颗爱心，同一首欢歌，相识在“国培”这块神奇的沃土上，让我们用热情播撒种子，用真诚浇灌，共同走过属于我们学习的“寒冬”。有你相伴，这个“寒冬” 的夜空不再寂寞！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timgsa.baidu.com/timg?image&amp;quality=80&amp;size=b10000_10000&amp;sec=1511860150&amp;di=1dfe5023cafce54474293c5ba3b0b248&amp;src=http://train.teacherclub.com.cn/dts/UserFiles/Image/57945%285%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" y="9925"/>
            <a:ext cx="9111055" cy="68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855663"/>
            <a:ext cx="9053513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0579" y="393998"/>
            <a:ext cx="7205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第三阶段研修情况说明</a:t>
            </a:r>
            <a:endParaRPr kumimoji="0" lang="zh-CN" altLang="en-US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8326" y="3284984"/>
            <a:ext cx="7721600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zh-CN" altLang="zh-CN" sz="2400" b="1" dirty="0">
                <a:solidFill>
                  <a:srgbClr val="7030A0"/>
                </a:solidFill>
              </a:rPr>
              <a:t>阶段研修主题</a:t>
            </a:r>
            <a:r>
              <a:rPr lang="zh-CN" altLang="zh-CN" sz="2400" dirty="0" smtClean="0"/>
              <a:t>：</a:t>
            </a:r>
            <a:r>
              <a:rPr lang="zh-CN" altLang="en-US" sz="2400" dirty="0"/>
              <a:t>实践课堂教学   交流学习成</a:t>
            </a:r>
            <a:r>
              <a:rPr lang="zh-CN" altLang="en-US" sz="2400" dirty="0" smtClean="0"/>
              <a:t>果</a:t>
            </a:r>
            <a:endParaRPr lang="en-US" altLang="zh-CN" sz="2400" dirty="0" smtClean="0"/>
          </a:p>
          <a:p>
            <a:r>
              <a:rPr lang="zh-CN" altLang="zh-CN" sz="2400" b="1" dirty="0" smtClean="0">
                <a:solidFill>
                  <a:srgbClr val="7030A0"/>
                </a:solidFill>
              </a:rPr>
              <a:t>阶</a:t>
            </a:r>
            <a:r>
              <a:rPr lang="zh-CN" altLang="zh-CN" sz="2400" b="1" dirty="0">
                <a:solidFill>
                  <a:srgbClr val="7030A0"/>
                </a:solidFill>
              </a:rPr>
              <a:t>段时间安排：</a:t>
            </a:r>
            <a:r>
              <a:rPr lang="en-US" altLang="zh-CN" sz="2400" dirty="0" smtClean="0"/>
              <a:t>11</a:t>
            </a:r>
            <a:r>
              <a:rPr lang="zh-CN" altLang="zh-CN" sz="2400" dirty="0" smtClean="0"/>
              <a:t>月</a:t>
            </a:r>
            <a:r>
              <a:rPr lang="en-US" altLang="zh-CN" sz="2400" dirty="0"/>
              <a:t>1</a:t>
            </a:r>
            <a:r>
              <a:rPr lang="zh-CN" altLang="zh-CN" sz="2400" dirty="0"/>
              <a:t>日——</a:t>
            </a:r>
            <a:r>
              <a:rPr lang="en-US" altLang="zh-CN" sz="2400" dirty="0" smtClean="0"/>
              <a:t>11</a:t>
            </a:r>
            <a:r>
              <a:rPr lang="zh-CN" altLang="zh-CN" sz="2400" dirty="0" smtClean="0"/>
              <a:t>月</a:t>
            </a:r>
            <a:r>
              <a:rPr lang="en-US" altLang="zh-CN" sz="2400" dirty="0" smtClean="0"/>
              <a:t>30</a:t>
            </a:r>
            <a:r>
              <a:rPr lang="zh-CN" altLang="zh-CN" sz="2400" dirty="0" smtClean="0"/>
              <a:t>日</a:t>
            </a:r>
            <a:endParaRPr lang="zh-CN" altLang="zh-CN" sz="2400" dirty="0"/>
          </a:p>
          <a:p>
            <a:r>
              <a:rPr lang="zh-CN" altLang="zh-CN" sz="2400" b="1" dirty="0" smtClean="0">
                <a:solidFill>
                  <a:srgbClr val="7030A0"/>
                </a:solidFill>
              </a:rPr>
              <a:t>阶</a:t>
            </a:r>
            <a:r>
              <a:rPr lang="zh-CN" altLang="zh-CN" sz="2400" b="1" dirty="0">
                <a:solidFill>
                  <a:srgbClr val="7030A0"/>
                </a:solidFill>
              </a:rPr>
              <a:t>段任务重点：</a:t>
            </a:r>
            <a:endParaRPr lang="zh-CN" altLang="zh-CN" sz="2400" b="1" dirty="0">
              <a:solidFill>
                <a:srgbClr val="7030A0"/>
              </a:solidFill>
            </a:endParaRPr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、继续完成课程学习约</a:t>
            </a:r>
            <a:r>
              <a:rPr lang="en-US" altLang="zh-CN" sz="2400" dirty="0"/>
              <a:t>600</a:t>
            </a:r>
            <a:r>
              <a:rPr lang="zh-CN" altLang="en-US" sz="2400" dirty="0"/>
              <a:t>分钟左右</a:t>
            </a:r>
            <a:endParaRPr lang="zh-CN" altLang="en-US" sz="2400" dirty="0"/>
          </a:p>
          <a:p>
            <a:r>
              <a:rPr lang="en-US" altLang="zh-CN" sz="2400" dirty="0"/>
              <a:t>2</a:t>
            </a:r>
            <a:r>
              <a:rPr lang="zh-CN" altLang="en-US" sz="2400" dirty="0"/>
              <a:t>、积极参与论坛研讨并参加线上研修活动。</a:t>
            </a:r>
            <a:endParaRPr lang="zh-CN" altLang="en-US" sz="2400" dirty="0"/>
          </a:p>
          <a:p>
            <a:r>
              <a:rPr lang="en-US" altLang="zh-CN" sz="2400" dirty="0"/>
              <a:t>3</a:t>
            </a:r>
            <a:r>
              <a:rPr lang="zh-CN" altLang="en-US" sz="2400" dirty="0"/>
              <a:t>、在“研修作业”按钮下完成“研修作业”并提交。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53513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71014" y="2276872"/>
            <a:ext cx="8803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学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情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统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计</a:t>
            </a:r>
            <a:endParaRPr lang="zh-CN" altLang="en-US" sz="54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91680" y="2118251"/>
          <a:ext cx="6840760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工作表" r:id="rId2" imgW="7340600" imgH="5283200" progId="Excel.Sheet.12">
                  <p:embed/>
                </p:oleObj>
              </mc:Choice>
              <mc:Fallback>
                <p:oleObj name="工作表" r:id="rId2" imgW="7340600" imgH="5283200" progId="Excel.Sheet.12">
                  <p:embed/>
                  <p:pic>
                    <p:nvPicPr>
                      <p:cNvPr id="0" name="图片 1845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1680" y="2118251"/>
                        <a:ext cx="6840760" cy="395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ain.teacherclub.com.cn/dts/channel/2011wan_212/down/sxjb_01.files/image02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7"/>
            <a:ext cx="9144000" cy="308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71014" y="1988840"/>
            <a:ext cx="88036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学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情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综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述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zh-CN" altLang="en-US" sz="54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6000" y="2348880"/>
            <a:ext cx="5166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            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本</a:t>
            </a:r>
            <a:r>
              <a:rPr lang="zh-CN" altLang="en-US" sz="2400" b="1" dirty="0">
                <a:solidFill>
                  <a:srgbClr val="00B0F0"/>
                </a:solidFill>
              </a:rPr>
              <a:t>坊总人数</a:t>
            </a:r>
            <a:r>
              <a:rPr lang="en-US" altLang="zh-CN" sz="2400" b="1" dirty="0">
                <a:solidFill>
                  <a:srgbClr val="00B0F0"/>
                </a:solidFill>
              </a:rPr>
              <a:t>90</a:t>
            </a:r>
            <a:r>
              <a:rPr lang="zh-CN" altLang="en-US" sz="2400" b="1" dirty="0">
                <a:solidFill>
                  <a:srgbClr val="00B0F0"/>
                </a:solidFill>
              </a:rPr>
              <a:t>人，研修两月有余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，其</a:t>
            </a:r>
            <a:r>
              <a:rPr lang="zh-CN" altLang="en-US" sz="2400" b="1" dirty="0">
                <a:solidFill>
                  <a:srgbClr val="00B0F0"/>
                </a:solidFill>
              </a:rPr>
              <a:t>中有</a:t>
            </a:r>
            <a:r>
              <a:rPr lang="en-US" altLang="zh-CN" sz="2400" b="1" dirty="0">
                <a:solidFill>
                  <a:srgbClr val="00B0F0"/>
                </a:solidFill>
              </a:rPr>
              <a:t>72</a:t>
            </a:r>
            <a:r>
              <a:rPr lang="zh-CN" altLang="en-US" sz="2400" b="1" dirty="0">
                <a:solidFill>
                  <a:srgbClr val="00B0F0"/>
                </a:solidFill>
              </a:rPr>
              <a:t>人合格，</a:t>
            </a:r>
            <a:r>
              <a:rPr lang="en-US" altLang="zh-CN" sz="2400" b="1" dirty="0">
                <a:solidFill>
                  <a:srgbClr val="00B0F0"/>
                </a:solidFill>
              </a:rPr>
              <a:t>18</a:t>
            </a:r>
            <a:r>
              <a:rPr lang="zh-CN" altLang="en-US" sz="2400" b="1" dirty="0">
                <a:solidFill>
                  <a:srgbClr val="00B0F0"/>
                </a:solidFill>
              </a:rPr>
              <a:t>人未合格。已经合格的人值得表扬，未合格的，要加紧努</a:t>
            </a:r>
            <a:r>
              <a:rPr lang="zh-CN" altLang="en-US" sz="2400" b="1" dirty="0" smtClean="0">
                <a:solidFill>
                  <a:srgbClr val="00B0F0"/>
                </a:solidFill>
              </a:rPr>
              <a:t>力。工</a:t>
            </a:r>
            <a:r>
              <a:rPr lang="zh-CN" altLang="en-US" sz="2400" b="1" dirty="0">
                <a:solidFill>
                  <a:srgbClr val="00B0F0"/>
                </a:solidFill>
              </a:rPr>
              <a:t>作是繁忙的，研修是抽空的。愿忙碌的你，抽出一点点时间，早日修成正果！</a:t>
            </a:r>
            <a:endParaRPr lang="zh-CN" altLang="en-U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53513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71013" y="2276872"/>
            <a:ext cx="88036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学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标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兵</a:t>
            </a:r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altLang="zh-CN" sz="5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zh-CN" altLang="en-US" sz="54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475656" y="2297944"/>
          <a:ext cx="6840760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工作表" r:id="rId2" imgW="3683000" imgH="2540000" progId="Excel.Sheet.12">
                  <p:embed/>
                </p:oleObj>
              </mc:Choice>
              <mc:Fallback>
                <p:oleObj name="工作表" r:id="rId2" imgW="3683000" imgH="2540000" progId="Excel.Sheet.12">
                  <p:embed/>
                  <p:pic>
                    <p:nvPicPr>
                      <p:cNvPr id="0" name="图片 1947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5656" y="2297944"/>
                        <a:ext cx="6840760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ain.teacherclub.com.cn/dts/channel/2011wan_212/down/sxjb_01.files/image02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7"/>
            <a:ext cx="9144000" cy="308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55576" y="1608488"/>
            <a:ext cx="886781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需</a:t>
            </a:r>
            <a:endParaRPr kumimoji="0" lang="en-US" altLang="zh-CN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努</a:t>
            </a:r>
            <a:endParaRPr kumimoji="0" lang="en-US" altLang="zh-CN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力</a:t>
            </a:r>
            <a:endParaRPr kumimoji="0" lang="en-US" altLang="zh-CN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学</a:t>
            </a:r>
            <a:endParaRPr kumimoji="0" lang="en-US" altLang="zh-CN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员</a:t>
            </a:r>
            <a:endParaRPr kumimoji="0" lang="zh-CN" altLang="en-US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124075" y="2098675"/>
          <a:ext cx="5976317" cy="3058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工作表" r:id="rId2" imgW="3683000" imgH="4368800" progId="Excel.Sheet.12">
                  <p:embed/>
                </p:oleObj>
              </mc:Choice>
              <mc:Fallback>
                <p:oleObj name="工作表" r:id="rId2" imgW="3683000" imgH="4368800" progId="Excel.Sheet.12">
                  <p:embed/>
                  <p:pic>
                    <p:nvPicPr>
                      <p:cNvPr id="0" name="图片 2050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24075" y="2098675"/>
                        <a:ext cx="5976317" cy="3058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.51ppt.com.cn/public/upload/share/000/000/017/03/c6f9247935fa2834969bb55651e57772IwXKMQ_468x468.jpe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373"/>
            <a:ext cx="9118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1510" y="2689388"/>
            <a:ext cx="44531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FF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    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请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群里的老师们相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互提醒还未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合格的老师们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，让他们加快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学习的步伐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，争取早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日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合格</a:t>
            </a:r>
            <a:r>
              <a:rPr lang="zh-CN" altLang="en-US" sz="32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！</a:t>
            </a:r>
            <a:endParaRPr lang="zh-CN" altLang="en-US" sz="32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83768" y="1052736"/>
            <a:ext cx="2993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50" normalizeH="0" baseline="0" noProof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rgbClr val="3E5C76">
                        <a:satMod val="155000"/>
                      </a:srgbClr>
                    </a:gs>
                    <a:gs pos="100000">
                      <a:srgbClr val="3E5C7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228600">
                    <a:srgbClr val="050F25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温馨提示</a:t>
            </a:r>
            <a:endParaRPr kumimoji="0" lang="zh-CN" altLang="en-US" sz="5400" b="1" i="0" u="none" strike="noStrike" kern="0" cap="none" spc="50" normalizeH="0" baseline="0" noProof="0" dirty="0" smtClean="0">
              <a:ln w="11430">
                <a:solidFill>
                  <a:srgbClr val="FF0000"/>
                </a:solidFill>
              </a:ln>
              <a:gradFill>
                <a:gsLst>
                  <a:gs pos="25000">
                    <a:srgbClr val="3E5C76">
                      <a:satMod val="155000"/>
                    </a:srgbClr>
                  </a:gs>
                  <a:gs pos="100000">
                    <a:srgbClr val="3E5C7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228600">
                  <a:srgbClr val="050F25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WPS 演示</Application>
  <PresentationFormat>全屏显示(4:3)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华文行楷</vt:lpstr>
      <vt:lpstr>楷体</vt:lpstr>
      <vt:lpstr>Calibri</vt:lpstr>
      <vt:lpstr>Arial Unicode MS</vt:lpstr>
      <vt:lpstr>Office 主题​​</vt:lpstr>
      <vt:lpstr>Excel.Sheet.12</vt:lpstr>
      <vt:lpstr>Excel.Sheet.12</vt:lpstr>
      <vt:lpstr>Excel.Sheet.12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xb21cn</dc:creator>
  <cp:lastModifiedBy>段吖段啊段</cp:lastModifiedBy>
  <cp:revision>32</cp:revision>
  <dcterms:created xsi:type="dcterms:W3CDTF">2017-11-28T08:33:00Z</dcterms:created>
  <dcterms:modified xsi:type="dcterms:W3CDTF">2018-11-26T03:26:25Z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