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3"/>
    <p:sldId id="275" r:id="rId4"/>
    <p:sldId id="271" r:id="rId5"/>
    <p:sldId id="258" r:id="rId6"/>
    <p:sldId id="259" r:id="rId8"/>
    <p:sldId id="267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77000">
              <a:srgbClr val="FE4444">
                <a:alpha val="100000"/>
              </a:srgbClr>
            </a:gs>
            <a:gs pos="55000">
              <a:srgbClr val="FE4444">
                <a:alpha val="100000"/>
              </a:srgbClr>
            </a:gs>
            <a:gs pos="95000">
              <a:srgbClr val="FE4444"/>
            </a:gs>
            <a:gs pos="100000">
              <a:srgbClr val="832B2B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28675" y="1835150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8675" y="1835150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91000">
              <a:srgbClr val="FE4444"/>
            </a:gs>
            <a:gs pos="100000">
              <a:srgbClr val="832B2B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149860" y="79375"/>
            <a:ext cx="2138680" cy="7747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2765425" y="184785"/>
            <a:ext cx="7334885" cy="621030"/>
          </a:xfrm>
          <a:prstGeom prst="rect">
            <a:avLst/>
          </a:prstGeom>
        </p:spPr>
      </p:pic>
      <p:pic>
        <p:nvPicPr>
          <p:cNvPr id="9" name="图片 8" descr="1280932317051q3j06bpo2v_medium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>
          <a:xfrm>
            <a:off x="167640" y="868680"/>
            <a:ext cx="11850370" cy="58991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送料机构PLC侧电路的安装</a:t>
            </a:r>
            <a:endParaRPr lang="zh-CN" altLang="en-US" b="1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98370" y="1798320"/>
            <a:ext cx="6817995" cy="4711065"/>
          </a:xfrm>
          <a:prstGeom prst="rect">
            <a:avLst/>
          </a:prstGeom>
        </p:spPr>
      </p:pic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944245" y="840740"/>
            <a:ext cx="10515600" cy="887730"/>
          </a:xfrm>
          <a:ln w="9525">
            <a:noFill/>
            <a:miter/>
          </a:ln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>
                <a:ea typeface="宋体" charset="-122"/>
              </a:rPr>
              <a:t>学习目标</a:t>
            </a:r>
            <a:endParaRPr lang="en-US" altLang="zh-CN" dirty="0">
              <a:ea typeface="宋体" charset="-122"/>
            </a:endParaRPr>
          </a:p>
          <a:p>
            <a:pPr eaLnBrk="1" hangingPunct="1">
              <a:buNone/>
            </a:pPr>
            <a:r>
              <a:rPr lang="en-US" altLang="zh-CN" dirty="0">
                <a:ea typeface="宋体" charset="-122"/>
              </a:rPr>
              <a:t>     </a:t>
            </a:r>
            <a:r>
              <a:rPr lang="zh-CN" altLang="en-US" dirty="0">
                <a:ea typeface="宋体" charset="-122"/>
              </a:rPr>
              <a:t>学会送料机构</a:t>
            </a:r>
            <a:r>
              <a:rPr lang="en-US" altLang="zh-CN" dirty="0">
                <a:ea typeface="宋体" charset="-122"/>
              </a:rPr>
              <a:t>plc</a:t>
            </a:r>
            <a:r>
              <a:rPr lang="zh-CN" altLang="en-US" dirty="0">
                <a:ea typeface="宋体" charset="-122"/>
              </a:rPr>
              <a:t>侧的电路安装</a:t>
            </a:r>
            <a:endParaRPr lang="zh-CN" altLang="en-US" dirty="0">
              <a:ea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-2147482578" name="Picture 4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 rot="5400000">
            <a:off x="3030220" y="-1172210"/>
            <a:ext cx="5834380" cy="1004633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273175" y="1848485"/>
            <a:ext cx="10067290" cy="4861560"/>
          </a:xfrm>
          <a:prstGeom prst="rect">
            <a:avLst/>
          </a:prstGeom>
        </p:spPr>
      </p:pic>
      <p:sp>
        <p:nvSpPr>
          <p:cNvPr id="5122" name="内容占位符 2"/>
          <p:cNvSpPr>
            <a:spLocks noGrp="1"/>
          </p:cNvSpPr>
          <p:nvPr/>
        </p:nvSpPr>
        <p:spPr>
          <a:xfrm>
            <a:off x="622935" y="896620"/>
            <a:ext cx="8728075" cy="8858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zh-CN" altLang="x-none" sz="2800" dirty="0">
                <a:ea typeface="宋体" charset="-122"/>
                <a:sym typeface="+mn-ea"/>
              </a:rPr>
              <a:t>（</a:t>
            </a:r>
            <a:r>
              <a:rPr lang="en-US" altLang="zh-CN" sz="2800" dirty="0">
                <a:ea typeface="宋体" charset="-122"/>
                <a:sym typeface="+mn-ea"/>
              </a:rPr>
              <a:t>1</a:t>
            </a:r>
            <a:r>
              <a:rPr lang="zh-CN" altLang="x-none" sz="2800" dirty="0">
                <a:ea typeface="宋体" charset="-122"/>
                <a:sym typeface="+mn-ea"/>
              </a:rPr>
              <a:t>）</a:t>
            </a:r>
            <a:r>
              <a:rPr lang="zh-CN" altLang="en-US" sz="2800" b="1" dirty="0">
                <a:ea typeface="宋体" charset="-122"/>
                <a:sym typeface="+mn-ea"/>
              </a:rPr>
              <a:t>电路安装的主要依据是已经设计好PLC的I/O接线原理图和端子接线布置图</a:t>
            </a:r>
            <a:endParaRPr lang="zh-CN" altLang="en-US" sz="2800" dirty="0">
              <a:solidFill>
                <a:srgbClr val="00B050"/>
              </a:solidFill>
              <a:ea typeface="宋体" charset="-122"/>
              <a:sym typeface="+mn-ea"/>
            </a:endParaRPr>
          </a:p>
          <a:p>
            <a:pPr eaLnBrk="1" hangingPunct="1">
              <a:buNone/>
            </a:pPr>
            <a:r>
              <a:rPr lang="zh-CN" altLang="x-none" sz="2800" dirty="0">
                <a:solidFill>
                  <a:srgbClr val="00B050"/>
                </a:solidFill>
                <a:ea typeface="宋体" charset="-122"/>
                <a:sym typeface="+mn-ea"/>
              </a:rPr>
              <a:t>  </a:t>
            </a:r>
            <a:endParaRPr lang="zh-CN" altLang="en-US" sz="2800" dirty="0">
              <a:solidFill>
                <a:srgbClr val="00B050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内容占位符 2"/>
          <p:cNvSpPr>
            <a:spLocks noGrp="1"/>
          </p:cNvSpPr>
          <p:nvPr/>
        </p:nvSpPr>
        <p:spPr>
          <a:xfrm>
            <a:off x="459740" y="1370965"/>
            <a:ext cx="10492105" cy="472757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zh-CN" altLang="x-none" sz="2800" b="1" dirty="0">
                <a:ea typeface="宋体" charset="-122"/>
              </a:rPr>
              <a:t>（</a:t>
            </a:r>
            <a:r>
              <a:rPr lang="en-US" altLang="zh-CN" sz="2800" b="1" dirty="0">
                <a:ea typeface="宋体" charset="-122"/>
              </a:rPr>
              <a:t>2</a:t>
            </a:r>
            <a:r>
              <a:rPr lang="zh-CN" altLang="x-none" sz="2800" b="1" dirty="0">
                <a:ea typeface="宋体" charset="-122"/>
              </a:rPr>
              <a:t>）送料机构</a:t>
            </a:r>
            <a:r>
              <a:rPr lang="en-US" altLang="zh-CN" sz="2800" b="1" dirty="0">
                <a:ea typeface="宋体" charset="-122"/>
              </a:rPr>
              <a:t>PLC</a:t>
            </a:r>
            <a:r>
              <a:rPr lang="zh-CN" altLang="en-US" sz="2800" b="1" dirty="0">
                <a:ea typeface="宋体" charset="-122"/>
              </a:rPr>
              <a:t>控制</a:t>
            </a:r>
            <a:r>
              <a:rPr lang="zh-CN" altLang="x-none" sz="2800" b="1" dirty="0">
                <a:ea typeface="宋体" charset="-122"/>
              </a:rPr>
              <a:t>电路</a:t>
            </a:r>
            <a:r>
              <a:rPr lang="zh-CN" altLang="en-US" sz="2800" b="1" dirty="0">
                <a:ea typeface="宋体" charset="-122"/>
              </a:rPr>
              <a:t>的</a:t>
            </a:r>
            <a:r>
              <a:rPr lang="zh-CN" altLang="x-none" sz="2800" b="1" dirty="0">
                <a:ea typeface="宋体" charset="-122"/>
              </a:rPr>
              <a:t>安装</a:t>
            </a:r>
            <a:r>
              <a:rPr lang="zh-CN" altLang="en-US" sz="2800" b="1" dirty="0">
                <a:ea typeface="宋体" charset="-122"/>
              </a:rPr>
              <a:t>，主要需要包括以下内容</a:t>
            </a:r>
            <a:r>
              <a:rPr lang="zh-CN" altLang="x-none" sz="2800" b="1" dirty="0">
                <a:ea typeface="宋体" charset="-122"/>
              </a:rPr>
              <a:t>：</a:t>
            </a:r>
            <a:endParaRPr lang="en-US" altLang="zh-CN" sz="2800" b="1" dirty="0">
              <a:ea typeface="宋体" charset="-122"/>
            </a:endParaRPr>
          </a:p>
          <a:p>
            <a:pPr marL="514350" indent="-514350" eaLnBrk="1" hangingPunct="1">
              <a:buClrTx/>
              <a:buFont typeface="+mj-ea"/>
              <a:buAutoNum type="circleNumDbPlain"/>
            </a:pPr>
            <a:r>
              <a:rPr lang="zh-CN" altLang="x-none" sz="2400" dirty="0">
                <a:solidFill>
                  <a:srgbClr val="00B050"/>
                </a:solidFill>
                <a:latin typeface="+mn-ea"/>
              </a:rPr>
              <a:t>连接</a:t>
            </a:r>
            <a:r>
              <a:rPr lang="en-US" altLang="zh-CN" sz="2400" dirty="0">
                <a:solidFill>
                  <a:srgbClr val="00B050"/>
                </a:solidFill>
                <a:latin typeface="+mn-ea"/>
              </a:rPr>
              <a:t>PLC</a:t>
            </a:r>
            <a:r>
              <a:rPr lang="zh-CN" altLang="en-US" sz="2400" dirty="0">
                <a:solidFill>
                  <a:srgbClr val="00B050"/>
                </a:solidFill>
                <a:latin typeface="+mn-ea"/>
              </a:rPr>
              <a:t>模块和按钮模块</a:t>
            </a:r>
            <a:r>
              <a:rPr lang="zh-CN" altLang="x-none" sz="2400" dirty="0">
                <a:solidFill>
                  <a:srgbClr val="00B050"/>
                </a:solidFill>
                <a:latin typeface="+mn-ea"/>
              </a:rPr>
              <a:t>供电电源；由电源模块供给；（用国标线安全连接）</a:t>
            </a:r>
            <a:endParaRPr lang="en-US" altLang="zh-CN" sz="2400" dirty="0">
              <a:solidFill>
                <a:srgbClr val="00B050"/>
              </a:solidFill>
              <a:latin typeface="+mn-ea"/>
            </a:endParaRPr>
          </a:p>
          <a:p>
            <a:pPr marL="514350" indent="-514350" eaLnBrk="1" hangingPunct="1">
              <a:buClrTx/>
              <a:buFont typeface="+mj-ea"/>
              <a:buAutoNum type="circleNumDbPlain"/>
            </a:pPr>
            <a:r>
              <a:rPr lang="zh-CN" altLang="x-none" sz="2400" dirty="0">
                <a:solidFill>
                  <a:srgbClr val="00B050"/>
                </a:solidFill>
                <a:latin typeface="+mn-ea"/>
                <a:sym typeface="+mn-ea"/>
              </a:rPr>
              <a:t>连接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PLC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输入端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COM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到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PLC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模块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0V;</a:t>
            </a:r>
            <a:r>
              <a:rPr lang="zh-CN" altLang="x-none" sz="2400" dirty="0">
                <a:solidFill>
                  <a:srgbClr val="00B050"/>
                </a:solidFill>
                <a:latin typeface="+mn-ea"/>
                <a:sym typeface="+mn-ea"/>
              </a:rPr>
              <a:t>连接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PLC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输入端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S/S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到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PLC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模块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24V;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（用安全插线安全连接）</a:t>
            </a:r>
            <a:endParaRPr lang="zh-CN" altLang="en-US" sz="2400" dirty="0">
              <a:solidFill>
                <a:srgbClr val="00B050"/>
              </a:solidFill>
              <a:latin typeface="+mn-ea"/>
              <a:sym typeface="+mn-ea"/>
            </a:endParaRPr>
          </a:p>
          <a:p>
            <a:pPr marL="514350" indent="-514350" eaLnBrk="1" hangingPunct="1">
              <a:buClrTx/>
              <a:buFont typeface="+mj-ea"/>
              <a:buAutoNum type="circleNumDbPlain"/>
            </a:pPr>
            <a:r>
              <a:rPr lang="zh-CN" altLang="x-none" sz="2400" dirty="0">
                <a:solidFill>
                  <a:srgbClr val="00B050"/>
                </a:solidFill>
                <a:latin typeface="+mn-ea"/>
                <a:sym typeface="+mn-ea"/>
              </a:rPr>
              <a:t>连接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PLC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输出端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COM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接到按钮模块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24V</a:t>
            </a:r>
            <a:r>
              <a:rPr lang="zh-CN" altLang="x-none" sz="2400" dirty="0">
                <a:solidFill>
                  <a:srgbClr val="00B050"/>
                </a:solidFill>
                <a:latin typeface="+mn-ea"/>
                <a:sym typeface="+mn-ea"/>
              </a:rPr>
              <a:t>；（用安全插线安全连接）</a:t>
            </a:r>
            <a:endParaRPr lang="en-US" altLang="zh-CN" sz="2400" dirty="0">
              <a:solidFill>
                <a:srgbClr val="00B050"/>
              </a:solidFill>
              <a:latin typeface="+mn-ea"/>
            </a:endParaRPr>
          </a:p>
          <a:p>
            <a:pPr marL="514350" indent="-514350" eaLnBrk="1" hangingPunct="1">
              <a:buClrTx/>
              <a:buFont typeface="+mj-ea"/>
              <a:buAutoNum type="circleNumDbPlain"/>
            </a:pPr>
            <a:r>
              <a:rPr lang="zh-CN" altLang="x-none" sz="2400" dirty="0">
                <a:solidFill>
                  <a:srgbClr val="00B050"/>
                </a:solidFill>
                <a:latin typeface="+mn-ea"/>
                <a:sym typeface="+mn-ea"/>
              </a:rPr>
              <a:t>根据接线端子图、电器原理图安装接线到对应接线端子</a:t>
            </a:r>
            <a:endParaRPr lang="en-US" altLang="zh-CN" sz="2400" dirty="0">
              <a:solidFill>
                <a:srgbClr val="00B050"/>
              </a:solidFill>
              <a:latin typeface="+mn-ea"/>
            </a:endParaRPr>
          </a:p>
          <a:p>
            <a:pPr marL="514350" indent="-514350" eaLnBrk="1" hangingPunct="1">
              <a:buClrTx/>
              <a:buFont typeface="+mj-ea"/>
              <a:buAutoNum type="circleNumDbPlain"/>
            </a:pPr>
            <a:r>
              <a:rPr lang="zh-CN" altLang="x-none" sz="2400" dirty="0">
                <a:solidFill>
                  <a:srgbClr val="00B050"/>
                </a:solidFill>
                <a:latin typeface="+mn-ea"/>
                <a:sym typeface="+mn-ea"/>
              </a:rPr>
              <a:t>根据接线端子图、电器原理图和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I/O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分配表连接接线端子到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PLC;(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用安全插线安全连接）</a:t>
            </a:r>
            <a:endParaRPr lang="zh-CN" altLang="en-US" sz="2400" dirty="0">
              <a:solidFill>
                <a:srgbClr val="00B050"/>
              </a:solidFill>
              <a:latin typeface="+mn-ea"/>
              <a:sym typeface="+mn-ea"/>
            </a:endParaRPr>
          </a:p>
          <a:p>
            <a:pPr marL="514350" indent="-514350" eaLnBrk="1" hangingPunct="1">
              <a:buClrTx/>
              <a:buFont typeface="+mj-ea"/>
              <a:buAutoNum type="circleNumDbPlain"/>
            </a:pP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根据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I/O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分配表连接按钮和指示灯等；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sym typeface="+mn-ea"/>
              </a:rPr>
              <a:t>(</a:t>
            </a:r>
            <a:r>
              <a:rPr lang="zh-CN" altLang="en-US" sz="2400" dirty="0">
                <a:solidFill>
                  <a:srgbClr val="00B050"/>
                </a:solidFill>
                <a:latin typeface="+mn-ea"/>
                <a:sym typeface="+mn-ea"/>
              </a:rPr>
              <a:t>用安全插线安全连接）</a:t>
            </a:r>
            <a:endParaRPr lang="zh-CN" altLang="en-US" sz="2400" dirty="0">
              <a:solidFill>
                <a:srgbClr val="00B050"/>
              </a:solidFill>
              <a:latin typeface="+mn-ea"/>
              <a:sym typeface="+mn-ea"/>
            </a:endParaRPr>
          </a:p>
          <a:p>
            <a:pPr marL="514350" indent="-514350" eaLnBrk="1" hangingPunct="1">
              <a:buClrTx/>
              <a:buFont typeface="+mj-ea"/>
              <a:buAutoNum type="circleNumDbPlain"/>
            </a:pPr>
            <a:endParaRPr lang="zh-CN" altLang="en-US" sz="2400" dirty="0">
              <a:solidFill>
                <a:srgbClr val="00B050"/>
              </a:solidFill>
              <a:latin typeface="+mn-ea"/>
              <a:sym typeface="+mn-ea"/>
            </a:endParaRPr>
          </a:p>
          <a:p>
            <a:pPr marL="514350" indent="-514350" eaLnBrk="1" hangingPunct="1">
              <a:buClrTx/>
              <a:buFont typeface="+mj-ea"/>
              <a:buAutoNum type="circleNumDbPlain"/>
            </a:pPr>
            <a:endParaRPr lang="zh-CN" altLang="en-US" sz="2400" dirty="0">
              <a:solidFill>
                <a:srgbClr val="00B050"/>
              </a:solidFill>
              <a:latin typeface="+mn-ea"/>
              <a:sym typeface="+mn-ea"/>
            </a:endParaRPr>
          </a:p>
          <a:p>
            <a:pPr marL="514350" indent="-514350" eaLnBrk="1" hangingPunct="1">
              <a:buClrTx/>
              <a:buFont typeface="+mj-ea"/>
              <a:buAutoNum type="circleNumDbPlain"/>
            </a:pPr>
            <a:endParaRPr lang="zh-CN" altLang="en-US" sz="2800" dirty="0">
              <a:solidFill>
                <a:srgbClr val="00B050"/>
              </a:solidFill>
              <a:ea typeface="宋体" charset="-122"/>
              <a:sym typeface="+mn-ea"/>
            </a:endParaRPr>
          </a:p>
          <a:p>
            <a:pPr eaLnBrk="1" hangingPunct="1">
              <a:buNone/>
            </a:pPr>
            <a:endParaRPr lang="zh-CN" altLang="en-US" sz="2800" dirty="0">
              <a:solidFill>
                <a:srgbClr val="00B050"/>
              </a:solidFill>
              <a:ea typeface="宋体" charset="-122"/>
              <a:sym typeface="+mn-ea"/>
            </a:endParaRPr>
          </a:p>
          <a:p>
            <a:pPr eaLnBrk="1" hangingPunct="1">
              <a:buNone/>
            </a:pPr>
            <a:r>
              <a:rPr lang="zh-CN" altLang="x-none" sz="2800" dirty="0">
                <a:solidFill>
                  <a:srgbClr val="00B050"/>
                </a:solidFill>
                <a:ea typeface="宋体" charset="-122"/>
                <a:sym typeface="+mn-ea"/>
              </a:rPr>
              <a:t>  </a:t>
            </a:r>
            <a:endParaRPr lang="zh-CN" altLang="en-US" sz="2800" dirty="0">
              <a:solidFill>
                <a:srgbClr val="00B050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内容占位符 2"/>
          <p:cNvSpPr>
            <a:spLocks noGrp="1"/>
          </p:cNvSpPr>
          <p:nvPr/>
        </p:nvSpPr>
        <p:spPr>
          <a:xfrm>
            <a:off x="739775" y="1056005"/>
            <a:ext cx="9587230" cy="542734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zh-CN" altLang="en-US" sz="2800" b="1" dirty="0">
                <a:ea typeface="宋体" charset="-122"/>
              </a:rPr>
              <a:t>（</a:t>
            </a:r>
            <a:r>
              <a:rPr lang="en-US" altLang="zh-CN" sz="2800" b="1" dirty="0">
                <a:ea typeface="宋体" charset="-122"/>
              </a:rPr>
              <a:t>3</a:t>
            </a:r>
            <a:r>
              <a:rPr lang="zh-CN" altLang="en-US" sz="2800" b="1" dirty="0">
                <a:ea typeface="宋体" charset="-122"/>
              </a:rPr>
              <a:t>）</a:t>
            </a:r>
            <a:r>
              <a:rPr lang="zh-CN" altLang="x-none" sz="2800" b="1" dirty="0">
                <a:ea typeface="宋体" charset="-122"/>
              </a:rPr>
              <a:t>电路安装工艺要求：</a:t>
            </a:r>
            <a:endParaRPr lang="zh-CN" altLang="x-none" sz="2800" b="1" dirty="0">
              <a:ea typeface="宋体" charset="-122"/>
            </a:endParaRPr>
          </a:p>
          <a:p>
            <a:pPr eaLnBrk="1" hangingPunct="1"/>
            <a:r>
              <a:rPr lang="zh-CN" altLang="zh-CN" sz="2800" dirty="0">
                <a:ea typeface="宋体" charset="-122"/>
              </a:rPr>
              <a:t>①</a:t>
            </a:r>
            <a:r>
              <a:rPr lang="zh-CN" altLang="x-none" sz="2800" dirty="0">
                <a:ea typeface="宋体" charset="-122"/>
              </a:rPr>
              <a:t>电气接线的工艺应符合国家职业标准的规定，导线连接到端子时，每一端子连接的导线不超过</a:t>
            </a:r>
            <a:r>
              <a:rPr lang="en-US" altLang="zh-CN" sz="2800" dirty="0">
                <a:ea typeface="宋体" charset="-122"/>
              </a:rPr>
              <a:t>2</a:t>
            </a:r>
            <a:r>
              <a:rPr lang="zh-CN" altLang="x-none" sz="2800" dirty="0">
                <a:ea typeface="宋体" charset="-122"/>
              </a:rPr>
              <a:t>根。</a:t>
            </a:r>
            <a:endParaRPr lang="zh-CN" altLang="x-none" sz="2800" dirty="0">
              <a:ea typeface="宋体" charset="-122"/>
            </a:endParaRPr>
          </a:p>
          <a:p>
            <a:pPr eaLnBrk="1" hangingPunct="1"/>
            <a:r>
              <a:rPr lang="zh-CN" altLang="x-none" sz="2800" dirty="0">
                <a:ea typeface="宋体" charset="-122"/>
              </a:rPr>
              <a:t>②</a:t>
            </a:r>
            <a:r>
              <a:rPr lang="en-US" altLang="zh-CN" sz="2800" dirty="0">
                <a:ea typeface="宋体" charset="-122"/>
              </a:rPr>
              <a:t>PLC</a:t>
            </a:r>
            <a:r>
              <a:rPr lang="zh-CN" altLang="x-none" sz="2800" dirty="0">
                <a:ea typeface="宋体" charset="-122"/>
              </a:rPr>
              <a:t>输入端、输出端、</a:t>
            </a:r>
            <a:r>
              <a:rPr lang="en-US" altLang="zh-CN" sz="2800" dirty="0">
                <a:ea typeface="宋体" charset="-122"/>
              </a:rPr>
              <a:t>24V</a:t>
            </a:r>
            <a:r>
              <a:rPr lang="zh-CN" altLang="x-none" sz="2800" dirty="0">
                <a:ea typeface="宋体" charset="-122"/>
              </a:rPr>
              <a:t>和</a:t>
            </a:r>
            <a:r>
              <a:rPr lang="en-US" altLang="zh-CN" sz="2800" dirty="0">
                <a:ea typeface="宋体" charset="-122"/>
              </a:rPr>
              <a:t>0V</a:t>
            </a:r>
            <a:r>
              <a:rPr lang="zh-CN" altLang="en-US" sz="2800" dirty="0">
                <a:ea typeface="宋体" charset="-122"/>
              </a:rPr>
              <a:t>电源</a:t>
            </a:r>
            <a:r>
              <a:rPr lang="zh-CN" altLang="x-none" sz="2800" dirty="0">
                <a:ea typeface="宋体" charset="-122"/>
              </a:rPr>
              <a:t>要求电线颜色分别统一一致。</a:t>
            </a:r>
            <a:endParaRPr lang="zh-CN" altLang="x-none" sz="2800" dirty="0">
              <a:ea typeface="宋体" charset="-122"/>
            </a:endParaRPr>
          </a:p>
          <a:p>
            <a:pPr eaLnBrk="1" hangingPunct="1"/>
            <a:r>
              <a:rPr lang="zh-CN" altLang="x-none" sz="2800" dirty="0">
                <a:ea typeface="宋体" charset="-122"/>
              </a:rPr>
              <a:t>③电路安装完毕后，需将电线整理入线槽，做到整齐干净。</a:t>
            </a:r>
            <a:endParaRPr lang="zh-CN" altLang="x-none" sz="2800" dirty="0">
              <a:ea typeface="宋体" charset="-122"/>
            </a:endParaRPr>
          </a:p>
          <a:p>
            <a:pPr eaLnBrk="1" hangingPunct="1"/>
            <a:r>
              <a:rPr lang="zh-CN" altLang="x-none" sz="2800" dirty="0">
                <a:ea typeface="宋体" charset="-122"/>
              </a:rPr>
              <a:t>④整理工作台和抽屉保持干净。</a:t>
            </a:r>
            <a:endParaRPr lang="en-US" altLang="zh-CN" sz="2800" dirty="0">
              <a:ea typeface="宋体" charset="-122"/>
            </a:endParaRPr>
          </a:p>
          <a:p>
            <a:pPr eaLnBrk="1" hangingPunct="1"/>
            <a:r>
              <a:rPr lang="zh-CN" altLang="en-US" sz="2800" dirty="0">
                <a:solidFill>
                  <a:srgbClr val="00B050"/>
                </a:solidFill>
                <a:ea typeface="宋体" charset="-122"/>
              </a:rPr>
              <a:t>（</a:t>
            </a:r>
            <a:r>
              <a:rPr lang="zh-CN" altLang="en-US" sz="2800" dirty="0">
                <a:solidFill>
                  <a:srgbClr val="FF0000"/>
                </a:solidFill>
                <a:ea typeface="宋体" charset="-122"/>
              </a:rPr>
              <a:t>下面请看</a:t>
            </a:r>
            <a:r>
              <a:rPr lang="zh-CN" altLang="en-US" sz="2800" b="1" dirty="0">
                <a:solidFill>
                  <a:srgbClr val="FF0000"/>
                </a:solidFill>
                <a:ea typeface="宋体" charset="-122"/>
              </a:rPr>
              <a:t>视频演示</a:t>
            </a:r>
            <a:r>
              <a:rPr lang="zh-CN" altLang="en-US" sz="2800" dirty="0">
                <a:solidFill>
                  <a:srgbClr val="00B050"/>
                </a:solidFill>
                <a:ea typeface="宋体" charset="-122"/>
              </a:rPr>
              <a:t>）</a:t>
            </a:r>
            <a:endParaRPr lang="zh-CN" altLang="en-US" sz="2800" dirty="0">
              <a:ea typeface="宋体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Kingsoft Office WPP</Application>
  <PresentationFormat>宽屏</PresentationFormat>
  <Paragraphs>28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2_Office 主题</vt:lpstr>
      <vt:lpstr>送料机构PLC侧电路的安装</vt:lpstr>
      <vt:lpstr>PowerPoint 演示文稿</vt:lpstr>
      <vt:lpstr>PowerPoint 演示文稿</vt:lpstr>
      <vt:lpstr>PLC的I/O接线原理图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LHCan</dc:creator>
  <cp:lastModifiedBy>asfaaa</cp:lastModifiedBy>
  <cp:revision>10</cp:revision>
  <dcterms:created xsi:type="dcterms:W3CDTF">2015-05-05T08:02:00Z</dcterms:created>
  <dcterms:modified xsi:type="dcterms:W3CDTF">2015-12-02T02:13:10Z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