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</p:sldMasterIdLst>
  <p:notesMasterIdLst>
    <p:notesMasterId r:id="rId51"/>
  </p:notesMasterIdLst>
  <p:sldIdLst>
    <p:sldId id="256" r:id="rId10"/>
    <p:sldId id="257" r:id="rId11"/>
    <p:sldId id="258" r:id="rId12"/>
    <p:sldId id="261" r:id="rId13"/>
    <p:sldId id="264" r:id="rId14"/>
    <p:sldId id="266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7" r:id="rId41"/>
    <p:sldId id="298" r:id="rId42"/>
    <p:sldId id="299" r:id="rId43"/>
    <p:sldId id="300" r:id="rId44"/>
    <p:sldId id="301" r:id="rId45"/>
    <p:sldId id="303" r:id="rId46"/>
    <p:sldId id="304" r:id="rId47"/>
    <p:sldId id="305" r:id="rId48"/>
    <p:sldId id="306" r:id="rId49"/>
    <p:sldId id="307" r:id="rId50"/>
  </p:sldIdLst>
  <p:sldSz cx="9144000" cy="6858000" type="screen4x3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2" y="-78"/>
      </p:cViewPr>
      <p:guideLst>
        <p:guide orient="horz" pos="2116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notesMaster" Target="notesMasters/notesMaster1.xml"/><Relationship Id="rId50" Type="http://schemas.openxmlformats.org/officeDocument/2006/relationships/slide" Target="slides/slide41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0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0" Type="http://schemas.openxmlformats.org/officeDocument/2006/relationships/slide" Target="slides/slide3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3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61" name="页眉占位符 1049060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p>
            <a:pPr lvl="0" eaLnBrk="1" latinLnBrk="1" hangingPunct="1"/>
            <a:endParaRPr lang="zh-CN" altLang="en-US" sz="1200"/>
          </a:p>
        </p:txBody>
      </p:sp>
      <p:sp>
        <p:nvSpPr>
          <p:cNvPr id="1049062" name="日期占位符 1049061"/>
          <p:cNvSpPr/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p>
            <a:pPr lvl="0" algn="r" eaLnBrk="1" latinLnBrk="1" hangingPunct="1"/>
            <a:fld id="{566ABCEB-ACFC-4714-9973-3DA970169C29}" type="datetime1">
              <a:rPr lang="zh-CN" altLang="en-US" sz="1200"/>
            </a:fld>
            <a:endParaRPr lang="zh-CN" altLang="en-US" sz="1200"/>
          </a:p>
        </p:txBody>
      </p:sp>
      <p:sp>
        <p:nvSpPr>
          <p:cNvPr id="1049063" name="幻灯片图像占位符 1049062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p/>
        </p:txBody>
      </p:sp>
      <p:sp>
        <p:nvSpPr>
          <p:cNvPr id="1049064" name="文本占位符 1049063"/>
          <p:cNvSpPr/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065" name="页脚占位符 1049064"/>
          <p:cNvSpPr/>
          <p:nvPr>
            <p:ph type="ftr" sz="quarte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p>
            <a:pPr lvl="0" eaLnBrk="1" latinLnBrk="1" hangingPunct="1"/>
            <a:r>
              <a:rPr lang="zh-CN" altLang="en-US" sz="1200"/>
              <a:t>资料来源：</a:t>
            </a:r>
            <a:r>
              <a:rPr lang="en-US" altLang="zh-CN" sz="1200"/>
              <a:t>http://zhdduya100.taobao.com/</a:t>
            </a:r>
            <a:endParaRPr lang="en-US" altLang="zh-CN" sz="1200"/>
          </a:p>
        </p:txBody>
      </p:sp>
      <p:sp>
        <p:nvSpPr>
          <p:cNvPr id="1049066" name="灯片编号占位符 1049065"/>
          <p:cNvSpPr/>
          <p:nvPr>
            <p:ph type="sldNum" sz="quarter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p>
            <a:pPr lvl="0" algn="r" eaLnBrk="1" latinLnBrk="1" hangingPunct="1"/>
            <a:fld id="{566ABCEB-ACFC-4714-9973-3DA970169C29}" type="slidenum">
              <a:rPr lang="zh-CN" altLang="en-US" sz="1200"/>
            </a:fld>
            <a:endParaRPr lang="zh-CN" altLang="en-US" sz="1200"/>
          </a:p>
        </p:txBody>
      </p:sp>
    </p:spTree>
  </p:cSld>
  <p:clrMap bg1="dk1" tx1="dk1" bg2="dk1" tx2="dk1" accent1="dk1" accent2="dk1" accent3="dk1" accent4="dk1" accent5="dk1" accent6="dk1" hlink="dk1" folHlink="dk1"/>
  <p:notesStyle>
    <a:lvl1pPr marL="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1pPr>
    <a:lvl2pPr marL="4572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2pPr>
    <a:lvl3pPr marL="9144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3pPr>
    <a:lvl4pPr marL="13716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4pPr>
    <a:lvl5pPr marL="18288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5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solidFill>
          <a:schemeClr val="lt1"/>
        </a:solidFill>
        <a:effectLst/>
      </p:bgPr>
    </p:bg>
    <p:spTree>
      <p:nvGrpSpPr>
        <p:cNvPr id="19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24" name="矩形 1048723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</a:lstStyle>
          <a:p>
            <a:pPr lvl="0" algn="ctr">
              <a:buFontTx/>
              <a:buNone/>
            </a:pPr>
            <a:endParaRPr lang="zh-CN" altLang="en-US" sz="2400">
              <a:solidFill>
                <a:srgbClr val="AE1517"/>
              </a:solidFill>
              <a:latin typeface="Calibri" panose="020F0502020204030204" pitchFamily="34" charset="0"/>
              <a:ea typeface="微软雅黑" panose="020B0503020204020204" pitchFamily="34" charset="-122"/>
              <a:sym typeface="MS PGothic" panose="020B0600070205080204" pitchFamily="34" charset="-128"/>
            </a:endParaRPr>
          </a:p>
        </p:txBody>
      </p:sp>
      <p:sp>
        <p:nvSpPr>
          <p:cNvPr id="1048725" name="矩形 1048724"/>
          <p:cNvSpPr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</a:lstStyle>
          <a:p>
            <a:pPr lvl="0" algn="ctr">
              <a:spcBef>
                <a:spcPct val="20000"/>
              </a:spcBef>
            </a:pPr>
            <a:endParaRPr lang="zh-CN" altLang="en-US" sz="2000">
              <a:solidFill>
                <a:srgbClr val="321911"/>
              </a:solidFill>
              <a:latin typeface="Calibri" panose="020F0502020204030204" pitchFamily="34" charset="0"/>
              <a:ea typeface="微软雅黑" panose="020B0503020204020204" pitchFamily="34" charset="-122"/>
              <a:sym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3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901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3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1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901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4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717" name="日期占位符 1048716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19" name="灯片编号占位符 1048718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18" name="页脚占位符 1048717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45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7" name="日期占位符 1048716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19" name="灯片编号占位符 1048718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18" name="页脚占位符 1048717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47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17" name="日期占位符 1048716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19" name="灯片编号占位符 1048718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18" name="页脚占位符 1048717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49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50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7" name="日期占位符 1048716"/>
          <p:cNvSpPr/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19" name="灯片编号占位符 1048718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18" name="页脚占位符 1048717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52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853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54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855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7" name="日期占位符 1048716"/>
          <p:cNvSpPr/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19" name="灯片编号占位符 1048718"/>
          <p:cNvSpPr/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18" name="页脚占位符 1048717"/>
          <p:cNvSpPr/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2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17" name="日期占位符 1048716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19" name="灯片编号占位符 1048718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18" name="页脚占位符 1048717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日期占位符 1048716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19" name="灯片编号占位符 1048718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18" name="页脚占位符 1048717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58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59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17" name="日期占位符 1048716"/>
          <p:cNvSpPr/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19" name="灯片编号占位符 1048718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18" name="页脚占位符 1048717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3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91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2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61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62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17" name="日期占位符 1048716"/>
          <p:cNvSpPr/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19" name="灯片编号占位符 1048718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18" name="页脚占位符 1048717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64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7" name="日期占位符 1048716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19" name="灯片编号占位符 1048718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18" name="页脚占位符 1048717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2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6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7" name="日期占位符 1048716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19" name="灯片编号占位符 1048718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18" name="页脚占位符 1048717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68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2" name="日期占位符 1048581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/>
            <a:fld id="{566ABCEB-ACFC-4714-9973-3DA970169C29}" type="datetime1">
              <a:rPr lang="zh-CN" altLang="en-US" sz="1400"/>
            </a:fld>
            <a:endParaRPr lang="zh-CN" altLang="en-US" sz="1400"/>
          </a:p>
        </p:txBody>
      </p:sp>
      <p:sp>
        <p:nvSpPr>
          <p:cNvPr id="1048584" name="灯片编号占位符 104858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583" name="页脚占位符 104858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/>
            <a:endParaRPr lang="en-US" altLang="zh-CN" sz="14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9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82" name="日期占位符 1048581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/>
            <a:fld id="{566ABCEB-ACFC-4714-9973-3DA970169C29}" type="datetime1">
              <a:rPr lang="zh-CN" altLang="en-US" sz="1400"/>
            </a:fld>
            <a:endParaRPr lang="zh-CN" altLang="en-US" sz="1400"/>
          </a:p>
        </p:txBody>
      </p:sp>
      <p:sp>
        <p:nvSpPr>
          <p:cNvPr id="1048584" name="灯片编号占位符 104858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583" name="页脚占位符 104858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/>
            <a:endParaRPr lang="en-US" altLang="zh-CN" sz="14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70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582" name="日期占位符 1048581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/>
            <a:fld id="{566ABCEB-ACFC-4714-9973-3DA970169C29}" type="datetime1">
              <a:rPr lang="zh-CN" altLang="en-US" sz="1400"/>
            </a:fld>
            <a:endParaRPr lang="zh-CN" altLang="en-US" sz="1400"/>
          </a:p>
        </p:txBody>
      </p:sp>
      <p:sp>
        <p:nvSpPr>
          <p:cNvPr id="1048584" name="灯片编号占位符 104858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583" name="页脚占位符 104858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/>
            <a:endParaRPr lang="en-US" altLang="zh-CN" sz="14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72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73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82" name="日期占位符 1048581"/>
          <p:cNvSpPr/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/>
            <a:fld id="{566ABCEB-ACFC-4714-9973-3DA970169C29}" type="datetime1">
              <a:rPr lang="zh-CN" altLang="en-US" sz="1400"/>
            </a:fld>
            <a:endParaRPr lang="zh-CN" altLang="en-US" sz="1400"/>
          </a:p>
        </p:txBody>
      </p:sp>
      <p:sp>
        <p:nvSpPr>
          <p:cNvPr id="1048584" name="灯片编号占位符 104858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583" name="页脚占位符 104858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/>
            <a:endParaRPr lang="en-US" altLang="zh-CN" sz="14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75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876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7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878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82" name="日期占位符 1048581"/>
          <p:cNvSpPr/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/>
            <a:fld id="{566ABCEB-ACFC-4714-9973-3DA970169C29}" type="datetime1">
              <a:rPr lang="zh-CN" altLang="en-US" sz="1400"/>
            </a:fld>
            <a:endParaRPr lang="zh-CN" altLang="en-US" sz="1400"/>
          </a:p>
        </p:txBody>
      </p:sp>
      <p:sp>
        <p:nvSpPr>
          <p:cNvPr id="1048584" name="灯片编号占位符 1048583"/>
          <p:cNvSpPr/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583" name="页脚占位符 1048582"/>
          <p:cNvSpPr/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/>
            <a:endParaRPr lang="en-US" altLang="zh-CN" sz="14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2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日期占位符 1048581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/>
            <a:fld id="{566ABCEB-ACFC-4714-9973-3DA970169C29}" type="datetime1">
              <a:rPr lang="zh-CN" altLang="en-US" sz="1400"/>
            </a:fld>
            <a:endParaRPr lang="zh-CN" altLang="en-US" sz="1400"/>
          </a:p>
        </p:txBody>
      </p:sp>
      <p:sp>
        <p:nvSpPr>
          <p:cNvPr id="1048584" name="灯片编号占位符 104858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583" name="页脚占位符 104858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/>
            <a:endParaRPr lang="en-US" altLang="zh-CN" sz="14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日期占位符 1048581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/>
            <a:fld id="{566ABCEB-ACFC-4714-9973-3DA970169C29}" type="datetime1">
              <a:rPr lang="zh-CN" altLang="en-US" sz="1400"/>
            </a:fld>
            <a:endParaRPr lang="zh-CN" altLang="en-US" sz="1400"/>
          </a:p>
        </p:txBody>
      </p:sp>
      <p:sp>
        <p:nvSpPr>
          <p:cNvPr id="1048584" name="灯片编号占位符 104858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583" name="页脚占位符 104858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/>
            <a:endParaRPr lang="en-US" altLang="zh-CN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9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81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82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582" name="日期占位符 1048581"/>
          <p:cNvSpPr/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/>
            <a:fld id="{566ABCEB-ACFC-4714-9973-3DA970169C29}" type="datetime1">
              <a:rPr lang="zh-CN" altLang="en-US" sz="1400"/>
            </a:fld>
            <a:endParaRPr lang="zh-CN" altLang="en-US" sz="1400"/>
          </a:p>
        </p:txBody>
      </p:sp>
      <p:sp>
        <p:nvSpPr>
          <p:cNvPr id="1048584" name="灯片编号占位符 104858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583" name="页脚占位符 104858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/>
            <a:endParaRPr lang="en-US" altLang="zh-CN" sz="140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2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3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84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85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582" name="日期占位符 1048581"/>
          <p:cNvSpPr/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/>
            <a:fld id="{566ABCEB-ACFC-4714-9973-3DA970169C29}" type="datetime1">
              <a:rPr lang="zh-CN" altLang="en-US" sz="1400"/>
            </a:fld>
            <a:endParaRPr lang="zh-CN" altLang="en-US" sz="1400"/>
          </a:p>
        </p:txBody>
      </p:sp>
      <p:sp>
        <p:nvSpPr>
          <p:cNvPr id="1048584" name="灯片编号占位符 104858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583" name="页脚占位符 104858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/>
            <a:endParaRPr lang="en-US" altLang="zh-CN" sz="140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87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82" name="日期占位符 1048581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/>
            <a:fld id="{566ABCEB-ACFC-4714-9973-3DA970169C29}" type="datetime1">
              <a:rPr lang="zh-CN" altLang="en-US" sz="1400"/>
            </a:fld>
            <a:endParaRPr lang="zh-CN" altLang="en-US" sz="1400"/>
          </a:p>
        </p:txBody>
      </p:sp>
      <p:sp>
        <p:nvSpPr>
          <p:cNvPr id="1048584" name="灯片编号占位符 104858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583" name="页脚占位符 104858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/>
            <a:endParaRPr lang="en-US" altLang="zh-CN" sz="140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2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8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82" name="日期占位符 1048581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/>
            <a:fld id="{566ABCEB-ACFC-4714-9973-3DA970169C29}" type="datetime1">
              <a:rPr lang="zh-CN" altLang="en-US" sz="1400"/>
            </a:fld>
            <a:endParaRPr lang="zh-CN" altLang="en-US" sz="1400"/>
          </a:p>
        </p:txBody>
      </p:sp>
      <p:sp>
        <p:nvSpPr>
          <p:cNvPr id="1048584" name="灯片编号占位符 104858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583" name="页脚占位符 104858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/>
            <a:endParaRPr lang="en-US" altLang="zh-CN" sz="14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91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697" name="日期占位符 1048696"/>
          <p:cNvSpPr/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6" name="灯片编号占位符 1048695"/>
          <p:cNvSpPr/>
          <p:nvPr>
            <p:ph type="sldNum" sz="quarter" idx="4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</a:fld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5" name="页脚占位符 1048694"/>
          <p:cNvSpPr/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9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97" name="日期占位符 1048696"/>
          <p:cNvSpPr/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6" name="灯片编号占位符 1048695"/>
          <p:cNvSpPr/>
          <p:nvPr>
            <p:ph type="sldNum" sz="quarter" idx="4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</a:fld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5" name="页脚占位符 1048694"/>
          <p:cNvSpPr/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95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97" name="日期占位符 1048696"/>
          <p:cNvSpPr/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6" name="灯片编号占位符 1048695"/>
          <p:cNvSpPr/>
          <p:nvPr>
            <p:ph type="sldNum" sz="quarter" idx="4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</a:fld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5" name="页脚占位符 1048694"/>
          <p:cNvSpPr/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97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98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97" name="日期占位符 1048696"/>
          <p:cNvSpPr/>
          <p:nvPr>
            <p:ph type="dt" sz="half" idx="1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6" name="灯片编号占位符 1048695"/>
          <p:cNvSpPr/>
          <p:nvPr>
            <p:ph type="sldNum" sz="quarter" idx="4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</a:fld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5" name="页脚占位符 1048694"/>
          <p:cNvSpPr/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00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901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02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903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97" name="日期占位符 1048696"/>
          <p:cNvSpPr/>
          <p:nvPr>
            <p:ph type="dt" sz="half" idx="1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6" name="灯片编号占位符 1048695"/>
          <p:cNvSpPr/>
          <p:nvPr>
            <p:ph type="sldNum" sz="quarter" idx="14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</a:fld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5" name="页脚占位符 1048694"/>
          <p:cNvSpPr/>
          <p:nvPr>
            <p:ph type="ftr" sz="quarter" idx="1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2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97" name="日期占位符 1048696"/>
          <p:cNvSpPr/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6" name="灯片编号占位符 1048695"/>
          <p:cNvSpPr/>
          <p:nvPr>
            <p:ph type="sldNum" sz="quarter" idx="4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</a:fld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5" name="页脚占位符 1048694"/>
          <p:cNvSpPr/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3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95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96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日期占位符 1048696"/>
          <p:cNvSpPr/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6" name="灯片编号占位符 1048695"/>
          <p:cNvSpPr/>
          <p:nvPr>
            <p:ph type="sldNum" sz="quarter" idx="4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</a:fld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5" name="页脚占位符 1048694"/>
          <p:cNvSpPr/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5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06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07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97" name="日期占位符 1048696"/>
          <p:cNvSpPr/>
          <p:nvPr>
            <p:ph type="dt" sz="half" idx="1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6" name="灯片编号占位符 1048695"/>
          <p:cNvSpPr/>
          <p:nvPr>
            <p:ph type="sldNum" sz="quarter" idx="4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</a:fld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5" name="页脚占位符 1048694"/>
          <p:cNvSpPr/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2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09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910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97" name="日期占位符 1048696"/>
          <p:cNvSpPr/>
          <p:nvPr>
            <p:ph type="dt" sz="half" idx="1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6" name="灯片编号占位符 1048695"/>
          <p:cNvSpPr/>
          <p:nvPr>
            <p:ph type="sldNum" sz="quarter" idx="4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</a:fld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5" name="页脚占位符 1048694"/>
          <p:cNvSpPr/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1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97" name="日期占位符 1048696"/>
          <p:cNvSpPr/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6" name="灯片编号占位符 1048695"/>
          <p:cNvSpPr/>
          <p:nvPr>
            <p:ph type="sldNum" sz="quarter" idx="4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</a:fld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5" name="页脚占位符 1048694"/>
          <p:cNvSpPr/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2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1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97" name="日期占位符 1048696"/>
          <p:cNvSpPr/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6" name="灯片编号占位符 1048695"/>
          <p:cNvSpPr/>
          <p:nvPr>
            <p:ph type="sldNum" sz="quarter" idx="4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</a:fld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5" name="页脚占位符 1048694"/>
          <p:cNvSpPr/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16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652" name="日期占位符 1048651"/>
          <p:cNvSpPr/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654" name="灯片编号占位符 1048653"/>
          <p:cNvSpPr/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653" name="页脚占位符 1048652"/>
          <p:cNvSpPr/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18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52" name="日期占位符 1048651"/>
          <p:cNvSpPr/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654" name="灯片编号占位符 1048653"/>
          <p:cNvSpPr/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653" name="页脚占位符 1048652"/>
          <p:cNvSpPr/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20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52" name="日期占位符 1048651"/>
          <p:cNvSpPr/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654" name="灯片编号占位符 1048653"/>
          <p:cNvSpPr/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653" name="页脚占位符 1048652"/>
          <p:cNvSpPr/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22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23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52" name="日期占位符 1048651"/>
          <p:cNvSpPr/>
          <p:nvPr>
            <p:ph type="dt" sz="half" idx="1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654" name="灯片编号占位符 1048653"/>
          <p:cNvSpPr/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653" name="页脚占位符 1048652"/>
          <p:cNvSpPr/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25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926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2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928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52" name="日期占位符 1048651"/>
          <p:cNvSpPr/>
          <p:nvPr>
            <p:ph type="dt" sz="half" idx="1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654" name="灯片编号占位符 1048653"/>
          <p:cNvSpPr/>
          <p:nvPr>
            <p:ph type="sldNum" sz="quarter" idx="1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653" name="页脚占位符 1048652"/>
          <p:cNvSpPr/>
          <p:nvPr>
            <p:ph type="ftr" sz="quarter" idx="1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3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98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999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900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9001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2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52" name="日期占位符 1048651"/>
          <p:cNvSpPr/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654" name="灯片编号占位符 1048653"/>
          <p:cNvSpPr/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653" name="页脚占位符 1048652"/>
          <p:cNvSpPr/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日期占位符 1048651"/>
          <p:cNvSpPr/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654" name="灯片编号占位符 1048653"/>
          <p:cNvSpPr/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653" name="页脚占位符 1048652"/>
          <p:cNvSpPr/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31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32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52" name="日期占位符 1048651"/>
          <p:cNvSpPr/>
          <p:nvPr>
            <p:ph type="dt" sz="half" idx="1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654" name="灯片编号占位符 1048653"/>
          <p:cNvSpPr/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653" name="页脚占位符 1048652"/>
          <p:cNvSpPr/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2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34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935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52" name="日期占位符 1048651"/>
          <p:cNvSpPr/>
          <p:nvPr>
            <p:ph type="dt" sz="half" idx="1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654" name="灯片编号占位符 1048653"/>
          <p:cNvSpPr/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653" name="页脚占位符 1048652"/>
          <p:cNvSpPr/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37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52" name="日期占位符 1048651"/>
          <p:cNvSpPr/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654" name="灯片编号占位符 1048653"/>
          <p:cNvSpPr/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653" name="页脚占位符 1048652"/>
          <p:cNvSpPr/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2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8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3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52" name="日期占位符 1048651"/>
          <p:cNvSpPr/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654" name="灯片编号占位符 1048653"/>
          <p:cNvSpPr/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653" name="页脚占位符 1048652"/>
          <p:cNvSpPr/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5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66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742" name="日期占位符 1048741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44" name="灯片编号占位符 104874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43" name="页脚占位符 104874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3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68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42" name="日期占位符 1048741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44" name="灯片编号占位符 104874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43" name="页脚占位符 104874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9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70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42" name="日期占位符 1048741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44" name="灯片编号占位符 104874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43" name="页脚占位符 104874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3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72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73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42" name="日期占位符 1048741"/>
          <p:cNvSpPr/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44" name="灯片编号占位符 104874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43" name="页脚占位符 104874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3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3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75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976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7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978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42" name="日期占位符 1048741"/>
          <p:cNvSpPr/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44" name="灯片编号占位符 1048743"/>
          <p:cNvSpPr/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43" name="页脚占位符 1048742"/>
          <p:cNvSpPr/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3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42" name="日期占位符 1048741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44" name="灯片编号占位符 104874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43" name="页脚占位符 104874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日期占位符 1048741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44" name="灯片编号占位符 104874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43" name="页脚占位符 104874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3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0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81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82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42" name="日期占位符 1048741"/>
          <p:cNvSpPr/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44" name="灯片编号占位符 104874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43" name="页脚占位符 104874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3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3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84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985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42" name="日期占位符 1048741"/>
          <p:cNvSpPr/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44" name="灯片编号占位符 104874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43" name="页脚占位符 104874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3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87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42" name="日期占位符 1048741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44" name="灯片编号占位符 104874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43" name="页脚占位符 104874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3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8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8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42" name="日期占位符 1048741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44" name="灯片编号占位符 104874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  <p:sp>
        <p:nvSpPr>
          <p:cNvPr id="1048743" name="页脚占位符 104874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3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9014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759" name="日期占位符 1048758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 b="1"/>
          </a:p>
        </p:txBody>
      </p:sp>
      <p:sp>
        <p:nvSpPr>
          <p:cNvPr id="1048761" name="灯片编号占位符 1048760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 b="1"/>
            </a:fld>
            <a:endParaRPr lang="zh-CN" altLang="en-US" sz="1400" b="1"/>
          </a:p>
        </p:txBody>
      </p:sp>
      <p:sp>
        <p:nvSpPr>
          <p:cNvPr id="1048760" name="页脚占位符 1048759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 b="1"/>
          </a:p>
        </p:txBody>
      </p:sp>
    </p:spTree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74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59" name="日期占位符 1048758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 b="1"/>
          </a:p>
        </p:txBody>
      </p:sp>
      <p:sp>
        <p:nvSpPr>
          <p:cNvPr id="1048761" name="灯片编号占位符 1048760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 b="1"/>
            </a:fld>
            <a:endParaRPr lang="zh-CN" altLang="en-US" sz="1400" b="1"/>
          </a:p>
        </p:txBody>
      </p:sp>
      <p:sp>
        <p:nvSpPr>
          <p:cNvPr id="1048760" name="页脚占位符 1048759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 b="1"/>
          </a:p>
        </p:txBody>
      </p:sp>
    </p:spTree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5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9016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59" name="日期占位符 1048758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 b="1"/>
          </a:p>
        </p:txBody>
      </p:sp>
      <p:sp>
        <p:nvSpPr>
          <p:cNvPr id="1048761" name="灯片编号占位符 1048760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 b="1"/>
            </a:fld>
            <a:endParaRPr lang="zh-CN" altLang="en-US" sz="1400" b="1"/>
          </a:p>
        </p:txBody>
      </p:sp>
      <p:sp>
        <p:nvSpPr>
          <p:cNvPr id="1048760" name="页脚占位符 1048759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 b="1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3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9018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9019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59" name="日期占位符 1048758"/>
          <p:cNvSpPr/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 b="1"/>
          </a:p>
        </p:txBody>
      </p:sp>
      <p:sp>
        <p:nvSpPr>
          <p:cNvPr id="1048761" name="灯片编号占位符 1048760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 b="1"/>
            </a:fld>
            <a:endParaRPr lang="zh-CN" altLang="en-US" sz="1400" b="1"/>
          </a:p>
        </p:txBody>
      </p:sp>
      <p:sp>
        <p:nvSpPr>
          <p:cNvPr id="1048760" name="页脚占位符 1048759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 b="1"/>
          </a:p>
        </p:txBody>
      </p:sp>
    </p:spTree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3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9021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9022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902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9024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59" name="日期占位符 1048758"/>
          <p:cNvSpPr/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 b="1"/>
          </a:p>
        </p:txBody>
      </p:sp>
      <p:sp>
        <p:nvSpPr>
          <p:cNvPr id="1048761" name="灯片编号占位符 1048760"/>
          <p:cNvSpPr/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 b="1"/>
            </a:fld>
            <a:endParaRPr lang="zh-CN" altLang="en-US" sz="1400" b="1"/>
          </a:p>
        </p:txBody>
      </p:sp>
      <p:sp>
        <p:nvSpPr>
          <p:cNvPr id="1048760" name="页脚占位符 1048759"/>
          <p:cNvSpPr/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 b="1"/>
          </a:p>
        </p:txBody>
      </p:sp>
    </p:spTree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3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59" name="日期占位符 1048758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 b="1"/>
          </a:p>
        </p:txBody>
      </p:sp>
      <p:sp>
        <p:nvSpPr>
          <p:cNvPr id="1048761" name="灯片编号占位符 1048760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 b="1"/>
            </a:fld>
            <a:endParaRPr lang="zh-CN" altLang="en-US" sz="1400" b="1"/>
          </a:p>
        </p:txBody>
      </p:sp>
      <p:sp>
        <p:nvSpPr>
          <p:cNvPr id="1048760" name="页脚占位符 1048759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 b="1"/>
          </a:p>
        </p:txBody>
      </p:sp>
    </p:spTree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日期占位符 1048758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 b="1"/>
          </a:p>
        </p:txBody>
      </p:sp>
      <p:sp>
        <p:nvSpPr>
          <p:cNvPr id="1048761" name="灯片编号占位符 1048760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 b="1"/>
            </a:fld>
            <a:endParaRPr lang="zh-CN" altLang="en-US" sz="1400" b="1"/>
          </a:p>
        </p:txBody>
      </p:sp>
      <p:sp>
        <p:nvSpPr>
          <p:cNvPr id="1048760" name="页脚占位符 1048759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 b="1"/>
          </a:p>
        </p:txBody>
      </p:sp>
    </p:spTree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3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6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9027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9028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59" name="日期占位符 1048758"/>
          <p:cNvSpPr/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 b="1"/>
          </a:p>
        </p:txBody>
      </p:sp>
      <p:sp>
        <p:nvSpPr>
          <p:cNvPr id="1048761" name="灯片编号占位符 1048760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 b="1"/>
            </a:fld>
            <a:endParaRPr lang="zh-CN" altLang="en-US" sz="1400" b="1"/>
          </a:p>
        </p:txBody>
      </p:sp>
      <p:sp>
        <p:nvSpPr>
          <p:cNvPr id="1048760" name="页脚占位符 1048759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 b="1"/>
          </a:p>
        </p:txBody>
      </p:sp>
    </p:spTree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3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9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9030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031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59" name="日期占位符 1048758"/>
          <p:cNvSpPr/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 b="1"/>
          </a:p>
        </p:txBody>
      </p:sp>
      <p:sp>
        <p:nvSpPr>
          <p:cNvPr id="1048761" name="灯片编号占位符 1048760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 b="1"/>
            </a:fld>
            <a:endParaRPr lang="zh-CN" altLang="en-US" sz="1400" b="1"/>
          </a:p>
        </p:txBody>
      </p:sp>
      <p:sp>
        <p:nvSpPr>
          <p:cNvPr id="1048760" name="页脚占位符 1048759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 b="1"/>
          </a:p>
        </p:txBody>
      </p:sp>
    </p:spTree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3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903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59" name="日期占位符 1048758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 b="1"/>
          </a:p>
        </p:txBody>
      </p:sp>
      <p:sp>
        <p:nvSpPr>
          <p:cNvPr id="1048761" name="灯片编号占位符 1048760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 b="1"/>
            </a:fld>
            <a:endParaRPr lang="zh-CN" altLang="en-US" sz="1400" b="1"/>
          </a:p>
        </p:txBody>
      </p:sp>
      <p:sp>
        <p:nvSpPr>
          <p:cNvPr id="1048760" name="页脚占位符 1048759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 b="1"/>
          </a:p>
        </p:txBody>
      </p:sp>
    </p:spTree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3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4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903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59" name="日期占位符 1048758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 b="1"/>
          </a:p>
        </p:txBody>
      </p:sp>
      <p:sp>
        <p:nvSpPr>
          <p:cNvPr id="1048761" name="灯片编号占位符 1048760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 b="1"/>
            </a:fld>
            <a:endParaRPr lang="zh-CN" altLang="en-US" sz="1400" b="1"/>
          </a:p>
        </p:txBody>
      </p:sp>
      <p:sp>
        <p:nvSpPr>
          <p:cNvPr id="1048760" name="页脚占位符 1048759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 b="1"/>
          </a:p>
        </p:txBody>
      </p:sp>
    </p:spTree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3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3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9004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9005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3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6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9007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321911"/>
              </a:solidFill>
              <a:effectLst/>
              <a:uLnTx/>
              <a:uFillTx/>
              <a:latin typeface="+mn-lt"/>
              <a:ea typeface="+mn-ea"/>
              <a:cs typeface="+mn-cs"/>
              <a:sym typeface="MS PGothic" panose="020B0600070205080204" pitchFamily="34" charset="-128"/>
            </a:endParaRPr>
          </a:p>
        </p:txBody>
      </p:sp>
      <p:sp>
        <p:nvSpPr>
          <p:cNvPr id="1049008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1" Type="http://schemas.openxmlformats.org/officeDocument/2006/relationships/theme" Target="../theme/theme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r:embed="rId12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1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标题 1048575"/>
          <p:cNvSpPr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1048576"/>
          <p:cNvSpPr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32191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  <a:effectLst/>
      </p:bgPr>
    </p:bg>
    <p:spTree>
      <p:nvGrpSpPr>
        <p:cNvPr id="19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15" name="标题 1048714"/>
          <p:cNvSpPr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16" name="文本占位符 1048715"/>
          <p:cNvSpPr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17" name="日期占位符 1048716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18" name="页脚占位符 1048717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  <p:sp>
        <p:nvSpPr>
          <p:cNvPr id="1048719" name="灯片编号占位符 1048718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  <a:effectLst/>
      </p:bgPr>
    </p:bg>
    <p:spTree>
      <p:nvGrpSpPr>
        <p:cNvPr id="16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0" name="标题 1048579"/>
          <p:cNvSpPr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文本占位符 1048580"/>
          <p:cNvSpPr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日期占位符 1048581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/>
            <a:fld id="{566ABCEB-ACFC-4714-9973-3DA970169C29}" type="datetime1">
              <a:rPr lang="zh-CN" altLang="en-US" sz="1400"/>
            </a:fld>
            <a:endParaRPr lang="zh-CN" altLang="en-US" sz="1400"/>
          </a:p>
        </p:txBody>
      </p:sp>
      <p:sp>
        <p:nvSpPr>
          <p:cNvPr id="1048583" name="页脚占位符 104858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/>
            <a:endParaRPr lang="en-US" altLang="zh-CN" sz="1400"/>
          </a:p>
        </p:txBody>
      </p:sp>
      <p:sp>
        <p:nvSpPr>
          <p:cNvPr id="1048584" name="灯片编号占位符 104858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36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3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36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36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  <a:effectLst/>
      </p:bgPr>
    </p:bg>
    <p:spTree>
      <p:nvGrpSpPr>
        <p:cNvPr id="18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88" name="组合 187"/>
          <p:cNvGrpSpPr/>
          <p:nvPr/>
        </p:nvGrpSpPr>
        <p:grpSpPr>
          <a:xfrm rot="0">
            <a:off x="0" y="0"/>
            <a:ext cx="9159875" cy="6858000"/>
            <a:chOff x="0" y="0"/>
            <a:chExt cx="5770" cy="4320"/>
          </a:xfrm>
        </p:grpSpPr>
        <p:sp>
          <p:nvSpPr>
            <p:cNvPr id="1048672" name="矩形 1048671"/>
            <p:cNvSpPr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rgbClr val="0F0F0F">
                    <a:alpha val="10000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73" name="矩形 1048672"/>
            <p:cNvSpPr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lt1">
                    <a:alpha val="100000"/>
                  </a:schemeClr>
                </a:gs>
                <a:gs pos="100000">
                  <a:schemeClr val="dk2">
                    <a:alpha val="10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74" name="矩形 1048673"/>
            <p:cNvSpPr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lt1">
                    <a:alpha val="100000"/>
                  </a:schemeClr>
                </a:gs>
                <a:gs pos="100000">
                  <a:schemeClr val="dk2">
                    <a:alpha val="10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75" name="矩形 1048674"/>
            <p:cNvSpPr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76" name="矩形 1048675"/>
            <p:cNvSpPr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dk2">
                    <a:alpha val="100000"/>
                  </a:schemeClr>
                </a:gs>
                <a:gs pos="100000">
                  <a:schemeClr val="lt1">
                    <a:alpha val="10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77" name="矩形 1048676"/>
            <p:cNvSpPr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dk2">
                    <a:alpha val="100000"/>
                  </a:schemeClr>
                </a:gs>
                <a:gs pos="100000">
                  <a:schemeClr val="lt1">
                    <a:alpha val="10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78" name="矩形 1048677"/>
            <p:cNvSpPr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rgbClr val="511B00">
                    <a:alpha val="100000"/>
                  </a:srgbClr>
                </a:gs>
                <a:gs pos="50000">
                  <a:schemeClr val="dk2">
                    <a:alpha val="100000"/>
                  </a:schemeClr>
                </a:gs>
                <a:gs pos="100000">
                  <a:srgbClr val="511B00">
                    <a:alpha val="10000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79" name="矩形 1048678"/>
            <p:cNvSpPr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rgbClr val="4C1900">
                    <a:alpha val="100000"/>
                  </a:srgbClr>
                </a:gs>
                <a:gs pos="100000">
                  <a:schemeClr val="dk2">
                    <a:alpha val="10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80" name="矩形 1048679"/>
            <p:cNvSpPr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dk2">
                    <a:alpha val="100000"/>
                  </a:schemeClr>
                </a:gs>
                <a:gs pos="100000">
                  <a:schemeClr val="lt1">
                    <a:alpha val="10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81" name="矩形 1048680"/>
            <p:cNvSpPr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lt1">
                    <a:alpha val="100000"/>
                  </a:schemeClr>
                </a:gs>
                <a:gs pos="100000">
                  <a:schemeClr val="dk2">
                    <a:alpha val="10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82" name="矩形 1048681"/>
            <p:cNvSpPr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83" name="矩形 1048682"/>
            <p:cNvSpPr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84" name="矩形 1048683"/>
            <p:cNvSpPr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rgbClr val="5D1F00">
                    <a:alpha val="100000"/>
                  </a:srgbClr>
                </a:gs>
                <a:gs pos="50000">
                  <a:schemeClr val="dk2">
                    <a:alpha val="100000"/>
                  </a:schemeClr>
                </a:gs>
                <a:gs pos="100000">
                  <a:srgbClr val="5D1F00">
                    <a:alpha val="10000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85" name="矩形 1048684"/>
            <p:cNvSpPr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dk2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86" name="矩形 1048685"/>
            <p:cNvSpPr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lt1">
                    <a:alpha val="100000"/>
                  </a:schemeClr>
                </a:gs>
                <a:gs pos="50000">
                  <a:schemeClr val="dk2">
                    <a:alpha val="100000"/>
                  </a:schemeClr>
                </a:gs>
                <a:gs pos="100000">
                  <a:schemeClr val="lt1">
                    <a:alpha val="10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87" name="矩形 1048686"/>
            <p:cNvSpPr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lt1">
                    <a:alpha val="100000"/>
                  </a:schemeClr>
                </a:gs>
                <a:gs pos="100000">
                  <a:schemeClr val="dk2">
                    <a:alpha val="10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88" name="矩形 1048687"/>
            <p:cNvSpPr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rgbClr val="5D1F00">
                    <a:alpha val="100000"/>
                  </a:srgbClr>
                </a:gs>
                <a:gs pos="50000">
                  <a:schemeClr val="dk2">
                    <a:alpha val="100000"/>
                  </a:schemeClr>
                </a:gs>
                <a:gs pos="100000">
                  <a:srgbClr val="5D1F00">
                    <a:alpha val="10000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89" name="矩形 1048688"/>
            <p:cNvSpPr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dk2">
                    <a:alpha val="100000"/>
                  </a:schemeClr>
                </a:gs>
                <a:gs pos="100000">
                  <a:schemeClr val="lt1">
                    <a:alpha val="10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90" name="矩形 1048689"/>
            <p:cNvSpPr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lt1">
                    <a:alpha val="100000"/>
                  </a:schemeClr>
                </a:gs>
                <a:gs pos="100000">
                  <a:schemeClr val="dk2">
                    <a:alpha val="10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91" name="任意多边形 1048690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>
                <a:gd name="l" fmla="*/ 0 w 5760"/>
                <a:gd name="t" fmla="*/ 0 h 445"/>
                <a:gd name="r" fmla="*/ 5760 w 5760"/>
                <a:gd name="b" fmla="*/ 445 h 445"/>
              </a:gdLst>
              <a:ahLst/>
              <a:cxnLst/>
              <a:rect l="l" t="t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  <p:sp>
          <p:nvSpPr>
            <p:cNvPr id="1048692" name="任意多边形 1048691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>
                <a:gd name="l" fmla="*/ 0 w 5770"/>
                <a:gd name="t" fmla="*/ 0 h 174"/>
                <a:gd name="r" fmla="*/ 5770 w 5770"/>
                <a:gd name="b" fmla="*/ 174 h 174"/>
              </a:gdLst>
              <a:ahLst/>
              <a:cxnLst/>
              <a:rect l="l" t="t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rgbClr val="080808">
                    <a:alpha val="100000"/>
                  </a:srgbClr>
                </a:gs>
                <a:gs pos="50000">
                  <a:schemeClr val="accent2">
                    <a:alpha val="100000"/>
                  </a:schemeClr>
                </a:gs>
                <a:gs pos="100000">
                  <a:srgbClr val="080808">
                    <a:alpha val="10000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Tahom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/>
            </a:p>
          </p:txBody>
        </p:sp>
      </p:grpSp>
      <p:sp>
        <p:nvSpPr>
          <p:cNvPr id="1048693" name="标题 1048692"/>
          <p:cNvSpPr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 anchorCtr="1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94" name="文本占位符 1048693"/>
          <p:cNvSpPr/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95" name="页脚占位符 1048694"/>
          <p:cNvSpPr/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6" name="灯片编号占位符 1048695"/>
          <p:cNvSpPr/>
          <p:nvPr>
            <p:ph type="sldNum" sz="quarter" idx="4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</a:fld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97" name="日期占位符 1048696"/>
          <p:cNvSpPr/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  <a:effectLst/>
      </p:bgPr>
    </p:bg>
    <p:spTree>
      <p:nvGrpSpPr>
        <p:cNvPr id="18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3" name="矩形 1048642"/>
          <p:cNvSpPr/>
          <p:nvPr/>
        </p:nvSpPr>
        <p:spPr>
          <a:xfrm>
            <a:off x="417512" y="1098550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2400"/>
          </a:p>
        </p:txBody>
      </p:sp>
      <p:sp>
        <p:nvSpPr>
          <p:cNvPr id="1048644" name="矩形 1048643"/>
          <p:cNvSpPr/>
          <p:nvPr/>
        </p:nvSpPr>
        <p:spPr>
          <a:xfrm>
            <a:off x="800100" y="1098550"/>
            <a:ext cx="328612" cy="474662"/>
          </a:xfrm>
          <a:prstGeom prst="rect">
            <a:avLst/>
          </a:pr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none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2400"/>
          </a:p>
        </p:txBody>
      </p:sp>
      <p:sp>
        <p:nvSpPr>
          <p:cNvPr id="1048645" name="矩形 1048644"/>
          <p:cNvSpPr/>
          <p:nvPr/>
        </p:nvSpPr>
        <p:spPr>
          <a:xfrm>
            <a:off x="541337" y="1520825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vert="horz" wrap="none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2400"/>
          </a:p>
        </p:txBody>
      </p:sp>
      <p:sp>
        <p:nvSpPr>
          <p:cNvPr id="1048646" name="矩形 1048645"/>
          <p:cNvSpPr/>
          <p:nvPr/>
        </p:nvSpPr>
        <p:spPr>
          <a:xfrm>
            <a:off x="911225" y="1520825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none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2400"/>
          </a:p>
        </p:txBody>
      </p:sp>
      <p:sp>
        <p:nvSpPr>
          <p:cNvPr id="1048647" name="矩形 1048646"/>
          <p:cNvSpPr/>
          <p:nvPr/>
        </p:nvSpPr>
        <p:spPr>
          <a:xfrm>
            <a:off x="127000" y="1447800"/>
            <a:ext cx="560387" cy="422275"/>
          </a:xfrm>
          <a:prstGeom prst="rect">
            <a:avLst/>
          </a:prstGeom>
          <a:gradFill rotWithShape="0">
            <a:gsLst>
              <a:gs pos="0">
                <a:schemeClr val="lt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none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2400"/>
          </a:p>
        </p:txBody>
      </p:sp>
      <p:sp>
        <p:nvSpPr>
          <p:cNvPr id="1048648" name="矩形 1048647"/>
          <p:cNvSpPr/>
          <p:nvPr/>
        </p:nvSpPr>
        <p:spPr>
          <a:xfrm>
            <a:off x="762000" y="990600"/>
            <a:ext cx="31750" cy="10525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vert="horz" wrap="none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2400"/>
          </a:p>
        </p:txBody>
      </p:sp>
      <p:sp>
        <p:nvSpPr>
          <p:cNvPr id="1048649" name="矩形 1048648"/>
          <p:cNvSpPr/>
          <p:nvPr/>
        </p:nvSpPr>
        <p:spPr>
          <a:xfrm>
            <a:off x="442912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dk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none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2400"/>
          </a:p>
        </p:txBody>
      </p:sp>
      <p:sp>
        <p:nvSpPr>
          <p:cNvPr id="1048650" name="标题 1048649"/>
          <p:cNvSpPr/>
          <p:nvPr>
            <p:ph type="title"/>
          </p:nvPr>
        </p:nvSpPr>
        <p:spPr>
          <a:xfrm>
            <a:off x="1150937" y="617537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1" name="文本占位符 1048650"/>
          <p:cNvSpPr/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日期占位符 1048651"/>
          <p:cNvSpPr/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653" name="页脚占位符 1048652"/>
          <p:cNvSpPr/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  <p:sp>
        <p:nvSpPr>
          <p:cNvPr id="1048654" name="灯片编号占位符 1048653"/>
          <p:cNvSpPr/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  <a:effectLst/>
      </p:bgPr>
    </p:bg>
    <p:spTree>
      <p:nvGrpSpPr>
        <p:cNvPr id="20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40" name="标题 1048739"/>
          <p:cNvSpPr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1" name="文本占位符 1048740"/>
          <p:cNvSpPr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2" name="日期占位符 1048741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/>
          </a:p>
        </p:txBody>
      </p:sp>
      <p:sp>
        <p:nvSpPr>
          <p:cNvPr id="1048743" name="页脚占位符 1048742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/>
          </a:p>
        </p:txBody>
      </p:sp>
      <p:sp>
        <p:nvSpPr>
          <p:cNvPr id="1048744" name="灯片编号占位符 1048743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/>
            </a:fld>
            <a:endParaRPr lang="zh-CN" altLang="en-US"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  <a:effectLst/>
      </p:bgPr>
    </p:bg>
    <p:spTree>
      <p:nvGrpSpPr>
        <p:cNvPr id="20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7" name="标题 1048756"/>
          <p:cNvSpPr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58" name="文本占位符 1048757"/>
          <p:cNvSpPr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9" name="日期占位符 1048758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400" b="1"/>
          </a:p>
        </p:txBody>
      </p:sp>
      <p:sp>
        <p:nvSpPr>
          <p:cNvPr id="1048760" name="页脚占位符 1048759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zh-CN" altLang="en-US" sz="1400" b="1"/>
          </a:p>
        </p:txBody>
      </p:sp>
      <p:sp>
        <p:nvSpPr>
          <p:cNvPr id="1048761" name="灯片编号占位符 1048760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 b="1"/>
            </a:fld>
            <a:endParaRPr lang="zh-CN" altLang="en-US" sz="1400" b="1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8" name="文本框 1048577"/>
          <p:cNvSpPr txBox="1"/>
          <p:nvPr/>
        </p:nvSpPr>
        <p:spPr>
          <a:xfrm>
            <a:off x="863600" y="1162685"/>
            <a:ext cx="7416800" cy="35998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>
              <a:spcBef>
                <a:spcPct val="50000"/>
              </a:spcBef>
            </a:pPr>
            <a:r>
              <a:rPr lang="en-US" altLang="zh-CN" sz="6600" b="1">
                <a:solidFill>
                  <a:srgbClr val="0000CC"/>
                </a:solidFill>
              </a:rPr>
              <a:t>Unit 5</a:t>
            </a:r>
            <a:endParaRPr lang="en-US" altLang="zh-CN" sz="6600" b="1">
              <a:solidFill>
                <a:srgbClr val="0000CC"/>
              </a:solidFill>
            </a:endParaRPr>
          </a:p>
          <a:p>
            <a:pPr lvl="0" algn="ctr" eaLnBrk="1" latinLnBrk="1" hangingPunct="1">
              <a:spcBef>
                <a:spcPct val="50000"/>
              </a:spcBef>
            </a:pPr>
            <a:r>
              <a:rPr lang="en-US" altLang="zh-CN" sz="5400" b="1">
                <a:solidFill>
                  <a:srgbClr val="0000CC"/>
                </a:solidFill>
              </a:rPr>
              <a:t>Do you want to watch </a:t>
            </a:r>
            <a:endParaRPr lang="en-US" altLang="zh-CN" sz="5400" b="1">
              <a:solidFill>
                <a:srgbClr val="0000CC"/>
              </a:solidFill>
            </a:endParaRPr>
          </a:p>
          <a:p>
            <a:pPr lvl="0" algn="ctr" eaLnBrk="1" latinLnBrk="1" hangingPunct="1">
              <a:spcBef>
                <a:spcPct val="50000"/>
              </a:spcBef>
            </a:pPr>
            <a:r>
              <a:rPr lang="en-US" altLang="zh-CN" sz="5400" b="1">
                <a:solidFill>
                  <a:srgbClr val="0000CC"/>
                </a:solidFill>
              </a:rPr>
              <a:t>a game show?</a:t>
            </a:r>
            <a:endParaRPr lang="en-US" altLang="zh-CN" sz="5400" b="1">
              <a:solidFill>
                <a:srgbClr val="0000CC"/>
              </a:solidFill>
            </a:endParaRPr>
          </a:p>
        </p:txBody>
      </p:sp>
      <p:sp>
        <p:nvSpPr>
          <p:cNvPr id="1048579" name="矩形 1048578"/>
          <p:cNvSpPr/>
          <p:nvPr/>
        </p:nvSpPr>
        <p:spPr>
          <a:xfrm>
            <a:off x="7543800" y="6324600"/>
            <a:ext cx="1371600" cy="350837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6" lon="1080000" rev="0"/>
              </a:camera>
              <a:lightRig rig="legacyHarsh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a:bodyPr>
          <a:p>
            <a:pPr algn="ctr"/>
            <a:r>
              <a:rPr sz="1800" b="0" i="0" kern="10" spc="0" normalizeH="0">
                <a:ln w="9525" cap="flat" cmpd="sng">
                  <a:noFill/>
                  <a:prstDash val="solid"/>
                  <a:round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
</a:t>
            </a:r>
            <a:endParaRPr sz="1800" b="0" i="0" kern="10" spc="0" normalizeH="0">
              <a:ln w="9525" cap="flat" cmpd="sng">
                <a:noFill/>
                <a:prstDash val="solid"/>
                <a:round/>
              </a:ln>
              <a:gradFill rotWithShape="0">
                <a:gsLst>
                  <a:gs pos="0">
                    <a:srgbClr val="FFE701">
                      <a:alpha val="100000"/>
                    </a:srgbClr>
                  </a:gs>
                  <a:gs pos="100000">
                    <a:srgbClr val="FE3E02">
                      <a:alpha val="100000"/>
                    </a:srgbClr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20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45" name="文本框 1048744"/>
          <p:cNvSpPr txBox="1"/>
          <p:nvPr/>
        </p:nvSpPr>
        <p:spPr>
          <a:xfrm>
            <a:off x="250825" y="2278062"/>
            <a:ext cx="8642350" cy="44799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3600" b="1">
                <a:solidFill>
                  <a:srgbClr val="009900"/>
                </a:solidFill>
              </a:rPr>
              <a:t>2.  </a:t>
            </a:r>
            <a:r>
              <a:rPr lang="zh-CN" altLang="en-US" sz="3600" b="1">
                <a:solidFill>
                  <a:srgbClr val="009900"/>
                </a:solidFill>
              </a:rPr>
              <a:t>常见的跟动词不定式做宾语的动词有</a:t>
            </a:r>
            <a:r>
              <a:rPr lang="en-US" altLang="zh-CN" sz="3600" b="1">
                <a:solidFill>
                  <a:srgbClr val="009900"/>
                </a:solidFill>
              </a:rPr>
              <a:t>:</a:t>
            </a:r>
            <a:endParaRPr lang="en-US" altLang="zh-CN" sz="3600" b="1">
              <a:solidFill>
                <a:srgbClr val="009900"/>
              </a:solidFill>
            </a:endParaRPr>
          </a:p>
          <a:p>
            <a:pPr lvl="0" eaLnBrk="1" latinLnBrk="1" hangingPunct="1"/>
            <a:r>
              <a:rPr lang="en-US" altLang="zh-CN" sz="3600" b="1">
                <a:solidFill>
                  <a:srgbClr val="009900"/>
                </a:solidFill>
              </a:rPr>
              <a:t>   want, ask, decide,expect, forget, hope,     learn,  wish, would like</a:t>
            </a:r>
            <a:r>
              <a:rPr lang="zh-CN" altLang="en-US" sz="3600" b="1">
                <a:solidFill>
                  <a:srgbClr val="009900"/>
                </a:solidFill>
              </a:rPr>
              <a:t>等。</a:t>
            </a:r>
            <a:r>
              <a:rPr lang="en-US" altLang="zh-CN" sz="3600" b="1"/>
              <a:t>如：</a:t>
            </a:r>
            <a:endParaRPr lang="en-US" altLang="zh-CN" sz="3600" b="1"/>
          </a:p>
          <a:p>
            <a:pPr lvl="0" eaLnBrk="1" latinLnBrk="1" hangingPunct="1"/>
            <a:r>
              <a:rPr lang="en-US" altLang="zh-CN" sz="3600" b="1"/>
              <a:t>We hope to get there before dark.  </a:t>
            </a:r>
            <a:endParaRPr lang="en-US" altLang="zh-CN" sz="3600" b="1"/>
          </a:p>
          <a:p>
            <a:pPr lvl="0" eaLnBrk="1" latinLnBrk="1" hangingPunct="1"/>
            <a:r>
              <a:rPr lang="zh-CN" altLang="en-US" sz="3600" b="1"/>
              <a:t>我们希望天黑以前到那儿。</a:t>
            </a:r>
            <a:endParaRPr lang="zh-CN" altLang="en-US" sz="3600" b="1"/>
          </a:p>
          <a:p>
            <a:pPr lvl="0" eaLnBrk="1" latinLnBrk="1" hangingPunct="1"/>
            <a:r>
              <a:rPr lang="en-US" altLang="zh-CN" sz="3600" b="1"/>
              <a:t>The girl decided to do it herself. </a:t>
            </a:r>
            <a:endParaRPr lang="en-US" altLang="zh-CN" sz="3600" b="1"/>
          </a:p>
          <a:p>
            <a:pPr lvl="0" eaLnBrk="1" latinLnBrk="1" hangingPunct="1"/>
            <a:r>
              <a:rPr lang="zh-CN" altLang="en-US" sz="3600" b="1"/>
              <a:t>那个姑娘决定自己做那件事。</a:t>
            </a:r>
            <a:endParaRPr lang="zh-CN" altLang="en-US" sz="3600" b="1"/>
          </a:p>
          <a:p>
            <a:pPr lvl="0" eaLnBrk="1" latinLnBrk="1" hangingPunct="1"/>
            <a:endParaRPr lang="zh-CN" altLang="en-US" sz="3600" b="1"/>
          </a:p>
        </p:txBody>
      </p:sp>
      <p:sp>
        <p:nvSpPr>
          <p:cNvPr id="1048746" name="文本框 1048745"/>
          <p:cNvSpPr txBox="1"/>
          <p:nvPr/>
        </p:nvSpPr>
        <p:spPr>
          <a:xfrm>
            <a:off x="323850" y="1557337"/>
            <a:ext cx="8281987" cy="639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9900"/>
                </a:solidFill>
              </a:rPr>
              <a:t>1.  </a:t>
            </a:r>
            <a:r>
              <a:rPr lang="zh-CN" altLang="en-US" sz="3600" b="1">
                <a:solidFill>
                  <a:srgbClr val="009900"/>
                </a:solidFill>
              </a:rPr>
              <a:t>动词不定式的形式：</a:t>
            </a:r>
            <a:r>
              <a:rPr lang="en-US" altLang="zh-CN" sz="3600" b="1">
                <a:solidFill>
                  <a:srgbClr val="009900"/>
                </a:solidFill>
              </a:rPr>
              <a:t>to + </a:t>
            </a:r>
            <a:r>
              <a:rPr lang="zh-CN" altLang="en-US" sz="3600" b="1">
                <a:solidFill>
                  <a:srgbClr val="009900"/>
                </a:solidFill>
              </a:rPr>
              <a:t>动词原形</a:t>
            </a:r>
            <a:endParaRPr lang="zh-CN" altLang="en-US" sz="3600" b="1">
              <a:solidFill>
                <a:srgbClr val="009900"/>
              </a:solidFill>
            </a:endParaRPr>
          </a:p>
        </p:txBody>
      </p:sp>
      <p:sp>
        <p:nvSpPr>
          <p:cNvPr id="1048747" name="文本框 1048746"/>
          <p:cNvSpPr txBox="1"/>
          <p:nvPr/>
        </p:nvSpPr>
        <p:spPr>
          <a:xfrm>
            <a:off x="250825" y="2133600"/>
            <a:ext cx="8893175" cy="7493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20000"/>
              </a:lnSpc>
            </a:pPr>
            <a:r>
              <a:rPr lang="zh-CN" altLang="en-US" sz="3600" b="1"/>
              <a:t> </a:t>
            </a:r>
            <a:endParaRPr lang="zh-CN" altLang="en-US" sz="3600" b="1"/>
          </a:p>
        </p:txBody>
      </p:sp>
      <p:sp>
        <p:nvSpPr>
          <p:cNvPr id="1048748" name="矩形 1048747"/>
          <p:cNvSpPr/>
          <p:nvPr/>
        </p:nvSpPr>
        <p:spPr>
          <a:xfrm>
            <a:off x="1470025" y="4254500"/>
            <a:ext cx="309562" cy="6397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3600">
              <a:solidFill>
                <a:srgbClr val="FF00FF"/>
              </a:solidFill>
            </a:endParaRPr>
          </a:p>
        </p:txBody>
      </p:sp>
      <p:sp>
        <p:nvSpPr>
          <p:cNvPr id="1048749" name="矩形 1048748"/>
          <p:cNvSpPr/>
          <p:nvPr/>
        </p:nvSpPr>
        <p:spPr>
          <a:xfrm>
            <a:off x="4140200" y="4222750"/>
            <a:ext cx="309562" cy="6397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3600">
              <a:solidFill>
                <a:srgbClr val="FF00FF"/>
              </a:solidFill>
            </a:endParaRPr>
          </a:p>
        </p:txBody>
      </p:sp>
      <p:sp>
        <p:nvSpPr>
          <p:cNvPr id="1048750" name="矩形 1048749"/>
          <p:cNvSpPr/>
          <p:nvPr/>
        </p:nvSpPr>
        <p:spPr>
          <a:xfrm>
            <a:off x="6904037" y="4229100"/>
            <a:ext cx="309562" cy="6397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3600">
              <a:solidFill>
                <a:srgbClr val="FF00FF"/>
              </a:solidFill>
            </a:endParaRPr>
          </a:p>
        </p:txBody>
      </p:sp>
      <p:sp>
        <p:nvSpPr>
          <p:cNvPr id="1048751" name="矩形 1048750"/>
          <p:cNvSpPr/>
          <p:nvPr/>
        </p:nvSpPr>
        <p:spPr>
          <a:xfrm>
            <a:off x="1579562" y="4870450"/>
            <a:ext cx="309562" cy="6397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3600">
              <a:solidFill>
                <a:srgbClr val="FF00FF"/>
              </a:solidFill>
            </a:endParaRPr>
          </a:p>
        </p:txBody>
      </p:sp>
      <p:sp>
        <p:nvSpPr>
          <p:cNvPr id="1048752" name="矩形 1048751"/>
          <p:cNvSpPr/>
          <p:nvPr/>
        </p:nvSpPr>
        <p:spPr>
          <a:xfrm>
            <a:off x="4175125" y="4941887"/>
            <a:ext cx="309562" cy="6397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3600">
              <a:solidFill>
                <a:srgbClr val="FF00FF"/>
              </a:solidFill>
            </a:endParaRPr>
          </a:p>
        </p:txBody>
      </p:sp>
      <p:sp>
        <p:nvSpPr>
          <p:cNvPr id="1048753" name="矩形 1048752"/>
          <p:cNvSpPr/>
          <p:nvPr/>
        </p:nvSpPr>
        <p:spPr>
          <a:xfrm>
            <a:off x="6877050" y="4941887"/>
            <a:ext cx="309562" cy="6397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3600">
              <a:solidFill>
                <a:srgbClr val="FF00FF"/>
              </a:solidFill>
            </a:endParaRPr>
          </a:p>
        </p:txBody>
      </p:sp>
      <p:sp>
        <p:nvSpPr>
          <p:cNvPr id="1048754" name="矩形 1048753"/>
          <p:cNvSpPr/>
          <p:nvPr/>
        </p:nvSpPr>
        <p:spPr>
          <a:xfrm>
            <a:off x="1528762" y="5597525"/>
            <a:ext cx="309562" cy="6397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3600">
              <a:solidFill>
                <a:srgbClr val="FF00FF"/>
              </a:solidFill>
            </a:endParaRPr>
          </a:p>
        </p:txBody>
      </p:sp>
      <p:sp>
        <p:nvSpPr>
          <p:cNvPr id="1048755" name="矩形 1048754"/>
          <p:cNvSpPr/>
          <p:nvPr/>
        </p:nvSpPr>
        <p:spPr>
          <a:xfrm>
            <a:off x="4356100" y="5591175"/>
            <a:ext cx="309562" cy="6397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3600">
              <a:solidFill>
                <a:srgbClr val="FF00FF"/>
              </a:solidFill>
            </a:endParaRPr>
          </a:p>
        </p:txBody>
      </p:sp>
      <p:sp>
        <p:nvSpPr>
          <p:cNvPr id="1048756" name="矩形 1048755"/>
          <p:cNvSpPr/>
          <p:nvPr/>
        </p:nvSpPr>
        <p:spPr>
          <a:xfrm>
            <a:off x="684212" y="476250"/>
            <a:ext cx="7632700" cy="762000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Plain">
              <a:avLst>
                <a:gd name="adj" fmla="val 50000"/>
              </a:avLst>
            </a:prstTxWarp>
          </a:bodyPr>
          <a:p>
            <a:pPr algn="ctr"/>
            <a:r>
              <a:rPr sz="3600" b="1" i="0" kern="10" spc="0" normalizeH="0">
                <a:ln w="19050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5921" dir="2699999" algn="ctr">
                    <a:srgbClr val="990000">
                      <a:alpha val="100000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一 动词不定式做宾语</a:t>
            </a:r>
            <a:endParaRPr sz="3600" b="1" i="0" kern="10" spc="0" normalizeH="0">
              <a:ln w="19050" cap="flat" cmpd="sng">
                <a:solidFill>
                  <a:schemeClr val="dk2">
                    <a:alpha val="100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outerShdw dist="35921" dir="2699999" algn="ctr">
                  <a:srgbClr val="990000">
                    <a:alpha val="100000"/>
                  </a:srgbClr>
                </a:outerShdw>
              </a:effectLst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48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4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48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mult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4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5" grpId="0"/>
      <p:bldP spid="1048746" grpId="0"/>
      <p:bldP spid="1048747" grpId="0"/>
      <p:bldP spid="1048748" grpId="0"/>
      <p:bldP spid="1048749" grpId="0"/>
      <p:bldP spid="1048750" grpId="0"/>
      <p:bldP spid="1048751" grpId="0"/>
      <p:bldP spid="1048752" grpId="0"/>
      <p:bldP spid="1048753" grpId="0"/>
      <p:bldP spid="1048754" grpId="0"/>
      <p:bldP spid="10487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20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62" name="矩形 1048761"/>
          <p:cNvSpPr/>
          <p:nvPr/>
        </p:nvSpPr>
        <p:spPr>
          <a:xfrm>
            <a:off x="611187" y="2132012"/>
            <a:ext cx="7848600" cy="4002087"/>
          </a:xfrm>
          <a:prstGeom prst="rect">
            <a:avLst/>
          </a:prstGeom>
          <a:solidFill>
            <a:srgbClr val="CCFFFF">
              <a:alpha val="43137"/>
            </a:srgbClr>
          </a:solidFill>
          <a:ln w="9525" cap="flat" cmpd="sng">
            <a:solidFill>
              <a:srgbClr val="CCFFCC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623570" lvl="0" indent="-623570" eaLnBrk="1" latinLnBrk="1" hangingPunct="1"/>
            <a:r>
              <a:rPr lang="en-US" altLang="zh-CN" sz="3200"/>
              <a:t>1</a:t>
            </a:r>
            <a:r>
              <a:rPr lang="zh-CN" altLang="en-US" sz="3200"/>
              <a:t>．有些动词既可跟不定式作宾语，也可跟动名词作宾语，但含义不同：</a:t>
            </a:r>
            <a:endParaRPr lang="zh-CN" altLang="en-US" sz="3200"/>
          </a:p>
          <a:p>
            <a:pPr marL="623570" lvl="0" indent="-623570" eaLnBrk="1" latinLnBrk="1" hangingPunct="1"/>
            <a:endParaRPr lang="zh-CN" altLang="en-US" sz="3200"/>
          </a:p>
          <a:p>
            <a:pPr marL="623570" lvl="0" indent="-623570" eaLnBrk="1" latinLnBrk="1" hangingPunct="1"/>
            <a:r>
              <a:rPr lang="zh-CN" altLang="en-US" sz="3200"/>
              <a:t>      </a:t>
            </a:r>
            <a:r>
              <a:rPr lang="en-US" altLang="zh-CN" sz="3200"/>
              <a:t>remember to do </a:t>
            </a:r>
            <a:r>
              <a:rPr lang="zh-CN" altLang="en-US" sz="3200"/>
              <a:t>记住要做某事；</a:t>
            </a:r>
            <a:r>
              <a:rPr lang="en-US" altLang="zh-CN" sz="3200"/>
              <a:t>remember doing </a:t>
            </a:r>
            <a:r>
              <a:rPr lang="zh-CN" altLang="en-US" sz="3200"/>
              <a:t>记得曾经做过某事</a:t>
            </a:r>
            <a:endParaRPr lang="zh-CN" altLang="en-US" sz="3200"/>
          </a:p>
          <a:p>
            <a:pPr marL="623570" lvl="0" indent="-623570" eaLnBrk="1" latinLnBrk="1" hangingPunct="1"/>
            <a:endParaRPr lang="zh-CN" altLang="en-US" sz="3200"/>
          </a:p>
          <a:p>
            <a:pPr marL="623570" lvl="0" indent="-623570" eaLnBrk="1" latinLnBrk="1" hangingPunct="1"/>
            <a:r>
              <a:rPr lang="zh-CN" altLang="en-US" sz="3200"/>
              <a:t>      </a:t>
            </a:r>
            <a:r>
              <a:rPr lang="en-US" altLang="zh-CN" sz="3200"/>
              <a:t>forget to do</a:t>
            </a:r>
            <a:r>
              <a:rPr lang="zh-CN" altLang="en-US" sz="3200"/>
              <a:t>忘记要做某事     </a:t>
            </a:r>
            <a:endParaRPr lang="zh-CN" altLang="en-US" sz="3200"/>
          </a:p>
          <a:p>
            <a:pPr marL="623570" lvl="0" indent="-623570" eaLnBrk="1" latinLnBrk="1" hangingPunct="1"/>
            <a:r>
              <a:rPr lang="zh-CN" altLang="en-US" sz="3200"/>
              <a:t>      </a:t>
            </a:r>
            <a:r>
              <a:rPr lang="en-US" altLang="zh-CN" sz="3200"/>
              <a:t>forget doing </a:t>
            </a:r>
            <a:r>
              <a:rPr lang="zh-CN" altLang="en-US" sz="3200"/>
              <a:t>忘记曾经做过某事   </a:t>
            </a:r>
            <a:endParaRPr lang="zh-CN" altLang="en-US" sz="3200"/>
          </a:p>
        </p:txBody>
      </p:sp>
      <p:sp>
        <p:nvSpPr>
          <p:cNvPr id="1048763" name="矩形 1048762"/>
          <p:cNvSpPr/>
          <p:nvPr/>
        </p:nvSpPr>
        <p:spPr>
          <a:xfrm>
            <a:off x="971550" y="1123950"/>
            <a:ext cx="7315200" cy="6413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>
              <a:buFontTx/>
              <a:buNone/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动词不定式作宾语</a:t>
            </a:r>
            <a:r>
              <a:rPr lang="zh-CN" altLang="en-US" sz="3600" b="1">
                <a:solidFill>
                  <a:srgbClr val="FF0000"/>
                </a:solidFill>
              </a:rPr>
              <a:t>的注意事项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21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64" name="矩形 1048763"/>
          <p:cNvSpPr/>
          <p:nvPr/>
        </p:nvSpPr>
        <p:spPr>
          <a:xfrm>
            <a:off x="684212" y="117475"/>
            <a:ext cx="7848600" cy="5464175"/>
          </a:xfrm>
          <a:prstGeom prst="rect">
            <a:avLst/>
          </a:prstGeom>
          <a:solidFill>
            <a:srgbClr val="CCFFCC">
              <a:alpha val="43137"/>
            </a:srgbClr>
          </a:solidFill>
          <a:ln w="9525" cap="flat" cmpd="sng">
            <a:solidFill>
              <a:srgbClr val="00FF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3200"/>
              <a:t>stop to do   </a:t>
            </a:r>
            <a:r>
              <a:rPr lang="zh-CN" altLang="en-US" sz="3200"/>
              <a:t>停下来去做某事 </a:t>
            </a:r>
            <a:endParaRPr lang="zh-CN" altLang="en-US" sz="3200"/>
          </a:p>
          <a:p>
            <a:pPr lvl="0" eaLnBrk="1" latinLnBrk="1" hangingPunct="1"/>
            <a:r>
              <a:rPr lang="en-US" altLang="zh-CN" sz="3200"/>
              <a:t>stop doing </a:t>
            </a:r>
            <a:r>
              <a:rPr lang="zh-CN" altLang="en-US" sz="3200"/>
              <a:t>停止做某事</a:t>
            </a:r>
            <a:endParaRPr lang="zh-CN" altLang="en-US" sz="3200"/>
          </a:p>
          <a:p>
            <a:pPr lvl="0" eaLnBrk="1" latinLnBrk="1" hangingPunct="1"/>
            <a:endParaRPr lang="zh-CN" altLang="en-US" sz="3200"/>
          </a:p>
          <a:p>
            <a:pPr lvl="0" eaLnBrk="1" latinLnBrk="1" hangingPunct="1"/>
            <a:r>
              <a:rPr lang="en-US" altLang="zh-CN" sz="3200"/>
              <a:t>go on to do </a:t>
            </a:r>
            <a:r>
              <a:rPr lang="zh-CN" altLang="en-US" sz="3200"/>
              <a:t>继续做另一件事   </a:t>
            </a:r>
            <a:endParaRPr lang="zh-CN" altLang="en-US" sz="3200"/>
          </a:p>
          <a:p>
            <a:pPr lvl="0" eaLnBrk="1" latinLnBrk="1" hangingPunct="1"/>
            <a:r>
              <a:rPr lang="en-US" altLang="zh-CN" sz="3200"/>
              <a:t>go on doing </a:t>
            </a:r>
            <a:r>
              <a:rPr lang="zh-CN" altLang="en-US" sz="3200"/>
              <a:t>继续做原来在做的事</a:t>
            </a:r>
            <a:endParaRPr lang="zh-CN" altLang="en-US" sz="3200"/>
          </a:p>
          <a:p>
            <a:pPr lvl="0" eaLnBrk="1" latinLnBrk="1" hangingPunct="1"/>
            <a:endParaRPr lang="zh-CN" altLang="en-US" sz="3200"/>
          </a:p>
          <a:p>
            <a:pPr lvl="0" eaLnBrk="1" latinLnBrk="1" hangingPunct="1"/>
            <a:r>
              <a:rPr lang="en-US" altLang="zh-CN" sz="3200"/>
              <a:t>I </a:t>
            </a:r>
            <a:r>
              <a:rPr lang="en-US" altLang="zh-CN" sz="3200" u="sng"/>
              <a:t>remember seeing</a:t>
            </a:r>
            <a:r>
              <a:rPr lang="zh-CN" altLang="en-US" sz="3200"/>
              <a:t> you somewhere before. </a:t>
            </a:r>
            <a:endParaRPr lang="zh-CN" altLang="en-US" sz="3200"/>
          </a:p>
          <a:p>
            <a:pPr lvl="0" eaLnBrk="1" latinLnBrk="1" hangingPunct="1"/>
            <a:r>
              <a:rPr lang="zh-CN" altLang="en-US" sz="3200"/>
              <a:t>我记得以前在哪儿见过你。</a:t>
            </a:r>
            <a:endParaRPr lang="zh-CN" altLang="en-US" sz="3200"/>
          </a:p>
          <a:p>
            <a:pPr lvl="0" eaLnBrk="1" latinLnBrk="1" hangingPunct="1"/>
            <a:r>
              <a:rPr lang="en-US" altLang="zh-CN" sz="3200"/>
              <a:t>Please </a:t>
            </a:r>
            <a:r>
              <a:rPr lang="en-US" altLang="zh-CN" sz="3200" u="sng"/>
              <a:t>remember to turn off</a:t>
            </a:r>
            <a:r>
              <a:rPr lang="zh-CN" altLang="en-US" sz="3200"/>
              <a:t> the light when you leave.</a:t>
            </a:r>
            <a:endParaRPr lang="zh-CN" altLang="en-US" sz="3200"/>
          </a:p>
          <a:p>
            <a:pPr lvl="0" eaLnBrk="1" latinLnBrk="1" hangingPunct="1"/>
            <a:r>
              <a:rPr lang="zh-CN" altLang="en-US" sz="3200"/>
              <a:t>离开时请记得关好灯。 </a:t>
            </a:r>
            <a:endParaRPr lang="zh-CN" altLang="en-US" sz="32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21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65" name="矩形 1048764"/>
          <p:cNvSpPr/>
          <p:nvPr/>
        </p:nvSpPr>
        <p:spPr>
          <a:xfrm>
            <a:off x="648017" y="1762442"/>
            <a:ext cx="7848600" cy="4523105"/>
          </a:xfrm>
          <a:prstGeom prst="rect">
            <a:avLst/>
          </a:prstGeom>
          <a:solidFill>
            <a:srgbClr val="FF99CC">
              <a:alpha val="25098"/>
            </a:srgbClr>
          </a:solidFill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3200"/>
              <a:t>1</a:t>
            </a:r>
            <a:r>
              <a:rPr lang="zh-CN" altLang="en-US" sz="3200"/>
              <a:t>．后面能接</a:t>
            </a:r>
            <a:r>
              <a:rPr lang="en-US" altLang="zh-CN" sz="3200"/>
              <a:t>to</a:t>
            </a:r>
            <a:r>
              <a:rPr lang="zh-CN" altLang="en-US" sz="3200"/>
              <a:t>不定式作宾语补足语的动词有：</a:t>
            </a:r>
            <a:r>
              <a:rPr lang="en-US" altLang="zh-CN" sz="3200"/>
              <a:t>ask, order, teach, tell, want, wish, help</a:t>
            </a:r>
            <a:r>
              <a:rPr lang="zh-CN" altLang="en-US" sz="3200"/>
              <a:t>等。</a:t>
            </a:r>
            <a:endParaRPr lang="zh-CN" altLang="en-US" sz="3200"/>
          </a:p>
          <a:p>
            <a:pPr lvl="0" eaLnBrk="1" latinLnBrk="1" hangingPunct="1"/>
            <a:endParaRPr lang="zh-CN" altLang="en-US" sz="3200"/>
          </a:p>
          <a:p>
            <a:pPr lvl="0" eaLnBrk="1" latinLnBrk="1" hangingPunct="1"/>
            <a:r>
              <a:rPr lang="zh-CN" altLang="en-US" sz="3200"/>
              <a:t>句型：</a:t>
            </a:r>
            <a:r>
              <a:rPr lang="en-US" altLang="zh-CN" sz="3200"/>
              <a:t>ask sb to do sth.</a:t>
            </a:r>
            <a:endParaRPr lang="en-US" altLang="zh-CN" sz="3200"/>
          </a:p>
          <a:p>
            <a:pPr lvl="0" eaLnBrk="1" latinLnBrk="1" hangingPunct="1"/>
            <a:endParaRPr lang="en-US" altLang="zh-CN" sz="3200"/>
          </a:p>
          <a:p>
            <a:pPr lvl="0" eaLnBrk="1" latinLnBrk="1" hangingPunct="1"/>
            <a:r>
              <a:rPr lang="en-US" altLang="zh-CN" sz="3200"/>
              <a:t>The teacher told us to do Exercise 1. </a:t>
            </a:r>
            <a:endParaRPr lang="en-US" altLang="zh-CN" sz="3200"/>
          </a:p>
          <a:p>
            <a:pPr lvl="0" eaLnBrk="1" latinLnBrk="1" hangingPunct="1"/>
            <a:endParaRPr lang="zh-CN" altLang="en-US" sz="3200"/>
          </a:p>
          <a:p>
            <a:pPr lvl="0" eaLnBrk="1" latinLnBrk="1" hangingPunct="1"/>
            <a:r>
              <a:rPr lang="zh-CN" altLang="en-US" sz="3200"/>
              <a:t>老师要我们做练习一。 </a:t>
            </a:r>
            <a:endParaRPr lang="zh-CN" altLang="en-US" sz="3200"/>
          </a:p>
        </p:txBody>
      </p:sp>
      <p:sp>
        <p:nvSpPr>
          <p:cNvPr id="1048766" name="矩形 1048765"/>
          <p:cNvSpPr/>
          <p:nvPr/>
        </p:nvSpPr>
        <p:spPr>
          <a:xfrm>
            <a:off x="685800" y="1395412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>
              <a:buFontTx/>
              <a:buNone/>
            </a:pPr>
            <a:endParaRPr lang="zh-CN" altLang="en-US" sz="4400">
              <a:solidFill>
                <a:srgbClr val="CC0066"/>
              </a:solidFill>
            </a:endParaRPr>
          </a:p>
        </p:txBody>
      </p:sp>
      <p:sp>
        <p:nvSpPr>
          <p:cNvPr id="1048767" name="矩形 1048766"/>
          <p:cNvSpPr/>
          <p:nvPr/>
        </p:nvSpPr>
        <p:spPr>
          <a:xfrm>
            <a:off x="611187" y="477837"/>
            <a:ext cx="7632700" cy="762000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Plain">
              <a:avLst>
                <a:gd name="adj" fmla="val 50000"/>
              </a:avLst>
            </a:prstTxWarp>
          </a:bodyPr>
          <a:p>
            <a:pPr algn="ctr"/>
            <a:r>
              <a:rPr sz="3600" b="1" i="0" kern="10" spc="0" normalizeH="0">
                <a:ln w="19050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5921" dir="2699999" algn="ctr">
                    <a:srgbClr val="990000">
                      <a:alpha val="100000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二 动词不定式做宾语补足语</a:t>
            </a:r>
            <a:endParaRPr sz="3600" b="1" i="0" kern="10" spc="0" normalizeH="0">
              <a:ln w="19050" cap="flat" cmpd="sng">
                <a:solidFill>
                  <a:schemeClr val="dk2">
                    <a:alpha val="100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outerShdw dist="35921" dir="2699999" algn="ctr">
                  <a:srgbClr val="990000">
                    <a:alpha val="100000"/>
                  </a:srgbClr>
                </a:outerShdw>
              </a:effectLst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21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68" name="矩形 1048767"/>
          <p:cNvSpPr/>
          <p:nvPr/>
        </p:nvSpPr>
        <p:spPr>
          <a:xfrm>
            <a:off x="611187" y="2403475"/>
            <a:ext cx="7848600" cy="2538412"/>
          </a:xfrm>
          <a:prstGeom prst="rect">
            <a:avLst/>
          </a:prstGeom>
          <a:solidFill>
            <a:srgbClr val="CCFFFF">
              <a:alpha val="43137"/>
            </a:srgbClr>
          </a:solidFill>
          <a:ln w="9525" cap="flat" cmpd="sng">
            <a:solidFill>
              <a:srgbClr val="CCFFCC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3200"/>
              <a:t>2</a:t>
            </a:r>
            <a:r>
              <a:rPr lang="zh-CN" altLang="en-US" sz="3200"/>
              <a:t>．使役动词</a:t>
            </a:r>
            <a:r>
              <a:rPr lang="en-US" altLang="zh-CN" sz="3200"/>
              <a:t>let, have, make</a:t>
            </a:r>
            <a:r>
              <a:rPr lang="zh-CN" altLang="en-US" sz="3200"/>
              <a:t>及感官动词</a:t>
            </a:r>
            <a:r>
              <a:rPr lang="en-US" altLang="zh-CN" sz="3200"/>
              <a:t>see, watch, notice, hear, feel</a:t>
            </a:r>
            <a:r>
              <a:rPr lang="zh-CN" altLang="en-US" sz="3200"/>
              <a:t>等要以不带</a:t>
            </a:r>
            <a:r>
              <a:rPr lang="en-US" altLang="zh-CN" sz="3200"/>
              <a:t>to</a:t>
            </a:r>
            <a:r>
              <a:rPr lang="zh-CN" altLang="en-US" sz="3200"/>
              <a:t>的不定式作宾补。 </a:t>
            </a:r>
            <a:endParaRPr lang="zh-CN" altLang="en-US" sz="3200"/>
          </a:p>
          <a:p>
            <a:pPr lvl="0" eaLnBrk="1" latinLnBrk="1" hangingPunct="1"/>
            <a:r>
              <a:rPr lang="en-US" altLang="zh-CN" sz="3200"/>
              <a:t>Let’s have a rest. </a:t>
            </a:r>
            <a:r>
              <a:rPr lang="zh-CN" altLang="en-US" sz="3200"/>
              <a:t>我们休息一会吧。</a:t>
            </a:r>
            <a:endParaRPr lang="zh-CN" altLang="en-US" sz="3200"/>
          </a:p>
          <a:p>
            <a:pPr lvl="0" eaLnBrk="1" latinLnBrk="1" hangingPunct="1"/>
            <a:r>
              <a:rPr lang="en-US" altLang="zh-CN" sz="3200"/>
              <a:t>I saw him come in. </a:t>
            </a:r>
            <a:r>
              <a:rPr lang="zh-CN" altLang="en-US" sz="3200"/>
              <a:t>我看见他进来了。   </a:t>
            </a:r>
            <a:endParaRPr lang="zh-CN" altLang="en-US" sz="3200"/>
          </a:p>
        </p:txBody>
      </p:sp>
      <p:sp>
        <p:nvSpPr>
          <p:cNvPr id="1048769" name="矩形 1048768"/>
          <p:cNvSpPr/>
          <p:nvPr/>
        </p:nvSpPr>
        <p:spPr>
          <a:xfrm>
            <a:off x="971550" y="1335087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>
              <a:buFontTx/>
              <a:buNone/>
              <a:tabLst>
                <a:tab pos="3947795" algn="l"/>
              </a:tabLst>
            </a:pPr>
            <a:endParaRPr lang="zh-CN" altLang="en-US" sz="4400" b="1">
              <a:solidFill>
                <a:srgbClr val="CC0066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8" grpId="0" animBg="1"/>
      <p:bldP spid="10487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21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0" name="矩形 1048769"/>
          <p:cNvSpPr/>
          <p:nvPr/>
        </p:nvSpPr>
        <p:spPr>
          <a:xfrm>
            <a:off x="611187" y="1557337"/>
            <a:ext cx="7848600" cy="4002087"/>
          </a:xfrm>
          <a:prstGeom prst="rect">
            <a:avLst/>
          </a:prstGeom>
          <a:solidFill>
            <a:srgbClr val="CCFFCC">
              <a:alpha val="43137"/>
            </a:srgbClr>
          </a:solidFill>
          <a:ln w="9525" cap="flat" cmpd="sng">
            <a:solidFill>
              <a:srgbClr val="00FF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zh-CN" altLang="en-US" sz="3200"/>
              <a:t>3.注意：感官动词后既可跟不带to的不定式作宾补，也可跟v-ing作宾补，</a:t>
            </a:r>
            <a:r>
              <a:rPr lang="zh-CN" altLang="en-US" sz="3200">
                <a:solidFill>
                  <a:srgbClr val="0000FF"/>
                </a:solidFill>
              </a:rPr>
              <a:t>前者表示动作的全部过程已结束；</a:t>
            </a:r>
            <a:r>
              <a:rPr lang="zh-CN" altLang="en-US" sz="3200">
                <a:solidFill>
                  <a:srgbClr val="FF3300"/>
                </a:solidFill>
              </a:rPr>
              <a:t>后者表示动作正在进行。</a:t>
            </a:r>
            <a:endParaRPr lang="zh-CN" altLang="en-US" sz="3200">
              <a:solidFill>
                <a:srgbClr val="FF3300"/>
              </a:solidFill>
            </a:endParaRPr>
          </a:p>
          <a:p>
            <a:pPr lvl="0" eaLnBrk="1" latinLnBrk="1" hangingPunct="1"/>
            <a:r>
              <a:rPr lang="zh-CN" altLang="en-US" sz="3200"/>
              <a:t>   I saw him come downstairs.我看见他下了楼。（说明他下楼了这件事）</a:t>
            </a:r>
            <a:endParaRPr lang="zh-CN" altLang="en-US" sz="3200"/>
          </a:p>
          <a:p>
            <a:pPr lvl="0" eaLnBrk="1" latinLnBrk="1" hangingPunct="1"/>
            <a:r>
              <a:rPr lang="zh-CN" altLang="en-US" sz="3200"/>
              <a:t>  I saw him coming downstairs.我看见他正在下楼。（说明他下楼时的情景）</a:t>
            </a:r>
            <a:endParaRPr lang="zh-CN" altLang="en-US" sz="32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21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1" name="矩形 1048770"/>
          <p:cNvSpPr/>
          <p:nvPr/>
        </p:nvSpPr>
        <p:spPr>
          <a:xfrm>
            <a:off x="611187" y="2003425"/>
            <a:ext cx="7848600" cy="4489450"/>
          </a:xfrm>
          <a:prstGeom prst="rect">
            <a:avLst/>
          </a:prstGeom>
          <a:solidFill>
            <a:srgbClr val="FF99CC">
              <a:alpha val="21960"/>
            </a:srgbClr>
          </a:solidFill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zh-CN" altLang="en-US" sz="3200"/>
              <a:t>动词不定式的否定式是在</a:t>
            </a:r>
            <a:r>
              <a:rPr lang="en-US" altLang="zh-CN" sz="3200"/>
              <a:t>to</a:t>
            </a:r>
            <a:r>
              <a:rPr lang="zh-CN" altLang="en-US" sz="3200"/>
              <a:t>前加</a:t>
            </a:r>
            <a:r>
              <a:rPr lang="en-US" altLang="zh-CN" sz="3200"/>
              <a:t>not</a:t>
            </a:r>
            <a:r>
              <a:rPr lang="zh-CN" altLang="en-US" sz="3200"/>
              <a:t>；不带</a:t>
            </a:r>
            <a:r>
              <a:rPr lang="en-US" altLang="zh-CN" sz="3200"/>
              <a:t>to</a:t>
            </a:r>
            <a:r>
              <a:rPr lang="zh-CN" altLang="en-US" sz="3200"/>
              <a:t>的不定式则在动词前加</a:t>
            </a:r>
            <a:r>
              <a:rPr lang="en-US" altLang="zh-CN" sz="3200"/>
              <a:t>not. </a:t>
            </a:r>
            <a:r>
              <a:rPr lang="zh-CN" altLang="en-US" sz="3200"/>
              <a:t>如：</a:t>
            </a:r>
            <a:endParaRPr lang="zh-CN" altLang="en-US" sz="3200"/>
          </a:p>
          <a:p>
            <a:pPr lvl="0" eaLnBrk="1" latinLnBrk="1" hangingPunct="1"/>
            <a:r>
              <a:rPr lang="zh-CN" altLang="en-US" sz="3200"/>
              <a:t>    句型：</a:t>
            </a:r>
            <a:r>
              <a:rPr lang="en-US" altLang="zh-CN" sz="3200"/>
              <a:t>ask sb not to do sth.</a:t>
            </a:r>
            <a:endParaRPr lang="en-US" altLang="zh-CN" sz="3200"/>
          </a:p>
          <a:p>
            <a:pPr lvl="0" eaLnBrk="1" latinLnBrk="1" hangingPunct="1"/>
            <a:r>
              <a:rPr lang="en-US" altLang="zh-CN" sz="3200"/>
              <a:t>                let sb not do sth.</a:t>
            </a:r>
            <a:endParaRPr lang="en-US" altLang="zh-CN" sz="3200"/>
          </a:p>
          <a:p>
            <a:pPr lvl="0" eaLnBrk="1" latinLnBrk="1" hangingPunct="1"/>
            <a:r>
              <a:rPr lang="en-US" altLang="zh-CN" sz="3200"/>
              <a:t>Zhang Ming asked me not to stay at home all day. </a:t>
            </a:r>
            <a:endParaRPr lang="en-US" altLang="zh-CN" sz="3200"/>
          </a:p>
          <a:p>
            <a:pPr lvl="0" eaLnBrk="1" latinLnBrk="1" hangingPunct="1"/>
            <a:r>
              <a:rPr lang="zh-CN" altLang="en-US" sz="3200"/>
              <a:t>张明要我不要整天呆在家里。</a:t>
            </a:r>
            <a:endParaRPr lang="zh-CN" altLang="en-US" sz="3200"/>
          </a:p>
          <a:p>
            <a:pPr lvl="0" eaLnBrk="1" latinLnBrk="1" hangingPunct="1"/>
            <a:r>
              <a:rPr lang="en-US" altLang="zh-CN" sz="3200"/>
              <a:t>My mother let me not do it by myself.</a:t>
            </a:r>
            <a:endParaRPr lang="en-US" altLang="zh-CN" sz="3200"/>
          </a:p>
          <a:p>
            <a:pPr lvl="0" eaLnBrk="1" latinLnBrk="1" hangingPunct="1"/>
            <a:r>
              <a:rPr lang="zh-CN" altLang="en-US" sz="3200"/>
              <a:t>妈妈让我不要独自做这件事。</a:t>
            </a:r>
            <a:endParaRPr lang="zh-CN" altLang="en-US" sz="3200"/>
          </a:p>
        </p:txBody>
      </p:sp>
      <p:sp>
        <p:nvSpPr>
          <p:cNvPr id="1048772" name="标题 1048771"/>
          <p:cNvSpPr/>
          <p:nvPr>
            <p:ph type="title"/>
          </p:nvPr>
        </p:nvSpPr>
        <p:spPr>
          <a:xfrm>
            <a:off x="685800" y="1031875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sp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</a:lstStyle>
          <a:p>
            <a:pPr lvl="0" eaLnBrk="1" latinLnBrk="1" hangingPunct="1"/>
            <a:r>
              <a:rPr lang="zh-CN" altLang="en-US" sz="4000" b="1">
                <a:solidFill>
                  <a:srgbClr val="CC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 动词不定式的否定形式</a:t>
            </a:r>
            <a:r>
              <a:rPr lang="zh-CN" altLang="en-US">
                <a:solidFill>
                  <a:srgbClr val="CC0066"/>
                </a:solidFill>
              </a:rPr>
              <a:t> </a:t>
            </a:r>
            <a:endParaRPr lang="zh-CN" altLang="en-US"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5" name="矩形 1048774"/>
          <p:cNvSpPr/>
          <p:nvPr/>
        </p:nvSpPr>
        <p:spPr>
          <a:xfrm>
            <a:off x="304800" y="1828800"/>
            <a:ext cx="8458200" cy="43592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25000"/>
              </a:lnSpc>
              <a:tabLst>
                <a:tab pos="495300" algn="l"/>
                <a:tab pos="5273675" algn="r"/>
              </a:tabLst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When people say “culture”, we </a:t>
            </a:r>
            <a:endParaRPr lang="en-US" altLang="zh-CN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5000"/>
              </a:lnSpc>
              <a:tabLst>
                <a:tab pos="495300" algn="l"/>
                <a:tab pos="5273675" algn="r"/>
              </a:tabLst>
            </a:pPr>
            <a:r>
              <a:rPr lang="en-US" altLang="zh-CN" sz="3200">
                <a:solidFill>
                  <a:srgbClr val="FF0000"/>
                </a:solidFill>
                <a:ea typeface="Times New Roman" panose="02020603050405020304" pitchFamily="18" charset="0"/>
              </a:rPr>
              <a:t>think of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art and history. But one</a:t>
            </a:r>
            <a:endParaRPr lang="en-US" altLang="zh-CN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5000"/>
              </a:lnSpc>
              <a:tabLst>
                <a:tab pos="495300" algn="l"/>
                <a:tab pos="5273675" algn="r"/>
              </a:tabLst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very famous symbol in American</a:t>
            </a:r>
            <a:endParaRPr lang="en-US" altLang="zh-CN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5000"/>
              </a:lnSpc>
              <a:tabLst>
                <a:tab pos="495300" algn="l"/>
                <a:tab pos="5273675" algn="r"/>
              </a:tabLst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culture is a cartoon. We all know </a:t>
            </a:r>
            <a:endParaRPr lang="en-US" altLang="zh-CN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5000"/>
              </a:lnSpc>
              <a:tabLst>
                <a:tab pos="495300" algn="l"/>
                <a:tab pos="5273675" algn="r"/>
              </a:tabLst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and </a:t>
            </a:r>
            <a:r>
              <a:rPr lang="en-US" altLang="zh-CN" sz="3200">
                <a:solidFill>
                  <a:srgbClr val="FF0000"/>
                </a:solidFill>
                <a:ea typeface="Times New Roman" panose="02020603050405020304" pitchFamily="18" charset="0"/>
              </a:rPr>
              <a:t>love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the black mouse with two large round ears-Mickey Mouse. </a:t>
            </a:r>
            <a:r>
              <a:rPr lang="en-US" altLang="zh-CN" sz="3200">
                <a:solidFill>
                  <a:srgbClr val="FF0000"/>
                </a:solidFill>
                <a:ea typeface="Times New Roman" panose="02020603050405020304" pitchFamily="18" charset="0"/>
              </a:rPr>
              <a:t>Over 80 years ago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, he first appeared in the cartoon </a:t>
            </a:r>
            <a:r>
              <a:rPr lang="en-US" altLang="zh-CN" sz="3200" i="1">
                <a:solidFill>
                  <a:srgbClr val="000000"/>
                </a:solidFill>
                <a:ea typeface="Times New Roman" panose="02020603050405020304" pitchFamily="18" charset="0"/>
              </a:rPr>
              <a:t>Steamboat Willie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endParaRPr lang="en-US" altLang="zh-CN" sz="32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048776" name="矩形 1048775"/>
          <p:cNvSpPr/>
          <p:nvPr/>
        </p:nvSpPr>
        <p:spPr>
          <a:xfrm>
            <a:off x="381000" y="381000"/>
            <a:ext cx="8153400" cy="12128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15000"/>
              </a:lnSpc>
              <a:tabLst>
                <a:tab pos="495300" algn="l"/>
                <a:tab pos="5273675" algn="r"/>
              </a:tabLst>
            </a:pPr>
            <a:r>
              <a:rPr lang="en-US" altLang="zh-CN" sz="3200">
                <a:solidFill>
                  <a:schemeClr val="accent2"/>
                </a:solidFill>
                <a:ea typeface="Times New Roman" panose="02020603050405020304" pitchFamily="18" charset="0"/>
              </a:rPr>
              <a:t>2b Read the passage and complete the time   </a:t>
            </a:r>
            <a:endParaRPr lang="en-US" altLang="zh-CN" sz="320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15000"/>
              </a:lnSpc>
              <a:tabLst>
                <a:tab pos="495300" algn="l"/>
                <a:tab pos="5273675" algn="r"/>
              </a:tabLst>
            </a:pPr>
            <a:r>
              <a:rPr lang="en-US" altLang="zh-CN" sz="3200">
                <a:solidFill>
                  <a:schemeClr val="accent2"/>
                </a:solidFill>
                <a:ea typeface="Times New Roman" panose="02020603050405020304" pitchFamily="18" charset="0"/>
              </a:rPr>
              <a:t>      line on the next page.</a:t>
            </a:r>
            <a:endParaRPr lang="en-US" altLang="zh-CN" sz="320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pic>
        <p:nvPicPr>
          <p:cNvPr id="2097180" name="图片 2097179" descr="B-2b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477000" y="1676400"/>
            <a:ext cx="2362200" cy="270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7" name="文本框 1048776"/>
          <p:cNvSpPr txBox="1"/>
          <p:nvPr/>
        </p:nvSpPr>
        <p:spPr>
          <a:xfrm>
            <a:off x="1981200" y="228600"/>
            <a:ext cx="4505325" cy="8239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4800">
                <a:solidFill>
                  <a:schemeClr val="accent2"/>
                </a:solidFill>
              </a:rPr>
              <a:t>Language points</a:t>
            </a:r>
            <a:endParaRPr lang="en-US" altLang="zh-CN" sz="4800">
              <a:solidFill>
                <a:schemeClr val="accent2"/>
              </a:solidFill>
            </a:endParaRPr>
          </a:p>
        </p:txBody>
      </p:sp>
      <p:sp>
        <p:nvSpPr>
          <p:cNvPr id="1048778" name="文本框 1048777"/>
          <p:cNvSpPr txBox="1"/>
          <p:nvPr/>
        </p:nvSpPr>
        <p:spPr>
          <a:xfrm>
            <a:off x="381000" y="1219200"/>
            <a:ext cx="8229600" cy="45275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342900" lvl="0" indent="-342900" eaLnBrk="1" latinLnBrk="1" hangingPunct="1">
              <a:lnSpc>
                <a:spcPct val="130000"/>
              </a:lnSpc>
              <a:buAutoNum type="arabicPeriod"/>
            </a:pPr>
            <a:r>
              <a:rPr lang="en-US" altLang="zh-CN" sz="3200"/>
              <a:t>I like to </a:t>
            </a:r>
            <a:r>
              <a:rPr lang="en-US" altLang="zh-CN" sz="3200">
                <a:solidFill>
                  <a:srgbClr val="FF0000"/>
                </a:solidFill>
              </a:rPr>
              <a:t>find out</a:t>
            </a:r>
            <a:r>
              <a:rPr lang="en-US" altLang="zh-CN" sz="3200"/>
              <a:t> what different people think  </a:t>
            </a:r>
            <a:endParaRPr lang="en-US" altLang="zh-CN" sz="3200"/>
          </a:p>
          <a:p>
            <a:pPr marL="342900" lvl="0" indent="-342900" eaLnBrk="1" latinLnBrk="1" hangingPunct="1">
              <a:lnSpc>
                <a:spcPct val="130000"/>
              </a:lnSpc>
            </a:pPr>
            <a:r>
              <a:rPr lang="zh-CN" altLang="en-US" sz="3200"/>
              <a:t>   about a subject.</a:t>
            </a:r>
            <a:endParaRPr lang="zh-CN" altLang="en-US" sz="3200"/>
          </a:p>
          <a:p>
            <a:pPr marL="342900" lvl="0" indent="-342900" eaLnBrk="1" latinLnBrk="1" hangingPunct="1">
              <a:lnSpc>
                <a:spcPct val="130000"/>
              </a:lnSpc>
            </a:pPr>
            <a:r>
              <a:rPr lang="zh-CN" altLang="en-US" sz="3200"/>
              <a:t>   我想找出不同人对同一个主题的看法。</a:t>
            </a:r>
            <a:endParaRPr lang="zh-CN" altLang="en-US" sz="3200"/>
          </a:p>
          <a:p>
            <a:pPr marL="342900" lvl="0" indent="-342900" eaLnBrk="1" latinLnBrk="1" hangingPunct="1">
              <a:lnSpc>
                <a:spcPct val="130000"/>
              </a:lnSpc>
            </a:pPr>
            <a:r>
              <a:rPr lang="zh-CN" altLang="en-US" sz="3200"/>
              <a:t>   “ </a:t>
            </a:r>
            <a:r>
              <a:rPr lang="en-US" altLang="zh-CN" sz="3200"/>
              <a:t>find out” </a:t>
            </a:r>
            <a:r>
              <a:rPr lang="zh-CN" altLang="en-US" sz="3200"/>
              <a:t>表达</a:t>
            </a:r>
            <a:r>
              <a:rPr lang="zh-CN" altLang="en-US" sz="3200">
                <a:solidFill>
                  <a:srgbClr val="6600CC"/>
                </a:solidFill>
              </a:rPr>
              <a:t>找出答案，弄明真相，查明情况</a:t>
            </a:r>
            <a:r>
              <a:rPr lang="en-US" altLang="zh-CN" sz="3200"/>
              <a:t>等意思。如：</a:t>
            </a:r>
            <a:endParaRPr lang="en-US" altLang="zh-CN" sz="3200"/>
          </a:p>
          <a:p>
            <a:pPr marL="342900" lvl="0" indent="-342900" eaLnBrk="1" latinLnBrk="1" hangingPunct="1">
              <a:lnSpc>
                <a:spcPct val="130000"/>
              </a:lnSpc>
            </a:pPr>
            <a:r>
              <a:rPr lang="en-US" altLang="zh-CN" sz="3200"/>
              <a:t>    Please </a:t>
            </a:r>
            <a:r>
              <a:rPr lang="en-US" altLang="zh-CN" sz="3200">
                <a:solidFill>
                  <a:srgbClr val="6600CC"/>
                </a:solidFill>
              </a:rPr>
              <a:t>find out</a:t>
            </a:r>
            <a:r>
              <a:rPr lang="zh-CN" altLang="en-US" sz="3200"/>
              <a:t> when the train leaves.   </a:t>
            </a:r>
            <a:endParaRPr lang="zh-CN" altLang="en-US" sz="3200"/>
          </a:p>
          <a:p>
            <a:pPr marL="342900" lvl="0" indent="-342900" eaLnBrk="1" latinLnBrk="1" hangingPunct="1">
              <a:lnSpc>
                <a:spcPct val="130000"/>
              </a:lnSpc>
            </a:pPr>
            <a:r>
              <a:rPr lang="zh-CN" altLang="en-US" sz="3200"/>
              <a:t>    请查一下火车什么时候离站。</a:t>
            </a:r>
            <a:endParaRPr lang="zh-CN" altLang="en-US" sz="3200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9" name="文本框 1048778"/>
          <p:cNvSpPr txBox="1"/>
          <p:nvPr/>
        </p:nvSpPr>
        <p:spPr>
          <a:xfrm>
            <a:off x="304800" y="407987"/>
            <a:ext cx="8686800" cy="64531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342900" lvl="0" indent="-342900" eaLnBrk="1" latinLnBrk="1" hangingPunct="1">
              <a:lnSpc>
                <a:spcPct val="145000"/>
              </a:lnSpc>
            </a:pPr>
            <a:r>
              <a:rPr lang="zh-CN" altLang="en-US" sz="3200"/>
              <a:t>表示“寻找，找出”等近义词还有“ look for , find”</a:t>
            </a:r>
            <a:endParaRPr lang="zh-CN" altLang="en-US" sz="3200"/>
          </a:p>
          <a:p>
            <a:pPr marL="342900" lvl="0" indent="-342900" eaLnBrk="1" latinLnBrk="1" hangingPunct="1">
              <a:lnSpc>
                <a:spcPct val="145000"/>
              </a:lnSpc>
            </a:pPr>
            <a:r>
              <a:rPr lang="zh-CN" altLang="en-US" sz="3200"/>
              <a:t>1）look for “寻找”指有目的地找。强调“寻找”</a:t>
            </a:r>
            <a:endParaRPr lang="zh-CN" altLang="en-US" sz="3200"/>
          </a:p>
          <a:p>
            <a:pPr marL="342900" lvl="0" indent="-342900" eaLnBrk="1" latinLnBrk="1" hangingPunct="1">
              <a:lnSpc>
                <a:spcPct val="145000"/>
              </a:lnSpc>
            </a:pPr>
            <a:r>
              <a:rPr lang="zh-CN" altLang="en-US" sz="3200"/>
              <a:t>      的过程。</a:t>
            </a:r>
            <a:endParaRPr lang="zh-CN" altLang="en-US" sz="3200"/>
          </a:p>
          <a:p>
            <a:pPr marL="342900" lvl="0" indent="-342900" eaLnBrk="1" latinLnBrk="1" hangingPunct="1">
              <a:lnSpc>
                <a:spcPct val="145000"/>
              </a:lnSpc>
            </a:pPr>
            <a:r>
              <a:rPr lang="zh-CN" altLang="en-US" sz="3200"/>
              <a:t>       e.g. What are you </a:t>
            </a:r>
            <a:r>
              <a:rPr lang="zh-CN" altLang="en-US" sz="3200">
                <a:solidFill>
                  <a:srgbClr val="FF0000"/>
                </a:solidFill>
              </a:rPr>
              <a:t>looking for</a:t>
            </a:r>
            <a:r>
              <a:rPr lang="zh-CN" altLang="en-US" sz="3200"/>
              <a:t>? </a:t>
            </a:r>
            <a:endParaRPr lang="zh-CN" altLang="en-US" sz="3200"/>
          </a:p>
          <a:p>
            <a:pPr marL="342900" lvl="0" indent="-342900" eaLnBrk="1" latinLnBrk="1" hangingPunct="1">
              <a:lnSpc>
                <a:spcPct val="145000"/>
              </a:lnSpc>
            </a:pPr>
            <a:r>
              <a:rPr lang="zh-CN" altLang="en-US" sz="3200"/>
              <a:t>              你在找什么？   </a:t>
            </a:r>
            <a:r>
              <a:rPr lang="zh-CN" altLang="en-US" sz="3200">
                <a:solidFill>
                  <a:srgbClr val="FF00FF"/>
                </a:solidFill>
              </a:rPr>
              <a:t>（强调找的过程）</a:t>
            </a:r>
            <a:endParaRPr lang="zh-CN" altLang="en-US" sz="3200">
              <a:solidFill>
                <a:srgbClr val="FF00FF"/>
              </a:solidFill>
            </a:endParaRPr>
          </a:p>
          <a:p>
            <a:pPr marL="342900" lvl="0" indent="-342900" eaLnBrk="1" latinLnBrk="1" hangingPunct="1">
              <a:lnSpc>
                <a:spcPct val="145000"/>
              </a:lnSpc>
            </a:pPr>
            <a:r>
              <a:rPr lang="zh-CN" altLang="en-US" sz="3200"/>
              <a:t>2)  find  vt. “找” 强调找的结果。</a:t>
            </a:r>
            <a:endParaRPr lang="zh-CN" altLang="en-US" sz="3200"/>
          </a:p>
          <a:p>
            <a:pPr marL="342900" lvl="0" indent="-342900" eaLnBrk="1" latinLnBrk="1" hangingPunct="1">
              <a:lnSpc>
                <a:spcPct val="145000"/>
              </a:lnSpc>
            </a:pPr>
            <a:r>
              <a:rPr lang="zh-CN" altLang="en-US" sz="3200"/>
              <a:t>     e.g. I looked for my book everywhere, but I  </a:t>
            </a:r>
            <a:endParaRPr lang="zh-CN" altLang="en-US" sz="3200"/>
          </a:p>
          <a:p>
            <a:pPr marL="342900" lvl="0" indent="-342900" eaLnBrk="1" latinLnBrk="1" hangingPunct="1">
              <a:lnSpc>
                <a:spcPct val="145000"/>
              </a:lnSpc>
            </a:pPr>
            <a:r>
              <a:rPr lang="zh-CN" altLang="en-US" sz="3200"/>
              <a:t>            didn’t</a:t>
            </a:r>
            <a:r>
              <a:rPr lang="zh-CN" altLang="en-US" sz="3200">
                <a:solidFill>
                  <a:srgbClr val="FF0000"/>
                </a:solidFill>
              </a:rPr>
              <a:t> find</a:t>
            </a:r>
            <a:r>
              <a:rPr lang="zh-CN" altLang="en-US" sz="3200"/>
              <a:t> it.     </a:t>
            </a:r>
            <a:r>
              <a:rPr lang="zh-CN" altLang="en-US" sz="3200">
                <a:solidFill>
                  <a:srgbClr val="FF00FF"/>
                </a:solidFill>
              </a:rPr>
              <a:t>(结果是没找到）</a:t>
            </a:r>
            <a:endParaRPr lang="zh-CN" altLang="en-US" sz="3200">
              <a:solidFill>
                <a:srgbClr val="FF00FF"/>
              </a:solidFill>
            </a:endParaRPr>
          </a:p>
          <a:p>
            <a:pPr marL="342900" lvl="0" indent="-342900" eaLnBrk="1" latinLnBrk="1" hangingPunct="1">
              <a:lnSpc>
                <a:spcPct val="145000"/>
              </a:lnSpc>
            </a:pPr>
            <a:endParaRPr lang="zh-CN" altLang="en-US" sz="320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6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" name="标题 0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orient="vert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6" name="文本框 1048585"/>
          <p:cNvSpPr txBox="1"/>
          <p:nvPr/>
        </p:nvSpPr>
        <p:spPr>
          <a:xfrm>
            <a:off x="1143000" y="1295400"/>
            <a:ext cx="3048000" cy="7067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spcBef>
                <a:spcPct val="50000"/>
              </a:spcBef>
            </a:pPr>
            <a:endParaRPr lang="zh-CN" altLang="en-US" sz="4000" b="1">
              <a:latin typeface="Times New Roman" panose="02020603050405020304" pitchFamily="18" charset="0"/>
            </a:endParaRPr>
          </a:p>
        </p:txBody>
      </p:sp>
      <p:sp>
        <p:nvSpPr>
          <p:cNvPr id="1048587" name="文本框 1048586"/>
          <p:cNvSpPr txBox="1"/>
          <p:nvPr/>
        </p:nvSpPr>
        <p:spPr>
          <a:xfrm>
            <a:off x="611187" y="188912"/>
            <a:ext cx="3962400" cy="624014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lnSpc>
                <a:spcPct val="130000"/>
              </a:lnSpc>
              <a:spcBef>
                <a:spcPct val="5000"/>
              </a:spcBef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中央电视台新闻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pPr lvl="0">
              <a:lnSpc>
                <a:spcPct val="130000"/>
              </a:lnSpc>
              <a:spcBef>
                <a:spcPct val="1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晚间新闻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pPr lvl="0">
              <a:lnSpc>
                <a:spcPct val="130000"/>
              </a:lnSpc>
              <a:spcBef>
                <a:spcPct val="1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世界报道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pPr lvl="0">
              <a:lnSpc>
                <a:spcPct val="130000"/>
              </a:lnSpc>
              <a:spcBef>
                <a:spcPct val="1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天气预报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pPr lvl="0">
              <a:lnSpc>
                <a:spcPct val="130000"/>
              </a:lnSpc>
              <a:spcBef>
                <a:spcPct val="1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体育新闻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pPr lvl="0">
              <a:lnSpc>
                <a:spcPct val="130000"/>
              </a:lnSpc>
              <a:spcBef>
                <a:spcPct val="1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实话实说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pPr lvl="0">
              <a:lnSpc>
                <a:spcPct val="130000"/>
              </a:lnSpc>
              <a:spcBef>
                <a:spcPct val="1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肥皂剧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pPr lvl="0">
              <a:lnSpc>
                <a:spcPct val="130000"/>
              </a:lnSpc>
              <a:spcBef>
                <a:spcPct val="1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人与自然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pPr lvl="0">
              <a:lnSpc>
                <a:spcPct val="130000"/>
              </a:lnSpc>
              <a:spcBef>
                <a:spcPct val="1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情景喜剧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</p:txBody>
      </p:sp>
      <p:sp>
        <p:nvSpPr>
          <p:cNvPr id="1048588" name="文本框 1048587"/>
          <p:cNvSpPr txBox="1"/>
          <p:nvPr/>
        </p:nvSpPr>
        <p:spPr>
          <a:xfrm>
            <a:off x="4979987" y="3068637"/>
            <a:ext cx="3121025" cy="5835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lnSpc>
                <a:spcPct val="80000"/>
              </a:lnSpc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Sports News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048589" name="文本框 1048588"/>
          <p:cNvSpPr txBox="1"/>
          <p:nvPr/>
        </p:nvSpPr>
        <p:spPr>
          <a:xfrm>
            <a:off x="4932362" y="404812"/>
            <a:ext cx="3168650" cy="5835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lnSpc>
                <a:spcPct val="80000"/>
              </a:lnSpc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CCTV News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048590" name="文本框 1048589"/>
          <p:cNvSpPr txBox="1"/>
          <p:nvPr/>
        </p:nvSpPr>
        <p:spPr>
          <a:xfrm>
            <a:off x="4932362" y="981075"/>
            <a:ext cx="3960812" cy="5835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lnSpc>
                <a:spcPct val="80000"/>
              </a:lnSpc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Evening Report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048591" name="文本框 1048590"/>
          <p:cNvSpPr txBox="1"/>
          <p:nvPr/>
        </p:nvSpPr>
        <p:spPr>
          <a:xfrm>
            <a:off x="4932362" y="1625600"/>
            <a:ext cx="3816350" cy="5835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lnSpc>
                <a:spcPct val="80000"/>
              </a:lnSpc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World’s Report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048592" name="文本框 1048591"/>
          <p:cNvSpPr txBox="1"/>
          <p:nvPr/>
        </p:nvSpPr>
        <p:spPr>
          <a:xfrm>
            <a:off x="4911725" y="2344737"/>
            <a:ext cx="4052887" cy="5835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lnSpc>
                <a:spcPct val="80000"/>
              </a:lnSpc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Weather Report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048593" name="文本框 1048592"/>
          <p:cNvSpPr txBox="1"/>
          <p:nvPr/>
        </p:nvSpPr>
        <p:spPr>
          <a:xfrm>
            <a:off x="4983162" y="4437062"/>
            <a:ext cx="3044825" cy="5835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lnSpc>
                <a:spcPct val="80000"/>
              </a:lnSpc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Soap Opera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048594" name="文本框 1048593"/>
          <p:cNvSpPr txBox="1"/>
          <p:nvPr/>
        </p:nvSpPr>
        <p:spPr>
          <a:xfrm>
            <a:off x="4787900" y="5873750"/>
            <a:ext cx="2630487" cy="5835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lnSpc>
                <a:spcPct val="80000"/>
              </a:lnSpc>
            </a:pPr>
            <a:r>
              <a:rPr lang="zh-CN" altLang="en-US" sz="4000" b="1">
                <a:solidFill>
                  <a:srgbClr val="FF33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Sitcom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048595" name="文本框 1048594"/>
          <p:cNvSpPr txBox="1"/>
          <p:nvPr/>
        </p:nvSpPr>
        <p:spPr>
          <a:xfrm>
            <a:off x="4932362" y="3789362"/>
            <a:ext cx="3557587" cy="5835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lnSpc>
                <a:spcPct val="80000"/>
              </a:lnSpc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Tell it like it is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048596" name="文本框 1048595"/>
          <p:cNvSpPr txBox="1"/>
          <p:nvPr/>
        </p:nvSpPr>
        <p:spPr>
          <a:xfrm>
            <a:off x="4903787" y="5154612"/>
            <a:ext cx="3989387" cy="5835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lnSpc>
                <a:spcPct val="80000"/>
              </a:lnSpc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Man and Nature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048597" name="矩形 1048596"/>
          <p:cNvSpPr/>
          <p:nvPr/>
        </p:nvSpPr>
        <p:spPr>
          <a:xfrm>
            <a:off x="7543800" y="6324600"/>
            <a:ext cx="1371600" cy="350837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6" lon="1080000" rev="0"/>
              </a:camera>
              <a:lightRig rig="legacyHarsh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a:bodyPr>
          <a:p>
            <a:pPr algn="ctr"/>
            <a:r>
              <a:rPr sz="1800" b="0" i="0" kern="10" spc="0" normalizeH="0">
                <a:ln w="9525" cap="flat" cmpd="sng">
                  <a:noFill/>
                  <a:prstDash val="solid"/>
                  <a:round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
</a:t>
            </a:r>
            <a:endParaRPr sz="1800" b="0" i="0" kern="10" spc="0" normalizeH="0">
              <a:ln w="9525" cap="flat" cmpd="sng">
                <a:noFill/>
                <a:prstDash val="solid"/>
                <a:round/>
              </a:ln>
              <a:gradFill rotWithShape="0">
                <a:gsLst>
                  <a:gs pos="0">
                    <a:srgbClr val="FFE701">
                      <a:alpha val="100000"/>
                    </a:srgbClr>
                  </a:gs>
                  <a:gs pos="100000">
                    <a:srgbClr val="FE3E02">
                      <a:alpha val="100000"/>
                    </a:srgbClr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  <p:bldP spid="1048589" grpId="0"/>
      <p:bldP spid="1048590" grpId="0"/>
      <p:bldP spid="1048591" grpId="0"/>
      <p:bldP spid="1048592" grpId="0"/>
      <p:bldP spid="1048593" grpId="0"/>
      <p:bldP spid="1048594" grpId="0"/>
      <p:bldP spid="1048595" grpId="0"/>
      <p:bldP spid="10485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0" name="文本框 1048779"/>
          <p:cNvSpPr txBox="1"/>
          <p:nvPr/>
        </p:nvSpPr>
        <p:spPr>
          <a:xfrm>
            <a:off x="457200" y="457200"/>
            <a:ext cx="7361237" cy="5699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15000"/>
              </a:lnSpc>
            </a:pPr>
            <a:r>
              <a:rPr lang="en-US" altLang="zh-CN" sz="3200"/>
              <a:t>2. </a:t>
            </a:r>
            <a:r>
              <a:rPr lang="en-US" altLang="zh-CN" sz="3200">
                <a:solidFill>
                  <a:srgbClr val="FF0000"/>
                </a:solidFill>
              </a:rPr>
              <a:t>What is your favorite</a:t>
            </a:r>
            <a:r>
              <a:rPr lang="zh-CN" altLang="en-US" sz="3200"/>
              <a:t> cartoon?</a:t>
            </a:r>
            <a:endParaRPr lang="zh-CN" altLang="en-US" sz="3200"/>
          </a:p>
          <a:p>
            <a:pPr lvl="0" eaLnBrk="1" latinLnBrk="1" hangingPunct="1">
              <a:lnSpc>
                <a:spcPct val="115000"/>
              </a:lnSpc>
            </a:pPr>
            <a:r>
              <a:rPr lang="zh-CN" altLang="en-US" sz="3200"/>
              <a:t>     你最喜欢的卡通片是什么？</a:t>
            </a:r>
            <a:endParaRPr lang="zh-CN" altLang="en-US" sz="3200"/>
          </a:p>
          <a:p>
            <a:pPr lvl="0" eaLnBrk="1" latinLnBrk="1" hangingPunct="1">
              <a:lnSpc>
                <a:spcPct val="115000"/>
              </a:lnSpc>
            </a:pPr>
            <a:r>
              <a:rPr lang="zh-CN" altLang="en-US" sz="3200"/>
              <a:t>     “ </a:t>
            </a:r>
            <a:r>
              <a:rPr lang="en-US" altLang="zh-CN" sz="3200"/>
              <a:t>what’ s your favorite…? </a:t>
            </a:r>
            <a:r>
              <a:rPr lang="zh-CN" altLang="en-US" sz="3200"/>
              <a:t>其同义句为</a:t>
            </a:r>
            <a:endParaRPr lang="zh-CN" altLang="en-US" sz="3200"/>
          </a:p>
          <a:p>
            <a:pPr lvl="0" eaLnBrk="1" latinLnBrk="1" hangingPunct="1">
              <a:lnSpc>
                <a:spcPct val="115000"/>
              </a:lnSpc>
            </a:pPr>
            <a:r>
              <a:rPr lang="zh-CN" altLang="en-US" sz="3200"/>
              <a:t>     “ </a:t>
            </a:r>
            <a:r>
              <a:rPr lang="en-US" altLang="zh-CN" sz="3200">
                <a:solidFill>
                  <a:srgbClr val="6600CC"/>
                </a:solidFill>
              </a:rPr>
              <a:t>what… do you like best? </a:t>
            </a:r>
            <a:endParaRPr lang="en-US" altLang="zh-CN" sz="3200">
              <a:solidFill>
                <a:srgbClr val="6600CC"/>
              </a:solidFill>
            </a:endParaRPr>
          </a:p>
          <a:p>
            <a:pPr lvl="0" eaLnBrk="1" latinLnBrk="1" hangingPunct="1">
              <a:lnSpc>
                <a:spcPct val="115000"/>
              </a:lnSpc>
            </a:pPr>
            <a:r>
              <a:rPr lang="zh-CN" altLang="en-US" sz="3200"/>
              <a:t>     回答用</a:t>
            </a:r>
            <a:r>
              <a:rPr lang="en-US" altLang="zh-CN" sz="3200"/>
              <a:t>: </a:t>
            </a:r>
            <a:r>
              <a:rPr lang="en-US" altLang="zh-CN" sz="3200">
                <a:solidFill>
                  <a:srgbClr val="FF0000"/>
                </a:solidFill>
              </a:rPr>
              <a:t>My favorite book is …</a:t>
            </a:r>
            <a:endParaRPr lang="en-US" altLang="zh-CN" sz="3200">
              <a:solidFill>
                <a:srgbClr val="FF0000"/>
              </a:solidFill>
            </a:endParaRPr>
          </a:p>
          <a:p>
            <a:pPr lvl="0" eaLnBrk="1" latinLnBrk="1" hangingPunct="1">
              <a:lnSpc>
                <a:spcPct val="115000"/>
              </a:lnSpc>
            </a:pPr>
            <a:r>
              <a:rPr lang="zh-CN" altLang="en-US" sz="3200"/>
              <a:t>                    或 </a:t>
            </a:r>
            <a:r>
              <a:rPr lang="en-US" altLang="zh-CN" sz="3200">
                <a:solidFill>
                  <a:srgbClr val="FF0000"/>
                </a:solidFill>
              </a:rPr>
              <a:t>I like …best.</a:t>
            </a:r>
            <a:endParaRPr lang="en-US" altLang="zh-CN" sz="3200">
              <a:solidFill>
                <a:srgbClr val="FF0000"/>
              </a:solidFill>
            </a:endParaRPr>
          </a:p>
          <a:p>
            <a:pPr lvl="0" eaLnBrk="1" latinLnBrk="1" hangingPunct="1">
              <a:lnSpc>
                <a:spcPct val="115000"/>
              </a:lnSpc>
            </a:pPr>
            <a:r>
              <a:rPr lang="en-US" altLang="zh-CN" sz="3200"/>
              <a:t> e.g. --what’s your favorite book? </a:t>
            </a:r>
            <a:endParaRPr lang="en-US" altLang="zh-CN" sz="3200"/>
          </a:p>
          <a:p>
            <a:pPr lvl="0" eaLnBrk="1" latinLnBrk="1" hangingPunct="1">
              <a:lnSpc>
                <a:spcPct val="115000"/>
              </a:lnSpc>
            </a:pPr>
            <a:r>
              <a:rPr lang="en-US" altLang="zh-CN" sz="3200"/>
              <a:t>          = what book do you like best?</a:t>
            </a:r>
            <a:endParaRPr lang="en-US" altLang="zh-CN" sz="3200"/>
          </a:p>
          <a:p>
            <a:pPr lvl="0" eaLnBrk="1" latinLnBrk="1" hangingPunct="1">
              <a:lnSpc>
                <a:spcPct val="115000"/>
              </a:lnSpc>
            </a:pPr>
            <a:r>
              <a:rPr lang="en-US" altLang="zh-CN" sz="3200"/>
              <a:t>        -- My favorite book is </a:t>
            </a:r>
            <a:r>
              <a:rPr lang="en-US" altLang="zh-CN" sz="3200" i="1"/>
              <a:t>Snow White.</a:t>
            </a:r>
            <a:endParaRPr lang="en-US" altLang="zh-CN" sz="3200" i="1"/>
          </a:p>
          <a:p>
            <a:pPr lvl="0" eaLnBrk="1" latinLnBrk="1" hangingPunct="1">
              <a:lnSpc>
                <a:spcPct val="115000"/>
              </a:lnSpc>
            </a:pPr>
            <a:r>
              <a:rPr lang="en-US" altLang="zh-CN" sz="3200" i="1"/>
              <a:t>           </a:t>
            </a:r>
            <a:r>
              <a:rPr lang="zh-CN" altLang="en-US" sz="3200"/>
              <a:t>或是 </a:t>
            </a:r>
            <a:r>
              <a:rPr lang="en-US" altLang="zh-CN" sz="3200"/>
              <a:t>I like </a:t>
            </a:r>
            <a:r>
              <a:rPr lang="en-US" altLang="zh-CN" sz="3200" i="1"/>
              <a:t>Snow White</a:t>
            </a:r>
            <a:r>
              <a:rPr lang="en-US" altLang="zh-CN" sz="3200"/>
              <a:t> best.</a:t>
            </a:r>
            <a:endParaRPr lang="en-US" altLang="zh-CN" sz="3200"/>
          </a:p>
        </p:txBody>
      </p:sp>
      <p:sp>
        <p:nvSpPr>
          <p:cNvPr id="1048781" name="矩形 1048780"/>
          <p:cNvSpPr/>
          <p:nvPr/>
        </p:nvSpPr>
        <p:spPr>
          <a:xfrm>
            <a:off x="7543800" y="6324600"/>
            <a:ext cx="1371600" cy="350837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6" lon="1080000" rev="0"/>
              </a:camera>
              <a:lightRig rig="legacyHarsh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a:bodyPr>
          <a:p>
            <a:pPr algn="ctr"/>
            <a:r>
              <a:rPr sz="1800" b="0" i="0" kern="10" spc="0" normalizeH="0">
                <a:ln w="9525" cap="flat" cmpd="sng">
                  <a:noFill/>
                  <a:prstDash val="solid"/>
                  <a:round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
</a:t>
            </a:r>
            <a:endParaRPr sz="1800" b="0" i="0" kern="10" spc="0" normalizeH="0">
              <a:ln w="9525" cap="flat" cmpd="sng">
                <a:noFill/>
                <a:prstDash val="solid"/>
                <a:round/>
              </a:ln>
              <a:gradFill rotWithShape="0">
                <a:gsLst>
                  <a:gs pos="0">
                    <a:srgbClr val="FFE701">
                      <a:alpha val="100000"/>
                    </a:srgbClr>
                  </a:gs>
                  <a:gs pos="100000">
                    <a:srgbClr val="FE3E02">
                      <a:alpha val="100000"/>
                    </a:srgbClr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2" name="文本框 1048781"/>
          <p:cNvSpPr txBox="1"/>
          <p:nvPr/>
        </p:nvSpPr>
        <p:spPr>
          <a:xfrm>
            <a:off x="381000" y="327025"/>
            <a:ext cx="8305800" cy="59213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342900" lvl="0" indent="-342900" eaLnBrk="1" latinLnBrk="1" hangingPunct="1">
              <a:lnSpc>
                <a:spcPct val="125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3. When people say “culture”, we </a:t>
            </a:r>
            <a:r>
              <a:rPr lang="en-US" altLang="zh-CN" sz="3200">
                <a:solidFill>
                  <a:srgbClr val="FF0000"/>
                </a:solidFill>
                <a:ea typeface="Times New Roman" panose="02020603050405020304" pitchFamily="18" charset="0"/>
              </a:rPr>
              <a:t>think of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  </a:t>
            </a:r>
            <a:endParaRPr lang="en-US" altLang="zh-CN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 eaLnBrk="1" latinLnBrk="1" hangingPunct="1">
              <a:lnSpc>
                <a:spcPct val="125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   art and history.</a:t>
            </a:r>
            <a:r>
              <a:rPr lang="en-US" altLang="zh-CN" b="1"/>
              <a:t> 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当人们提起文化时，我们就 会</a:t>
            </a:r>
            <a:r>
              <a:rPr lang="zh-CN" altLang="en-US" sz="3200">
                <a:solidFill>
                  <a:srgbClr val="FF0000"/>
                </a:solidFill>
                <a:ea typeface="Times New Roman" panose="02020603050405020304" pitchFamily="18" charset="0"/>
              </a:rPr>
              <a:t>想到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艺术和历史。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 eaLnBrk="1" latinLnBrk="1" hangingPunct="1">
              <a:lnSpc>
                <a:spcPct val="125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</a:t>
            </a:r>
            <a:r>
              <a:rPr lang="en-US" altLang="zh-CN" sz="3200">
                <a:solidFill>
                  <a:srgbClr val="FF0000"/>
                </a:solidFill>
              </a:rPr>
              <a:t>think</a:t>
            </a:r>
            <a:r>
              <a:rPr lang="en-US" altLang="zh-CN" sz="3200"/>
              <a:t> </a:t>
            </a:r>
            <a:r>
              <a:rPr lang="en-US" altLang="zh-CN" sz="3200">
                <a:solidFill>
                  <a:srgbClr val="FF0000"/>
                </a:solidFill>
              </a:rPr>
              <a:t>of </a:t>
            </a:r>
            <a:r>
              <a:rPr lang="zh-CN" altLang="en-US" sz="3200"/>
              <a:t>考虑；认为；</a:t>
            </a:r>
            <a:r>
              <a:rPr lang="zh-CN" altLang="en-US" sz="3200">
                <a:solidFill>
                  <a:srgbClr val="FF0000"/>
                </a:solidFill>
              </a:rPr>
              <a:t>想起</a:t>
            </a:r>
            <a:r>
              <a:rPr lang="en-US" altLang="zh-CN" sz="3200"/>
              <a:t>；</a:t>
            </a:r>
            <a:endParaRPr lang="en-US" altLang="zh-CN" sz="3200"/>
          </a:p>
          <a:p>
            <a:pPr marL="342900" lvl="0" indent="-342900" eaLnBrk="1" latinLnBrk="1" hangingPunct="1">
              <a:lnSpc>
                <a:spcPct val="125000"/>
              </a:lnSpc>
            </a:pPr>
            <a:r>
              <a:rPr lang="en-US" altLang="zh-CN" sz="3200"/>
              <a:t>例如：</a:t>
            </a:r>
            <a:endParaRPr lang="en-US" altLang="zh-CN" sz="3200"/>
          </a:p>
          <a:p>
            <a:pPr marL="342900" lvl="0" indent="-342900" eaLnBrk="1" latinLnBrk="1" hangingPunct="1">
              <a:lnSpc>
                <a:spcPct val="125000"/>
              </a:lnSpc>
            </a:pPr>
            <a:r>
              <a:rPr lang="en-US" altLang="zh-CN" sz="3200"/>
              <a:t>    Does the poem make you </a:t>
            </a:r>
            <a:r>
              <a:rPr lang="en-US" altLang="zh-CN" sz="3200">
                <a:solidFill>
                  <a:srgbClr val="0033CC"/>
                </a:solidFill>
              </a:rPr>
              <a:t>think of</a:t>
            </a:r>
            <a:r>
              <a:rPr lang="zh-CN" altLang="en-US" sz="3200"/>
              <a:t> spring?</a:t>
            </a:r>
            <a:endParaRPr lang="zh-CN" altLang="en-US" sz="3200"/>
          </a:p>
          <a:p>
            <a:pPr marL="342900" lvl="0" indent="-342900" eaLnBrk="1" latinLnBrk="1" hangingPunct="1">
              <a:lnSpc>
                <a:spcPct val="125000"/>
              </a:lnSpc>
            </a:pPr>
            <a:r>
              <a:rPr lang="zh-CN" altLang="en-US" sz="3200"/>
              <a:t>    这首诗有没有让你想到春天？</a:t>
            </a:r>
            <a:endParaRPr lang="zh-CN" altLang="en-US" sz="3200"/>
          </a:p>
          <a:p>
            <a:pPr marL="342900" lvl="0" indent="-342900" eaLnBrk="1" latinLnBrk="1" hangingPunct="1">
              <a:lnSpc>
                <a:spcPct val="125000"/>
              </a:lnSpc>
            </a:pPr>
            <a:r>
              <a:rPr lang="zh-CN" altLang="en-US" sz="3200"/>
              <a:t>    </a:t>
            </a:r>
            <a:r>
              <a:rPr lang="en-US" altLang="zh-CN" sz="3200"/>
              <a:t>How many stars can you </a:t>
            </a:r>
            <a:r>
              <a:rPr lang="en-US" altLang="zh-CN" sz="3200">
                <a:solidFill>
                  <a:srgbClr val="0033CC"/>
                </a:solidFill>
              </a:rPr>
              <a:t>think of</a:t>
            </a:r>
            <a:r>
              <a:rPr lang="zh-CN" altLang="en-US" sz="3200"/>
              <a:t>?</a:t>
            </a:r>
            <a:endParaRPr lang="zh-CN" altLang="en-US" sz="3200"/>
          </a:p>
          <a:p>
            <a:pPr marL="342900" lvl="0" indent="-342900" eaLnBrk="1" latinLnBrk="1" hangingPunct="1">
              <a:lnSpc>
                <a:spcPct val="125000"/>
              </a:lnSpc>
            </a:pPr>
            <a:r>
              <a:rPr lang="zh-CN" altLang="en-US" sz="3200"/>
              <a:t>    你能想到多少明星？</a:t>
            </a:r>
            <a:endParaRPr lang="zh-CN" altLang="en-US" sz="3200"/>
          </a:p>
          <a:p>
            <a:pPr marL="342900" lvl="0" indent="-342900" eaLnBrk="1" latinLnBrk="1" hangingPunct="1">
              <a:lnSpc>
                <a:spcPct val="125000"/>
              </a:lnSpc>
            </a:pPr>
            <a:r>
              <a:rPr lang="zh-CN" altLang="en-US" b="1"/>
              <a:t>        </a:t>
            </a:r>
            <a:endParaRPr lang="zh-CN" altLang="en-US" b="1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3" name="矩形 1048782"/>
          <p:cNvSpPr/>
          <p:nvPr/>
        </p:nvSpPr>
        <p:spPr>
          <a:xfrm>
            <a:off x="-136525" y="304800"/>
            <a:ext cx="9509125" cy="65928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4. When this cartoon </a:t>
            </a:r>
            <a:r>
              <a:rPr lang="en-US" altLang="zh-CN" sz="3200">
                <a:solidFill>
                  <a:srgbClr val="FF0000"/>
                </a:solidFill>
                <a:ea typeface="Times New Roman" panose="02020603050405020304" pitchFamily="18" charset="0"/>
              </a:rPr>
              <a:t>came out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in New York on  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November 18, 1928, it was the first cartoon 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with sound and music.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当这部动画片于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1928 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年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11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月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18 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问世于纽约 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时，它成为第一部带有音乐的动画片。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“ 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come out” 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在本句中译为“ </a:t>
            </a:r>
            <a:r>
              <a:rPr lang="zh-CN" altLang="en-US" sz="3200">
                <a:solidFill>
                  <a:srgbClr val="0033CC"/>
                </a:solidFill>
                <a:ea typeface="Times New Roman" panose="02020603050405020304" pitchFamily="18" charset="0"/>
              </a:rPr>
              <a:t>出版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” 引申为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“</a:t>
            </a:r>
            <a:r>
              <a:rPr lang="zh-CN" altLang="en-US" sz="3200">
                <a:solidFill>
                  <a:srgbClr val="FF0000"/>
                </a:solidFill>
                <a:ea typeface="Times New Roman" panose="02020603050405020304" pitchFamily="18" charset="0"/>
              </a:rPr>
              <a:t> 问世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”。此外还有：</a:t>
            </a:r>
            <a:r>
              <a:rPr lang="zh-CN" altLang="en-US" sz="3200">
                <a:solidFill>
                  <a:srgbClr val="FF0000"/>
                </a:solidFill>
                <a:ea typeface="Times New Roman" panose="02020603050405020304" pitchFamily="18" charset="0"/>
              </a:rPr>
              <a:t>出来，（花）开出来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之意。</a:t>
            </a:r>
            <a:endParaRPr lang="en-US" altLang="zh-CN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     e.g. The book </a:t>
            </a:r>
            <a:r>
              <a:rPr lang="en-US" altLang="zh-CN" sz="3200">
                <a:solidFill>
                  <a:srgbClr val="0033CC"/>
                </a:solidFill>
                <a:ea typeface="Times New Roman" panose="02020603050405020304" pitchFamily="18" charset="0"/>
              </a:rPr>
              <a:t>comes out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this week. 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       该书本周上市。 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        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Oh, look! The sun's coming out!</a:t>
            </a:r>
            <a:endParaRPr lang="en-US" altLang="zh-CN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             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噢，看！太阳出来啦！     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4" name="矩形 1048783"/>
          <p:cNvSpPr/>
          <p:nvPr/>
        </p:nvSpPr>
        <p:spPr>
          <a:xfrm>
            <a:off x="228600" y="339725"/>
            <a:ext cx="8880475" cy="6524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ea typeface="Times New Roman" panose="02020603050405020304" pitchFamily="18" charset="0"/>
              </a:rPr>
              <a:t>5. One of the main reasons is that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Mickey was   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like a common man, but he always tried to   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face any danger.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一个主要原因是米奇看似一个普通人，但 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他总是尝试应对任何危险。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one of …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后跟</a:t>
            </a:r>
            <a:r>
              <a:rPr lang="zh-CN" altLang="en-US" sz="3200">
                <a:solidFill>
                  <a:srgbClr val="6600CC"/>
                </a:solidFill>
                <a:ea typeface="Times New Roman" panose="02020603050405020304" pitchFamily="18" charset="0"/>
              </a:rPr>
              <a:t>可数名词复数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，</a:t>
            </a:r>
            <a:r>
              <a:rPr lang="en-US" altLang="zh-CN" sz="3200">
                <a:solidFill>
                  <a:srgbClr val="6600CC"/>
                </a:solidFill>
                <a:ea typeface="Times New Roman" panose="02020603050405020304" pitchFamily="18" charset="0"/>
              </a:rPr>
              <a:t>表示…</a:t>
            </a:r>
            <a:r>
              <a:rPr lang="zh-CN" altLang="en-US" sz="3200">
                <a:solidFill>
                  <a:srgbClr val="6600CC"/>
                </a:solidFill>
                <a:ea typeface="Times New Roman" panose="02020603050405020304" pitchFamily="18" charset="0"/>
              </a:rPr>
              <a:t>之一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。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 其后的谓语动词用</a:t>
            </a:r>
            <a:r>
              <a:rPr lang="zh-CN" altLang="en-US" sz="3200">
                <a:solidFill>
                  <a:srgbClr val="6600CC"/>
                </a:solidFill>
                <a:ea typeface="Times New Roman" panose="02020603050405020304" pitchFamily="18" charset="0"/>
              </a:rPr>
              <a:t>单数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。</a:t>
            </a:r>
            <a:endParaRPr lang="en-US" altLang="zh-CN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     e.g. </a:t>
            </a:r>
            <a:r>
              <a:rPr lang="en-US" altLang="zh-CN" sz="3200">
                <a:solidFill>
                  <a:srgbClr val="0033CC"/>
                </a:solidFill>
                <a:ea typeface="Times New Roman" panose="02020603050405020304" pitchFamily="18" charset="0"/>
              </a:rPr>
              <a:t>One of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my favorite</a:t>
            </a:r>
            <a:r>
              <a:rPr lang="en-US" altLang="zh-CN" sz="3200">
                <a:solidFill>
                  <a:srgbClr val="0033CC"/>
                </a:solidFill>
                <a:ea typeface="Times New Roman" panose="02020603050405020304" pitchFamily="18" charset="0"/>
              </a:rPr>
              <a:t> movies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FF00FF"/>
                </a:solidFill>
                <a:ea typeface="Times New Roman" panose="02020603050405020304" pitchFamily="18" charset="0"/>
              </a:rPr>
              <a:t>is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Mr. Bean.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        我最喜欢的电影之一是憨豆先生。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        </a:t>
            </a:r>
            <a:r>
              <a:rPr lang="en-US" altLang="zh-CN" sz="3200">
                <a:solidFill>
                  <a:srgbClr val="0033CC"/>
                </a:solidFill>
                <a:ea typeface="Times New Roman" panose="02020603050405020304" pitchFamily="18" charset="0"/>
              </a:rPr>
              <a:t>One of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my best </a:t>
            </a:r>
            <a:r>
              <a:rPr lang="en-US" altLang="zh-CN" sz="3200">
                <a:solidFill>
                  <a:srgbClr val="0033CC"/>
                </a:solidFill>
                <a:ea typeface="Times New Roman" panose="02020603050405020304" pitchFamily="18" charset="0"/>
              </a:rPr>
              <a:t>friends</a:t>
            </a:r>
            <a:r>
              <a:rPr lang="en-US" altLang="zh-CN" sz="3200">
                <a:solidFill>
                  <a:srgbClr val="FF00FF"/>
                </a:solidFill>
                <a:ea typeface="Times New Roman" panose="02020603050405020304" pitchFamily="18" charset="0"/>
              </a:rPr>
              <a:t> is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Ann.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        安是我最好的朋友之一。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5" name="矩形 1048784"/>
          <p:cNvSpPr/>
          <p:nvPr/>
        </p:nvSpPr>
        <p:spPr>
          <a:xfrm>
            <a:off x="304800" y="609600"/>
            <a:ext cx="8382000" cy="55530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40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6. However, he </a:t>
            </a:r>
            <a:r>
              <a:rPr lang="en-US" altLang="zh-CN" sz="3200">
                <a:solidFill>
                  <a:srgbClr val="FF0000"/>
                </a:solidFill>
                <a:ea typeface="Times New Roman" panose="02020603050405020304" pitchFamily="18" charset="0"/>
              </a:rPr>
              <a:t>was </a:t>
            </a:r>
            <a:r>
              <a:rPr lang="en-US" altLang="zh-CN" sz="3200">
                <a:ea typeface="Times New Roman" panose="02020603050405020304" pitchFamily="18" charset="0"/>
              </a:rPr>
              <a:t>always</a:t>
            </a:r>
            <a:r>
              <a:rPr lang="en-US" altLang="zh-CN" sz="3200">
                <a:solidFill>
                  <a:srgbClr val="FF0000"/>
                </a:solidFill>
                <a:ea typeface="Times New Roman" panose="02020603050405020304" pitchFamily="18" charset="0"/>
              </a:rPr>
              <a:t> ready to try his best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4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然而， 他总是做好尽全力的准备。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4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1) </a:t>
            </a:r>
            <a:r>
              <a:rPr lang="en-US" altLang="zh-CN" sz="3200">
                <a:solidFill>
                  <a:srgbClr val="FF00FF"/>
                </a:solidFill>
                <a:ea typeface="Times New Roman" panose="02020603050405020304" pitchFamily="18" charset="0"/>
              </a:rPr>
              <a:t>be ready to do sth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准备做某事 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4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    </a:t>
            </a:r>
            <a:r>
              <a:rPr lang="en-US" altLang="zh-CN" sz="3200">
                <a:solidFill>
                  <a:srgbClr val="0033CC"/>
                </a:solidFill>
                <a:ea typeface="Times New Roman" panose="02020603050405020304" pitchFamily="18" charset="0"/>
              </a:rPr>
              <a:t>get ready to do sth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与之同义，但前者强    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4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    调</a:t>
            </a:r>
            <a:r>
              <a:rPr lang="zh-CN" altLang="en-US" sz="3200">
                <a:solidFill>
                  <a:srgbClr val="FF00FF"/>
                </a:solidFill>
                <a:ea typeface="Times New Roman" panose="02020603050405020304" pitchFamily="18" charset="0"/>
              </a:rPr>
              <a:t>状态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，后者强调</a:t>
            </a:r>
            <a:r>
              <a:rPr lang="zh-CN" altLang="en-US" sz="3200">
                <a:solidFill>
                  <a:srgbClr val="0033CC"/>
                </a:solidFill>
                <a:ea typeface="Times New Roman" panose="02020603050405020304" pitchFamily="18" charset="0"/>
              </a:rPr>
              <a:t>动作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。</a:t>
            </a:r>
            <a:endParaRPr lang="en-US" altLang="zh-CN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40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 e.g. Are you ready to start?    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你准备好了吗？     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40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    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Please get ready to start.</a:t>
            </a:r>
            <a:endParaRPr lang="en-US" altLang="zh-CN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40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         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请作好开始的准备。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6" name="文本框 1048785"/>
          <p:cNvSpPr txBox="1"/>
          <p:nvPr/>
        </p:nvSpPr>
        <p:spPr>
          <a:xfrm>
            <a:off x="304800" y="471487"/>
            <a:ext cx="8107362" cy="66706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35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2) </a:t>
            </a:r>
            <a:r>
              <a:rPr lang="en-US" altLang="zh-CN" sz="3200">
                <a:solidFill>
                  <a:srgbClr val="FF00FF"/>
                </a:solidFill>
                <a:ea typeface="Times New Roman" panose="02020603050405020304" pitchFamily="18" charset="0"/>
              </a:rPr>
              <a:t>Try one’s best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尽某人最大的努力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其后跟动词不定式形式，即： 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zh-CN" altLang="en-US" sz="3200">
                <a:solidFill>
                  <a:srgbClr val="FF00FF"/>
                </a:solidFill>
              </a:rPr>
              <a:t>         </a:t>
            </a:r>
            <a:r>
              <a:rPr lang="en-US" altLang="zh-CN" sz="3200">
                <a:solidFill>
                  <a:srgbClr val="FF00FF"/>
                </a:solidFill>
                <a:ea typeface="Times New Roman" panose="02020603050405020304" pitchFamily="18" charset="0"/>
              </a:rPr>
              <a:t>try one’s best</a:t>
            </a:r>
            <a:r>
              <a:rPr lang="en-US" altLang="zh-CN" sz="3200">
                <a:solidFill>
                  <a:srgbClr val="FF00FF"/>
                </a:solidFill>
              </a:rPr>
              <a:t> </a:t>
            </a:r>
            <a:r>
              <a:rPr lang="en-US" altLang="zh-CN" sz="3200">
                <a:solidFill>
                  <a:srgbClr val="FF00FF"/>
                </a:solidFill>
                <a:ea typeface="Times New Roman" panose="02020603050405020304" pitchFamily="18" charset="0"/>
              </a:rPr>
              <a:t>to do sth.</a:t>
            </a:r>
            <a:endParaRPr lang="en-US" altLang="zh-CN" sz="3200">
              <a:solidFill>
                <a:srgbClr val="FF00FF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e.g. Don't give up. Just try your best.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 不要放弃。只管尽你最大的努力。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  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Come on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！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Just try your best to let your </a:t>
            </a:r>
            <a:endParaRPr lang="en-US" altLang="zh-CN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dream come true.</a:t>
            </a:r>
            <a:endParaRPr lang="en-US" altLang="zh-CN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     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加油！尽最大的努力去实现你的梦想吧。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7" name="矩形 1048786"/>
          <p:cNvSpPr/>
          <p:nvPr/>
        </p:nvSpPr>
        <p:spPr>
          <a:xfrm>
            <a:off x="533400" y="609600"/>
            <a:ext cx="8205787" cy="60118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35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7. People </a:t>
            </a:r>
            <a:r>
              <a:rPr lang="en-US" altLang="zh-CN" sz="3200">
                <a:solidFill>
                  <a:srgbClr val="FF0000"/>
                </a:solidFill>
                <a:ea typeface="Times New Roman" panose="02020603050405020304" pitchFamily="18" charset="0"/>
              </a:rPr>
              <a:t>went to the cinema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to see the “little  man” win.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人们去电影院是为了看这个“ 小人儿” 赢。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go to the cinema 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也可译为“ 看电影”类似 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表达如下：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</a:t>
            </a:r>
            <a:r>
              <a:rPr lang="en-US" altLang="zh-CN" sz="3200">
                <a:solidFill>
                  <a:srgbClr val="FF00FF"/>
                </a:solidFill>
                <a:ea typeface="Times New Roman" panose="02020603050405020304" pitchFamily="18" charset="0"/>
              </a:rPr>
              <a:t>go to movies</a:t>
            </a:r>
            <a:endParaRPr lang="en-US" altLang="zh-CN" sz="3200">
              <a:solidFill>
                <a:srgbClr val="FF00FF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</a:t>
            </a:r>
            <a:r>
              <a:rPr lang="en-US" altLang="zh-CN" sz="3200">
                <a:solidFill>
                  <a:srgbClr val="FF00FF"/>
                </a:solidFill>
                <a:ea typeface="Times New Roman" panose="02020603050405020304" pitchFamily="18" charset="0"/>
              </a:rPr>
              <a:t>go to a movie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endParaRPr lang="en-US" altLang="zh-CN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</a:t>
            </a:r>
            <a:r>
              <a:rPr lang="en-US" altLang="zh-CN" sz="3200">
                <a:solidFill>
                  <a:srgbClr val="FF00FF"/>
                </a:solidFill>
                <a:ea typeface="Times New Roman" panose="02020603050405020304" pitchFamily="18" charset="0"/>
              </a:rPr>
              <a:t>go to see a movie.</a:t>
            </a:r>
            <a:endParaRPr lang="en-US" altLang="zh-CN" sz="3200">
              <a:solidFill>
                <a:srgbClr val="FF00FF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8" name="矩形 1048787"/>
          <p:cNvSpPr/>
          <p:nvPr/>
        </p:nvSpPr>
        <p:spPr>
          <a:xfrm>
            <a:off x="457200" y="228600"/>
            <a:ext cx="8001000" cy="57451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45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8. Today’s cartoons are usually </a:t>
            </a:r>
            <a:r>
              <a:rPr lang="en-US" altLang="zh-CN" sz="3200">
                <a:solidFill>
                  <a:srgbClr val="FF0000"/>
                </a:solidFill>
                <a:ea typeface="Times New Roman" panose="02020603050405020304" pitchFamily="18" charset="0"/>
              </a:rPr>
              <a:t>not so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simple</a:t>
            </a:r>
            <a:r>
              <a:rPr lang="en-US" altLang="zh-CN" sz="3200">
                <a:solidFill>
                  <a:srgbClr val="FF0000"/>
                </a:solidFill>
                <a:ea typeface="Times New Roman" panose="02020603050405020304" pitchFamily="18" charset="0"/>
              </a:rPr>
              <a:t>  as 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little Mickey  Mouse.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45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现在的卡通片通常不像米老鼠那样简单。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45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此句中</a:t>
            </a:r>
            <a:r>
              <a:rPr lang="en-US" altLang="zh-CN" sz="3200">
                <a:solidFill>
                  <a:srgbClr val="FF00FF"/>
                </a:solidFill>
                <a:ea typeface="Times New Roman" panose="02020603050405020304" pitchFamily="18" charset="0"/>
              </a:rPr>
              <a:t>not so… as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结构表示“ </a:t>
            </a:r>
            <a:r>
              <a:rPr lang="en-US" altLang="zh-CN" sz="3200">
                <a:solidFill>
                  <a:srgbClr val="FF00FF"/>
                </a:solidFill>
                <a:ea typeface="Times New Roman" panose="02020603050405020304" pitchFamily="18" charset="0"/>
              </a:rPr>
              <a:t>不如……”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。又如：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45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It wasn’t so good as last time. </a:t>
            </a:r>
            <a:endParaRPr lang="en-US" altLang="zh-CN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45000"/>
              </a:lnSpc>
            </a:pPr>
            <a:r>
              <a:rPr lang="en-US" altLang="zh-CN" sz="3200">
                <a:solidFill>
                  <a:srgbClr val="000000"/>
                </a:solidFill>
                <a:ea typeface="Times New Roman" panose="02020603050405020304" pitchFamily="18" charset="0"/>
              </a:rPr>
              <a:t>     </a:t>
            </a: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这次不如上次好。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45000"/>
              </a:lnSpc>
            </a:pPr>
            <a:r>
              <a:rPr lang="zh-CN" altLang="en-US" sz="3200">
                <a:solidFill>
                  <a:srgbClr val="000000"/>
                </a:solidFill>
                <a:ea typeface="Times New Roman" panose="02020603050405020304" pitchFamily="18" charset="0"/>
              </a:rPr>
              <a:t>     </a:t>
            </a:r>
            <a:endParaRPr lang="zh-CN" altLang="en-US" sz="32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9" name="文本框 1048788"/>
          <p:cNvSpPr txBox="1"/>
          <p:nvPr/>
        </p:nvSpPr>
        <p:spPr>
          <a:xfrm>
            <a:off x="611187" y="1341437"/>
            <a:ext cx="8208962" cy="56864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609600" lvl="0" indent="-609600" eaLnBrk="1" latinLnBrk="1" hangingPunct="1">
              <a:lnSpc>
                <a:spcPct val="120000"/>
              </a:lnSpc>
            </a:pPr>
            <a:r>
              <a:rPr lang="en-US" altLang="zh-CN" sz="3400"/>
              <a:t>1. </a:t>
            </a:r>
            <a:r>
              <a:rPr lang="zh-CN" altLang="en-US" sz="3400"/>
              <a:t>想起 </a:t>
            </a:r>
            <a:r>
              <a:rPr lang="en-US" altLang="zh-CN" sz="3200"/>
              <a:t>____</a:t>
            </a:r>
            <a:r>
              <a:rPr lang="zh-CN" altLang="en-US" sz="3400"/>
              <a:t>______    </a:t>
            </a:r>
            <a:endParaRPr lang="zh-CN" altLang="en-US" sz="3400"/>
          </a:p>
          <a:p>
            <a:pPr marL="609600" lvl="0" indent="-609600" eaLnBrk="1" latinLnBrk="1" hangingPunct="1">
              <a:lnSpc>
                <a:spcPct val="120000"/>
              </a:lnSpc>
            </a:pPr>
            <a:r>
              <a:rPr lang="zh-CN" altLang="en-US" sz="3400"/>
              <a:t>2. 例如 </a:t>
            </a:r>
            <a:r>
              <a:rPr lang="en-US" altLang="zh-CN" sz="3400"/>
              <a:t>________</a:t>
            </a:r>
            <a:endParaRPr lang="en-US" altLang="zh-CN" sz="3400"/>
          </a:p>
          <a:p>
            <a:pPr marL="609600" lvl="0" indent="-609600" eaLnBrk="1" latinLnBrk="1" hangingPunct="1">
              <a:lnSpc>
                <a:spcPct val="120000"/>
              </a:lnSpc>
            </a:pPr>
            <a:r>
              <a:rPr lang="en-US" altLang="zh-CN" sz="3400"/>
              <a:t>3. </a:t>
            </a:r>
            <a:r>
              <a:rPr lang="zh-CN" altLang="en-US" sz="3400"/>
              <a:t>发行</a:t>
            </a:r>
            <a:r>
              <a:rPr lang="en-US" altLang="zh-CN" sz="3400"/>
              <a:t>; </a:t>
            </a:r>
            <a:r>
              <a:rPr lang="zh-CN" altLang="en-US" sz="3400"/>
              <a:t>出版  </a:t>
            </a:r>
            <a:r>
              <a:rPr lang="en-US" altLang="zh-CN" sz="3400"/>
              <a:t>___________</a:t>
            </a:r>
            <a:endParaRPr lang="en-US" altLang="zh-CN" sz="3400"/>
          </a:p>
          <a:p>
            <a:pPr marL="609600" lvl="0" indent="-609600" eaLnBrk="1" latinLnBrk="1" hangingPunct="1">
              <a:lnSpc>
                <a:spcPct val="120000"/>
              </a:lnSpc>
            </a:pPr>
            <a:r>
              <a:rPr lang="en-US" altLang="zh-CN" sz="3400"/>
              <a:t>4. </a:t>
            </a:r>
            <a:r>
              <a:rPr lang="zh-CN" altLang="en-US" sz="3400"/>
              <a:t>在二十世纪三十年代 </a:t>
            </a:r>
            <a:r>
              <a:rPr lang="en-US" altLang="zh-CN" sz="3400"/>
              <a:t>_____________</a:t>
            </a:r>
            <a:endParaRPr lang="en-US" altLang="zh-CN" sz="3400"/>
          </a:p>
          <a:p>
            <a:pPr marL="609600" lvl="0" indent="-609600" eaLnBrk="1" latinLnBrk="1" hangingPunct="1">
              <a:lnSpc>
                <a:spcPct val="120000"/>
              </a:lnSpc>
            </a:pPr>
            <a:r>
              <a:rPr lang="en-US" altLang="zh-CN" sz="3400"/>
              <a:t>5. </a:t>
            </a:r>
            <a:r>
              <a:rPr lang="zh-CN" altLang="en-US" sz="3400"/>
              <a:t>主要原因之一 </a:t>
            </a:r>
            <a:r>
              <a:rPr lang="en-US" altLang="zh-CN" sz="3400"/>
              <a:t>______________________</a:t>
            </a:r>
            <a:endParaRPr lang="en-US" altLang="zh-CN" sz="3400"/>
          </a:p>
          <a:p>
            <a:pPr marL="609600" lvl="0" indent="-609600" eaLnBrk="1" latinLnBrk="1" hangingPunct="1">
              <a:lnSpc>
                <a:spcPct val="120000"/>
              </a:lnSpc>
            </a:pPr>
            <a:r>
              <a:rPr lang="en-US" altLang="zh-CN" sz="3400"/>
              <a:t>6. </a:t>
            </a:r>
            <a:r>
              <a:rPr lang="zh-CN" altLang="en-US" sz="3400"/>
              <a:t>努力做某事 </a:t>
            </a:r>
            <a:r>
              <a:rPr lang="en-US" altLang="zh-CN" sz="3400"/>
              <a:t>______________</a:t>
            </a:r>
            <a:endParaRPr lang="en-US" altLang="zh-CN" sz="3400"/>
          </a:p>
          <a:p>
            <a:pPr marL="609600" lvl="0" indent="-609600" eaLnBrk="1" latinLnBrk="1" hangingPunct="1">
              <a:lnSpc>
                <a:spcPct val="120000"/>
              </a:lnSpc>
            </a:pPr>
            <a:r>
              <a:rPr lang="en-US" altLang="zh-CN" sz="3400"/>
              <a:t>7. </a:t>
            </a:r>
            <a:r>
              <a:rPr lang="zh-CN" altLang="en-US" sz="3400"/>
              <a:t>准备好做某事 </a:t>
            </a:r>
            <a:r>
              <a:rPr lang="en-US" altLang="zh-CN" sz="3400"/>
              <a:t>__________________</a:t>
            </a:r>
            <a:endParaRPr lang="en-US" altLang="zh-CN" sz="3400"/>
          </a:p>
          <a:p>
            <a:pPr marL="609600" lvl="0" indent="-609600" eaLnBrk="1" latinLnBrk="1" hangingPunct="1">
              <a:lnSpc>
                <a:spcPct val="120000"/>
              </a:lnSpc>
            </a:pPr>
            <a:r>
              <a:rPr lang="en-US" altLang="zh-CN" sz="3400"/>
              <a:t>8. </a:t>
            </a:r>
            <a:r>
              <a:rPr lang="zh-CN" altLang="en-US" sz="3400"/>
              <a:t>尽最大努力 </a:t>
            </a:r>
            <a:r>
              <a:rPr lang="en-US" altLang="zh-CN" sz="3400"/>
              <a:t>_____________</a:t>
            </a:r>
            <a:endParaRPr lang="en-US" altLang="zh-CN" sz="3400"/>
          </a:p>
        </p:txBody>
      </p:sp>
      <p:sp>
        <p:nvSpPr>
          <p:cNvPr id="1048790" name="矩形 1048789"/>
          <p:cNvSpPr/>
          <p:nvPr/>
        </p:nvSpPr>
        <p:spPr>
          <a:xfrm>
            <a:off x="1547812" y="549275"/>
            <a:ext cx="6911975" cy="6477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>
                <a:solidFill>
                  <a:srgbClr val="CC00FF"/>
                </a:solidFill>
                <a:ea typeface="Times New Roman" panose="02020603050405020304" pitchFamily="18" charset="0"/>
              </a:rPr>
              <a:t>. </a:t>
            </a:r>
            <a:endParaRPr lang="en-US" altLang="zh-CN">
              <a:solidFill>
                <a:srgbClr val="CC00FF"/>
              </a:solidFill>
              <a:ea typeface="Times New Roman" panose="02020603050405020304" pitchFamily="18" charset="0"/>
            </a:endParaRPr>
          </a:p>
        </p:txBody>
      </p:sp>
      <p:sp>
        <p:nvSpPr>
          <p:cNvPr id="1048791" name="文本框 1048790"/>
          <p:cNvSpPr txBox="1"/>
          <p:nvPr/>
        </p:nvSpPr>
        <p:spPr>
          <a:xfrm>
            <a:off x="2124075" y="1412875"/>
            <a:ext cx="1943100" cy="579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ea typeface="Times New Roman" panose="02020603050405020304" pitchFamily="18" charset="0"/>
              </a:rPr>
              <a:t>think of</a:t>
            </a:r>
            <a:endParaRPr lang="en-US" altLang="zh-CN" sz="3200">
              <a:solidFill>
                <a:srgbClr val="FF3300"/>
              </a:solidFill>
              <a:ea typeface="Times New Roman" panose="02020603050405020304" pitchFamily="18" charset="0"/>
            </a:endParaRPr>
          </a:p>
        </p:txBody>
      </p:sp>
      <p:sp>
        <p:nvSpPr>
          <p:cNvPr id="1048792" name="文本框 1048791"/>
          <p:cNvSpPr txBox="1"/>
          <p:nvPr/>
        </p:nvSpPr>
        <p:spPr>
          <a:xfrm>
            <a:off x="3276600" y="2636837"/>
            <a:ext cx="3041650" cy="579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ea typeface="Times New Roman" panose="02020603050405020304" pitchFamily="18" charset="0"/>
              </a:rPr>
              <a:t>come out</a:t>
            </a:r>
            <a:endParaRPr lang="en-US" altLang="zh-CN" sz="3200">
              <a:solidFill>
                <a:srgbClr val="FF3300"/>
              </a:solidFill>
              <a:ea typeface="Times New Roman" panose="02020603050405020304" pitchFamily="18" charset="0"/>
            </a:endParaRPr>
          </a:p>
        </p:txBody>
      </p:sp>
      <p:sp>
        <p:nvSpPr>
          <p:cNvPr id="1048793" name="文本框 1048792"/>
          <p:cNvSpPr txBox="1"/>
          <p:nvPr/>
        </p:nvSpPr>
        <p:spPr>
          <a:xfrm>
            <a:off x="5076825" y="3284537"/>
            <a:ext cx="3348037" cy="579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ea typeface="Times New Roman" panose="02020603050405020304" pitchFamily="18" charset="0"/>
              </a:rPr>
              <a:t>in the 1930s</a:t>
            </a:r>
            <a:endParaRPr lang="en-US" altLang="zh-CN" sz="3200">
              <a:solidFill>
                <a:srgbClr val="FF3300"/>
              </a:solidFill>
              <a:ea typeface="Times New Roman" panose="02020603050405020304" pitchFamily="18" charset="0"/>
            </a:endParaRPr>
          </a:p>
        </p:txBody>
      </p:sp>
      <p:sp>
        <p:nvSpPr>
          <p:cNvPr id="1048794" name="文本框 1048793"/>
          <p:cNvSpPr txBox="1"/>
          <p:nvPr/>
        </p:nvSpPr>
        <p:spPr>
          <a:xfrm>
            <a:off x="1295400" y="4419600"/>
            <a:ext cx="5006975" cy="579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ea typeface="Times New Roman" panose="02020603050405020304" pitchFamily="18" charset="0"/>
              </a:rPr>
              <a:t>one of the main reasons</a:t>
            </a:r>
            <a:endParaRPr lang="en-US" altLang="zh-CN" sz="3200">
              <a:solidFill>
                <a:srgbClr val="FF3300"/>
              </a:solidFill>
              <a:ea typeface="Times New Roman" panose="02020603050405020304" pitchFamily="18" charset="0"/>
            </a:endParaRPr>
          </a:p>
        </p:txBody>
      </p:sp>
      <p:sp>
        <p:nvSpPr>
          <p:cNvPr id="1048795" name="文本框 1048794"/>
          <p:cNvSpPr txBox="1"/>
          <p:nvPr/>
        </p:nvSpPr>
        <p:spPr>
          <a:xfrm>
            <a:off x="3962400" y="5638800"/>
            <a:ext cx="4800600" cy="579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spcBef>
                <a:spcPct val="50000"/>
              </a:spcBef>
            </a:pPr>
            <a:r>
              <a:rPr lang="zh-CN" altLang="en-US" sz="3200">
                <a:solidFill>
                  <a:srgbClr val="FF3300"/>
                </a:solidFill>
                <a:ea typeface="Times New Roman" panose="02020603050405020304" pitchFamily="18" charset="0"/>
              </a:rPr>
              <a:t>be</a:t>
            </a:r>
            <a:r>
              <a:rPr lang="zh-CN" altLang="en-US" sz="3200">
                <a:solidFill>
                  <a:srgbClr val="FF3300"/>
                </a:solidFill>
              </a:rPr>
              <a:t>/get</a:t>
            </a:r>
            <a:r>
              <a:rPr lang="zh-CN" altLang="en-US" sz="3200">
                <a:solidFill>
                  <a:srgbClr val="FF3300"/>
                </a:solidFill>
                <a:ea typeface="Times New Roman" panose="02020603050405020304" pitchFamily="18" charset="0"/>
              </a:rPr>
              <a:t> ready to do sth.</a:t>
            </a:r>
            <a:r>
              <a:rPr lang="zh-CN" altLang="en-US">
                <a:solidFill>
                  <a:srgbClr val="FF3300"/>
                </a:solidFill>
                <a:ea typeface="Times New Roman" panose="02020603050405020304" pitchFamily="18" charset="0"/>
              </a:rPr>
              <a:t> </a:t>
            </a:r>
            <a:endParaRPr lang="zh-CN" altLang="en-US">
              <a:solidFill>
                <a:srgbClr val="FF3300"/>
              </a:solidFill>
              <a:ea typeface="Times New Roman" panose="02020603050405020304" pitchFamily="18" charset="0"/>
            </a:endParaRPr>
          </a:p>
        </p:txBody>
      </p:sp>
      <p:sp>
        <p:nvSpPr>
          <p:cNvPr id="1048796" name="文本框 1048795"/>
          <p:cNvSpPr txBox="1"/>
          <p:nvPr/>
        </p:nvSpPr>
        <p:spPr>
          <a:xfrm>
            <a:off x="3581400" y="6324600"/>
            <a:ext cx="5029200" cy="579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spcBef>
                <a:spcPct val="50000"/>
              </a:spcBef>
            </a:pPr>
            <a:r>
              <a:rPr lang="zh-CN" altLang="en-US" sz="3200">
                <a:solidFill>
                  <a:srgbClr val="FF3300"/>
                </a:solidFill>
                <a:ea typeface="Times New Roman" panose="02020603050405020304" pitchFamily="18" charset="0"/>
              </a:rPr>
              <a:t>try one’s best</a:t>
            </a:r>
            <a:r>
              <a:rPr lang="zh-CN" altLang="en-US" sz="3200">
                <a:solidFill>
                  <a:srgbClr val="FF3300"/>
                </a:solidFill>
              </a:rPr>
              <a:t> （ to do )</a:t>
            </a:r>
            <a:r>
              <a:rPr lang="zh-CN" altLang="en-US">
                <a:solidFill>
                  <a:srgbClr val="FF3300"/>
                </a:solidFill>
                <a:ea typeface="Times New Roman" panose="02020603050405020304" pitchFamily="18" charset="0"/>
              </a:rPr>
              <a:t> </a:t>
            </a:r>
            <a:endParaRPr lang="zh-CN" altLang="en-US">
              <a:solidFill>
                <a:srgbClr val="FF3300"/>
              </a:solidFill>
              <a:ea typeface="Times New Roman" panose="02020603050405020304" pitchFamily="18" charset="0"/>
            </a:endParaRPr>
          </a:p>
        </p:txBody>
      </p:sp>
      <p:sp>
        <p:nvSpPr>
          <p:cNvPr id="1048797" name="文本框 1048796"/>
          <p:cNvSpPr txBox="1"/>
          <p:nvPr/>
        </p:nvSpPr>
        <p:spPr>
          <a:xfrm>
            <a:off x="3657600" y="5029200"/>
            <a:ext cx="2879725" cy="579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ea typeface="Times New Roman" panose="02020603050405020304" pitchFamily="18" charset="0"/>
              </a:rPr>
              <a:t>try to do sth</a:t>
            </a:r>
            <a:r>
              <a:rPr lang="en-US" altLang="zh-CN">
                <a:solidFill>
                  <a:srgbClr val="FF3300"/>
                </a:solidFill>
                <a:ea typeface="Times New Roman" panose="02020603050405020304" pitchFamily="18" charset="0"/>
              </a:rPr>
              <a:t>. </a:t>
            </a:r>
            <a:endParaRPr lang="en-US" altLang="zh-CN">
              <a:solidFill>
                <a:srgbClr val="FF3300"/>
              </a:solidFill>
              <a:ea typeface="Times New Roman" panose="02020603050405020304" pitchFamily="18" charset="0"/>
            </a:endParaRPr>
          </a:p>
        </p:txBody>
      </p:sp>
      <p:sp>
        <p:nvSpPr>
          <p:cNvPr id="1048798" name="文本框 1048797"/>
          <p:cNvSpPr txBox="1"/>
          <p:nvPr/>
        </p:nvSpPr>
        <p:spPr>
          <a:xfrm>
            <a:off x="2124075" y="2060575"/>
            <a:ext cx="2016125" cy="579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ea typeface="Times New Roman" panose="02020603050405020304" pitchFamily="18" charset="0"/>
              </a:rPr>
              <a:t>such as</a:t>
            </a:r>
            <a:endParaRPr lang="en-US" altLang="zh-CN" sz="3200">
              <a:solidFill>
                <a:srgbClr val="FF3300"/>
              </a:solidFill>
              <a:ea typeface="Times New Roman" panose="02020603050405020304" pitchFamily="18" charset="0"/>
            </a:endParaRPr>
          </a:p>
        </p:txBody>
      </p:sp>
      <p:pic>
        <p:nvPicPr>
          <p:cNvPr id="2097181" name="图片 2097180" descr="revi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50825" y="188912"/>
            <a:ext cx="1225550" cy="11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4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4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4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4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4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4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4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04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04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9" grpId="0"/>
      <p:bldP spid="1048790" grpId="0"/>
      <p:bldP spid="1048791" grpId="0"/>
      <p:bldP spid="1048792" grpId="0"/>
      <p:bldP spid="1048793" grpId="0"/>
      <p:bldP spid="1048794" grpId="0"/>
      <p:bldP spid="1048795" grpId="0"/>
      <p:bldP spid="1048796" grpId="0"/>
      <p:bldP spid="1048797" grpId="0"/>
      <p:bldP spid="10487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99" name="矩形 1048798"/>
          <p:cNvSpPr/>
          <p:nvPr/>
        </p:nvSpPr>
        <p:spPr>
          <a:xfrm>
            <a:off x="0" y="304800"/>
            <a:ext cx="9448800" cy="61880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25000"/>
              </a:lnSpc>
            </a:pPr>
            <a:r>
              <a:rPr lang="en-US" altLang="zh-CN" sz="3200">
                <a:ea typeface="Times New Roman" panose="02020603050405020304" pitchFamily="18" charset="0"/>
              </a:rPr>
              <a:t>9. She </a:t>
            </a:r>
            <a:r>
              <a:rPr lang="en-US" altLang="zh-CN" sz="3200">
                <a:solidFill>
                  <a:srgbClr val="FF0000"/>
                </a:solidFill>
                <a:ea typeface="Times New Roman" panose="02020603050405020304" pitchFamily="18" charset="0"/>
              </a:rPr>
              <a:t>dresses up</a:t>
            </a:r>
            <a:r>
              <a:rPr lang="en-US" altLang="zh-CN" sz="3200">
                <a:ea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0000FF"/>
                </a:solidFill>
                <a:ea typeface="Times New Roman" panose="02020603050405020304" pitchFamily="18" charset="0"/>
              </a:rPr>
              <a:t>like</a:t>
            </a:r>
            <a:r>
              <a:rPr lang="en-US" altLang="zh-CN" sz="3200">
                <a:ea typeface="Times New Roman" panose="02020603050405020304" pitchFamily="18" charset="0"/>
              </a:rPr>
              <a:t> a boy and </a:t>
            </a:r>
            <a:r>
              <a:rPr lang="en-US" altLang="zh-CN" sz="3200">
                <a:solidFill>
                  <a:srgbClr val="FF0000"/>
                </a:solidFill>
                <a:ea typeface="Times New Roman" panose="02020603050405020304" pitchFamily="18" charset="0"/>
              </a:rPr>
              <a:t>take</a:t>
            </a:r>
            <a:r>
              <a:rPr lang="en-US" altLang="zh-CN" sz="3200">
                <a:ea typeface="Times New Roman" panose="02020603050405020304" pitchFamily="18" charset="0"/>
              </a:rPr>
              <a:t>s her   </a:t>
            </a:r>
            <a:endParaRPr lang="en-US" altLang="zh-CN" sz="3200"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5000"/>
              </a:lnSpc>
            </a:pPr>
            <a:r>
              <a:rPr lang="en-US" altLang="zh-CN" sz="3200">
                <a:ea typeface="Times New Roman" panose="02020603050405020304" pitchFamily="18" charset="0"/>
              </a:rPr>
              <a:t>      father’s </a:t>
            </a:r>
            <a:r>
              <a:rPr lang="en-US" altLang="zh-CN" sz="3200">
                <a:solidFill>
                  <a:srgbClr val="FF0000"/>
                </a:solidFill>
                <a:ea typeface="Times New Roman" panose="02020603050405020304" pitchFamily="18" charset="0"/>
              </a:rPr>
              <a:t>place</a:t>
            </a:r>
            <a:r>
              <a:rPr lang="zh-CN" altLang="en-US" sz="3200">
                <a:ea typeface="Times New Roman" panose="02020603050405020304" pitchFamily="18" charset="0"/>
              </a:rPr>
              <a:t> to fight in the army. </a:t>
            </a:r>
            <a:endParaRPr lang="zh-CN" altLang="en-US" sz="3200"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5000"/>
              </a:lnSpc>
            </a:pPr>
            <a:r>
              <a:rPr lang="zh-CN" altLang="en-US" sz="3200">
                <a:ea typeface="Times New Roman" panose="02020603050405020304" pitchFamily="18" charset="0"/>
              </a:rPr>
              <a:t>      她女扮男装，替父上战场打仗。</a:t>
            </a:r>
            <a:endParaRPr lang="zh-CN" altLang="en-US" sz="3200"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5000"/>
              </a:lnSpc>
            </a:pPr>
            <a:r>
              <a:rPr lang="zh-CN" altLang="en-US" sz="3200">
                <a:ea typeface="Times New Roman" panose="02020603050405020304" pitchFamily="18" charset="0"/>
              </a:rPr>
              <a:t>     </a:t>
            </a:r>
            <a:r>
              <a:rPr lang="en-US" altLang="zh-CN" sz="3200">
                <a:ea typeface="Times New Roman" panose="02020603050405020304" pitchFamily="18" charset="0"/>
              </a:rPr>
              <a:t>1</a:t>
            </a:r>
            <a:r>
              <a:rPr lang="zh-CN" altLang="en-US" sz="3200">
                <a:ea typeface="Times New Roman" panose="02020603050405020304" pitchFamily="18" charset="0"/>
              </a:rPr>
              <a:t>） </a:t>
            </a:r>
            <a:r>
              <a:rPr lang="en-US" altLang="zh-CN" sz="3200">
                <a:solidFill>
                  <a:srgbClr val="FF00FF"/>
                </a:solidFill>
                <a:ea typeface="Times New Roman" panose="02020603050405020304" pitchFamily="18" charset="0"/>
              </a:rPr>
              <a:t>dress up   “</a:t>
            </a:r>
            <a:r>
              <a:rPr lang="zh-CN" altLang="en-US" sz="3200">
                <a:solidFill>
                  <a:srgbClr val="FF00FF"/>
                </a:solidFill>
                <a:ea typeface="Times New Roman" panose="02020603050405020304" pitchFamily="18" charset="0"/>
              </a:rPr>
              <a:t>盛装打扮、乔装打扮”。    </a:t>
            </a:r>
            <a:r>
              <a:rPr lang="en-US" altLang="zh-CN" sz="3200">
                <a:ea typeface="Times New Roman" panose="02020603050405020304" pitchFamily="18" charset="0"/>
              </a:rPr>
              <a:t>    </a:t>
            </a:r>
            <a:endParaRPr lang="en-US" altLang="zh-CN" sz="3200"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5000"/>
              </a:lnSpc>
            </a:pPr>
            <a:r>
              <a:rPr lang="en-US" altLang="zh-CN" sz="3200">
                <a:ea typeface="Times New Roman" panose="02020603050405020304" pitchFamily="18" charset="0"/>
              </a:rPr>
              <a:t>       e.g. I’d like you to </a:t>
            </a:r>
            <a:r>
              <a:rPr lang="en-US" altLang="zh-CN" sz="3200">
                <a:solidFill>
                  <a:srgbClr val="0033CC"/>
                </a:solidFill>
                <a:ea typeface="Times New Roman" panose="02020603050405020304" pitchFamily="18" charset="0"/>
              </a:rPr>
              <a:t>dress up</a:t>
            </a:r>
            <a:r>
              <a:rPr lang="zh-CN" altLang="en-US" sz="3200">
                <a:ea typeface="Times New Roman" panose="02020603050405020304" pitchFamily="18" charset="0"/>
              </a:rPr>
              <a:t> for my birthday</a:t>
            </a:r>
            <a:endParaRPr lang="zh-CN" altLang="en-US" sz="3200"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5000"/>
              </a:lnSpc>
            </a:pPr>
            <a:r>
              <a:rPr lang="zh-CN" altLang="en-US" sz="3200">
                <a:ea typeface="Times New Roman" panose="02020603050405020304" pitchFamily="18" charset="0"/>
              </a:rPr>
              <a:t>        party tonight.  </a:t>
            </a:r>
            <a:endParaRPr lang="zh-CN" altLang="en-US" sz="3200"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5000"/>
              </a:lnSpc>
            </a:pPr>
            <a:r>
              <a:rPr lang="zh-CN" altLang="en-US" sz="3200">
                <a:ea typeface="Times New Roman" panose="02020603050405020304" pitchFamily="18" charset="0"/>
              </a:rPr>
              <a:t>        今晚我希望你为我的生日派对打扮打扮。        </a:t>
            </a:r>
            <a:endParaRPr lang="zh-CN" altLang="en-US" sz="3200"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5000"/>
              </a:lnSpc>
            </a:pPr>
            <a:r>
              <a:rPr lang="zh-CN" altLang="en-US" sz="3200">
                <a:ea typeface="Times New Roman" panose="02020603050405020304" pitchFamily="18" charset="0"/>
              </a:rPr>
              <a:t>        </a:t>
            </a:r>
            <a:r>
              <a:rPr lang="en-US" altLang="zh-CN" sz="3200">
                <a:ea typeface="Times New Roman" panose="02020603050405020304" pitchFamily="18" charset="0"/>
              </a:rPr>
              <a:t>Young kids often </a:t>
            </a:r>
            <a:r>
              <a:rPr lang="en-US" altLang="zh-CN" sz="3200">
                <a:solidFill>
                  <a:srgbClr val="0033CC"/>
                </a:solidFill>
                <a:ea typeface="Times New Roman" panose="02020603050405020304" pitchFamily="18" charset="0"/>
              </a:rPr>
              <a:t>dress up</a:t>
            </a:r>
            <a:r>
              <a:rPr lang="zh-CN" altLang="en-US" sz="3200">
                <a:ea typeface="Times New Roman" panose="02020603050405020304" pitchFamily="18" charset="0"/>
              </a:rPr>
              <a:t> and have fun </a:t>
            </a:r>
            <a:endParaRPr lang="zh-CN" altLang="en-US" sz="3200"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5000"/>
              </a:lnSpc>
            </a:pPr>
            <a:r>
              <a:rPr lang="zh-CN" altLang="en-US" sz="3200">
                <a:ea typeface="Times New Roman" panose="02020603050405020304" pitchFamily="18" charset="0"/>
              </a:rPr>
              <a:t>         at Halloween.  万圣节前夜，小孩子通常都</a:t>
            </a:r>
            <a:endParaRPr lang="zh-CN" altLang="en-US" sz="3200"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25000"/>
              </a:lnSpc>
            </a:pPr>
            <a:r>
              <a:rPr lang="zh-CN" altLang="en-US" sz="3200">
                <a:ea typeface="Times New Roman" panose="02020603050405020304" pitchFamily="18" charset="0"/>
              </a:rPr>
              <a:t>        乔装打扮，玩得很开心。</a:t>
            </a:r>
            <a:endParaRPr lang="zh-CN" altLang="en-US" sz="3200">
              <a:ea typeface="Times New Roman" panose="02020603050405020304" pitchFamily="18" charset="0"/>
            </a:endParaRPr>
          </a:p>
        </p:txBody>
      </p:sp>
      <p:sp>
        <p:nvSpPr>
          <p:cNvPr id="1048800" name="矩形 1048799"/>
          <p:cNvSpPr/>
          <p:nvPr/>
        </p:nvSpPr>
        <p:spPr>
          <a:xfrm>
            <a:off x="7543800" y="6324600"/>
            <a:ext cx="1371600" cy="350837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6" lon="1080000" rev="0"/>
              </a:camera>
              <a:lightRig rig="legacyHarsh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a:bodyPr>
          <a:p>
            <a:pPr algn="ctr"/>
            <a:r>
              <a:rPr sz="1800" b="0" i="0" kern="10" spc="0" normalizeH="0">
                <a:ln w="9525" cap="flat" cmpd="sng">
                  <a:noFill/>
                  <a:prstDash val="solid"/>
                  <a:round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
</a:t>
            </a:r>
            <a:endParaRPr sz="1800" b="0" i="0" kern="10" spc="0" normalizeH="0">
              <a:ln w="9525" cap="flat" cmpd="sng">
                <a:noFill/>
                <a:prstDash val="solid"/>
                <a:round/>
              </a:ln>
              <a:gradFill rotWithShape="0">
                <a:gsLst>
                  <a:gs pos="0">
                    <a:srgbClr val="FFE701">
                      <a:alpha val="100000"/>
                    </a:srgbClr>
                  </a:gs>
                  <a:gs pos="100000">
                    <a:srgbClr val="FE3E02">
                      <a:alpha val="100000"/>
                    </a:srgbClr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0" name="矩形 1048599"/>
          <p:cNvSpPr/>
          <p:nvPr/>
        </p:nvSpPr>
        <p:spPr>
          <a:xfrm>
            <a:off x="1066800" y="762000"/>
            <a:ext cx="6248400" cy="838200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Plain">
              <a:avLst>
                <a:gd name="adj" fmla="val 50000"/>
              </a:avLst>
            </a:prstTxWarp>
          </a:bodyPr>
          <a:p>
            <a:pPr algn="ctr"/>
            <a:r>
              <a:rPr sz="3200" b="1" i="0" kern="10" spc="0" normalizeH="0">
                <a:ln w="9525" cap="flat" cmpd="sng">
                  <a:solidFill>
                    <a:srgbClr val="0000FF">
                      <a:alpha val="100000"/>
                    </a:srgbClr>
                  </a:solidFill>
                  <a:prstDash val="solid"/>
                  <a:round/>
                </a:ln>
                <a:gradFill rotWithShape="0">
                  <a:gsLst>
                    <a:gs pos="0">
                      <a:srgbClr val="FFFF00">
                        <a:alpha val="100000"/>
                      </a:srgbClr>
                    </a:gs>
                    <a:gs pos="100000">
                      <a:srgbClr val="FF9933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699999" algn="ctr">
                    <a:srgbClr val="C0C0C0">
                      <a:alpha val="100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What do you think of game shows?</a:t>
            </a:r>
            <a:endParaRPr sz="3200" b="1" i="0" kern="10" spc="0" normalizeH="0"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  <a:gradFill rotWithShape="0">
                <a:gsLst>
                  <a:gs pos="0">
                    <a:srgbClr val="FFFF00">
                      <a:alpha val="100000"/>
                    </a:srgbClr>
                  </a:gs>
                  <a:gs pos="100000">
                    <a:srgbClr val="FF9933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699999" algn="ctr">
                  <a:srgbClr val="C0C0C0">
                    <a:alpha val="100000"/>
                  </a:srgbClr>
                </a:outerShdw>
              </a:effectLst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048601" name="矩形 1048600"/>
          <p:cNvSpPr/>
          <p:nvPr/>
        </p:nvSpPr>
        <p:spPr>
          <a:xfrm>
            <a:off x="2484437" y="1562100"/>
            <a:ext cx="3598862" cy="1371600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SlantUp">
              <a:avLst>
                <a:gd name="adj" fmla="val 32058"/>
              </a:avLst>
            </a:prstTxWarp>
          </a:bodyPr>
          <a:p>
            <a:pPr algn="ctr"/>
            <a:r>
              <a:rPr sz="3600" b="1" i="0" kern="10" spc="0" normalizeH="0">
                <a:ln w="9525" cap="flat" cmpd="sng">
                  <a:solidFill>
                    <a:srgbClr val="CC99FF">
                      <a:alpha val="100000"/>
                    </a:srgbClr>
                  </a:solidFill>
                  <a:prstDash val="solid"/>
                  <a:round/>
                </a:ln>
                <a:gradFill rotWithShape="0">
                  <a:gsLst>
                    <a:gs pos="0">
                      <a:srgbClr val="6600CC">
                        <a:alpha val="100000"/>
                      </a:srgbClr>
                    </a:gs>
                    <a:gs pos="100000">
                      <a:srgbClr val="CC00CC">
                        <a:alpha val="100000"/>
                      </a:srgbClr>
                    </a:gs>
                  </a:gsLst>
                  <a:lin ang="5400000" scaled="1"/>
                </a:gradFill>
                <a:effectLst>
                  <a:outerShdw dist="53881" dir="2699999" algn="ctr">
                    <a:srgbClr val="9999FF">
                      <a:alpha val="100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I love them.</a:t>
            </a:r>
            <a:endParaRPr sz="3600" b="1" i="0" kern="10" spc="0" normalizeH="0">
              <a:ln w="9525" cap="flat" cmpd="sng">
                <a:solidFill>
                  <a:srgbClr val="CC99FF">
                    <a:alpha val="100000"/>
                  </a:srgbClr>
                </a:solidFill>
                <a:prstDash val="solid"/>
                <a:round/>
              </a:ln>
              <a:gradFill rotWithShape="0">
                <a:gsLst>
                  <a:gs pos="0">
                    <a:srgbClr val="6600CC">
                      <a:alpha val="100000"/>
                    </a:srgbClr>
                  </a:gs>
                  <a:gs pos="100000">
                    <a:srgbClr val="CC00CC">
                      <a:alpha val="100000"/>
                    </a:srgbClr>
                  </a:gs>
                </a:gsLst>
                <a:lin ang="5400000" scaled="1"/>
              </a:gradFill>
              <a:effectLst>
                <a:outerShdw dist="53881" dir="2699999" algn="ctr">
                  <a:srgbClr val="9999FF">
                    <a:alpha val="100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" name="图片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4800" y="3444240"/>
            <a:ext cx="5740400" cy="2914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01" name="文本框 1048800"/>
          <p:cNvSpPr txBox="1"/>
          <p:nvPr/>
        </p:nvSpPr>
        <p:spPr>
          <a:xfrm>
            <a:off x="304800" y="609600"/>
            <a:ext cx="8534400" cy="59912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3200">
                <a:solidFill>
                  <a:srgbClr val="FF00FF"/>
                </a:solidFill>
                <a:ea typeface="Times New Roman" panose="02020603050405020304" pitchFamily="18" charset="0"/>
              </a:rPr>
              <a:t>2</a:t>
            </a:r>
            <a:r>
              <a:rPr lang="zh-CN" altLang="en-US" sz="3200">
                <a:solidFill>
                  <a:srgbClr val="FF00FF"/>
                </a:solidFill>
                <a:ea typeface="Times New Roman" panose="02020603050405020304" pitchFamily="18" charset="0"/>
              </a:rPr>
              <a:t>）</a:t>
            </a:r>
            <a:r>
              <a:rPr lang="en-US" altLang="zh-CN" sz="3200">
                <a:solidFill>
                  <a:srgbClr val="FF00FF"/>
                </a:solidFill>
                <a:ea typeface="Times New Roman" panose="02020603050405020304" pitchFamily="18" charset="0"/>
              </a:rPr>
              <a:t>take one’s place   </a:t>
            </a:r>
            <a:r>
              <a:rPr lang="zh-CN" altLang="en-US" sz="3200">
                <a:solidFill>
                  <a:srgbClr val="FF00FF"/>
                </a:solidFill>
                <a:ea typeface="Times New Roman" panose="02020603050405020304" pitchFamily="18" charset="0"/>
              </a:rPr>
              <a:t>取代某人的位置，顶替。</a:t>
            </a:r>
            <a:endParaRPr lang="zh-CN" altLang="en-US" sz="3200">
              <a:solidFill>
                <a:srgbClr val="FF00FF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spcBef>
                <a:spcPct val="50000"/>
              </a:spcBef>
            </a:pPr>
            <a:r>
              <a:rPr lang="en-US" altLang="zh-CN" sz="3200">
                <a:ea typeface="Times New Roman" panose="02020603050405020304" pitchFamily="18" charset="0"/>
              </a:rPr>
              <a:t>       e.g.</a:t>
            </a:r>
            <a:r>
              <a:rPr lang="en-US" altLang="zh-CN" sz="3200">
                <a:solidFill>
                  <a:srgbClr val="FF00FF"/>
                </a:solidFill>
                <a:ea typeface="Times New Roman" panose="02020603050405020304" pitchFamily="18" charset="0"/>
              </a:rPr>
              <a:t> </a:t>
            </a:r>
            <a:endParaRPr lang="en-US" altLang="zh-CN" sz="3200">
              <a:solidFill>
                <a:srgbClr val="FF00FF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spcBef>
                <a:spcPct val="50000"/>
              </a:spcBef>
            </a:pPr>
            <a:r>
              <a:rPr lang="en-US" altLang="zh-CN" sz="3200"/>
              <a:t>               A robot will </a:t>
            </a:r>
            <a:r>
              <a:rPr lang="en-US" altLang="zh-CN" sz="3200">
                <a:solidFill>
                  <a:srgbClr val="CC00FF"/>
                </a:solidFill>
              </a:rPr>
              <a:t>take his place</a:t>
            </a:r>
            <a:r>
              <a:rPr lang="zh-CN" altLang="en-US" sz="3200"/>
              <a:t>.</a:t>
            </a:r>
            <a:endParaRPr lang="zh-CN" altLang="en-US" sz="3200"/>
          </a:p>
          <a:p>
            <a:pPr lvl="0" eaLnBrk="1" latinLnBrk="1" hangingPunct="1">
              <a:lnSpc>
                <a:spcPct val="110000"/>
              </a:lnSpc>
            </a:pPr>
            <a:r>
              <a:rPr lang="zh-CN" altLang="en-US" sz="3200"/>
              <a:t>               一名机器人将代替他的位置。</a:t>
            </a:r>
            <a:endParaRPr lang="zh-CN" altLang="en-US" sz="3200"/>
          </a:p>
          <a:p>
            <a:pPr lvl="0" eaLnBrk="1" latinLnBrk="1" hangingPunct="1">
              <a:spcBef>
                <a:spcPct val="50000"/>
              </a:spcBef>
            </a:pPr>
            <a:r>
              <a:rPr lang="zh-CN" altLang="en-US" sz="3200"/>
              <a:t>          </a:t>
            </a:r>
            <a:r>
              <a:rPr lang="en-US" altLang="zh-CN" sz="3200"/>
              <a:t>Zhu Bajie</a:t>
            </a:r>
            <a:r>
              <a:rPr lang="en-US" altLang="zh-CN" sz="3200">
                <a:ea typeface="Times New Roman" panose="02020603050405020304" pitchFamily="18" charset="0"/>
              </a:rPr>
              <a:t> believes that no one can </a:t>
            </a:r>
            <a:r>
              <a:rPr lang="en-US" altLang="zh-CN" sz="3200">
                <a:solidFill>
                  <a:srgbClr val="0000FF"/>
                </a:solidFill>
                <a:ea typeface="Times New Roman" panose="02020603050405020304" pitchFamily="18" charset="0"/>
              </a:rPr>
              <a:t>take   </a:t>
            </a:r>
            <a:endParaRPr lang="en-US" altLang="zh-CN" sz="320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0000FF"/>
                </a:solidFill>
              </a:rPr>
              <a:t>Sun Wukong</a:t>
            </a:r>
            <a:r>
              <a:rPr lang="en-US" altLang="zh-CN" sz="3200">
                <a:solidFill>
                  <a:srgbClr val="0000FF"/>
                </a:solidFill>
                <a:ea typeface="Times New Roman" panose="02020603050405020304" pitchFamily="18" charset="0"/>
              </a:rPr>
              <a:t>'s</a:t>
            </a:r>
            <a:r>
              <a:rPr lang="en-US" altLang="zh-CN" sz="3200">
                <a:ea typeface="Times New Roman" panose="02020603050405020304" pitchFamily="18" charset="0"/>
              </a:rPr>
              <a:t> place in h</a:t>
            </a:r>
            <a:r>
              <a:rPr lang="en-US" altLang="zh-CN" sz="3200"/>
              <a:t>is</a:t>
            </a:r>
            <a:r>
              <a:rPr lang="en-US" altLang="zh-CN" sz="3200">
                <a:ea typeface="Times New Roman" panose="02020603050405020304" pitchFamily="18" charset="0"/>
              </a:rPr>
              <a:t> heart.</a:t>
            </a:r>
            <a:endParaRPr lang="en-US" altLang="zh-CN" sz="3200">
              <a:ea typeface="Times New Roman" panose="02020603050405020304" pitchFamily="18" charset="0"/>
            </a:endParaRPr>
          </a:p>
          <a:p>
            <a:pPr lvl="0" eaLnBrk="1" latinLnBrk="1" hangingPunct="1">
              <a:spcBef>
                <a:spcPct val="50000"/>
              </a:spcBef>
            </a:pPr>
            <a:r>
              <a:rPr lang="zh-CN" altLang="en-US" sz="3200"/>
              <a:t>         猪八戒坚信没有人能取代孙悟空在他心中的位置。</a:t>
            </a:r>
            <a:endParaRPr lang="zh-CN" altLang="en-US" sz="3200"/>
          </a:p>
          <a:p>
            <a:pPr lvl="0" eaLnBrk="1" latinLnBrk="1" hangingPunct="1">
              <a:spcBef>
                <a:spcPct val="50000"/>
              </a:spcBef>
            </a:pPr>
            <a:r>
              <a:rPr lang="zh-CN" altLang="en-US" sz="3200">
                <a:ea typeface="Times New Roman" panose="02020603050405020304" pitchFamily="18" charset="0"/>
              </a:rPr>
              <a:t>            </a:t>
            </a:r>
            <a:endParaRPr lang="zh-CN" altLang="en-US" sz="3200"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8801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8801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>
                                            <p:txEl>
                                              <p:charRg st="90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48801">
                                            <p:txEl>
                                              <p:charRg st="90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>
                                            <p:txEl>
                                              <p:charRg st="46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48801">
                                            <p:txEl>
                                              <p:charRg st="46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>
                                            <p:txEl>
                                              <p:charRg st="206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48801">
                                            <p:txEl>
                                              <p:charRg st="206" end="2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>
                                            <p:txEl>
                                              <p:charRg st="119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48801">
                                            <p:txEl>
                                              <p:charRg st="119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>
                                            <p:txEl>
                                              <p:charRg st="172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48801">
                                            <p:txEl>
                                              <p:charRg st="172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02" name="矩形 1048801"/>
          <p:cNvSpPr/>
          <p:nvPr/>
        </p:nvSpPr>
        <p:spPr>
          <a:xfrm>
            <a:off x="381000" y="762000"/>
            <a:ext cx="8331200" cy="46958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35000"/>
              </a:lnSpc>
            </a:pPr>
            <a:r>
              <a:rPr lang="en-US" altLang="zh-CN" sz="3200">
                <a:ea typeface="Times New Roman" panose="02020603050405020304" pitchFamily="18" charset="0"/>
              </a:rPr>
              <a:t>10. They </a:t>
            </a:r>
            <a:r>
              <a:rPr lang="en-US" altLang="zh-CN" sz="3200">
                <a:solidFill>
                  <a:srgbClr val="FF0000"/>
                </a:solidFill>
                <a:ea typeface="Times New Roman" panose="02020603050405020304" pitchFamily="18" charset="0"/>
              </a:rPr>
              <a:t>did a good job</a:t>
            </a:r>
            <a:r>
              <a:rPr lang="zh-CN" altLang="en-US" sz="3200">
                <a:ea typeface="Times New Roman" panose="02020603050405020304" pitchFamily="18" charset="0"/>
              </a:rPr>
              <a:t> in the movie.</a:t>
            </a:r>
            <a:endParaRPr lang="zh-CN" altLang="en-US" sz="3200"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zh-CN" altLang="en-US" sz="3200">
                <a:ea typeface="Times New Roman" panose="02020603050405020304" pitchFamily="18" charset="0"/>
              </a:rPr>
              <a:t>       他们在电影中表演出色。</a:t>
            </a:r>
            <a:endParaRPr lang="zh-CN" altLang="en-US" sz="3200"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zh-CN" altLang="en-US" sz="3200">
                <a:ea typeface="Times New Roman" panose="02020603050405020304" pitchFamily="18" charset="0"/>
              </a:rPr>
              <a:t>       </a:t>
            </a:r>
            <a:r>
              <a:rPr lang="en-US" altLang="zh-CN" sz="3200">
                <a:solidFill>
                  <a:srgbClr val="0033CC"/>
                </a:solidFill>
                <a:ea typeface="Times New Roman" panose="02020603050405020304" pitchFamily="18" charset="0"/>
              </a:rPr>
              <a:t>do a good job  </a:t>
            </a:r>
            <a:r>
              <a:rPr lang="zh-CN" altLang="en-US" sz="3200">
                <a:solidFill>
                  <a:srgbClr val="0033CC"/>
                </a:solidFill>
                <a:ea typeface="Times New Roman" panose="02020603050405020304" pitchFamily="18" charset="0"/>
              </a:rPr>
              <a:t>干得好</a:t>
            </a:r>
            <a:r>
              <a:rPr lang="en-US" altLang="zh-CN" sz="3200">
                <a:solidFill>
                  <a:srgbClr val="0033CC"/>
                </a:solidFill>
                <a:ea typeface="Times New Roman" panose="02020603050405020304" pitchFamily="18" charset="0"/>
              </a:rPr>
              <a:t>; </a:t>
            </a:r>
            <a:r>
              <a:rPr lang="zh-CN" altLang="en-US" sz="3200">
                <a:solidFill>
                  <a:srgbClr val="0033CC"/>
                </a:solidFill>
                <a:ea typeface="Times New Roman" panose="02020603050405020304" pitchFamily="18" charset="0"/>
              </a:rPr>
              <a:t>干得出色</a:t>
            </a:r>
            <a:endParaRPr lang="zh-CN" altLang="en-US" sz="3200">
              <a:solidFill>
                <a:srgbClr val="0033CC"/>
              </a:solidFill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en-US" altLang="zh-CN" sz="3200">
                <a:ea typeface="Times New Roman" panose="02020603050405020304" pitchFamily="18" charset="0"/>
              </a:rPr>
              <a:t> e.g. I'm sure you can do a better job next time.</a:t>
            </a:r>
            <a:endParaRPr lang="en-US" altLang="zh-CN" sz="3200"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en-US" altLang="zh-CN" sz="3200">
                <a:ea typeface="Times New Roman" panose="02020603050405020304" pitchFamily="18" charset="0"/>
              </a:rPr>
              <a:t>        </a:t>
            </a:r>
            <a:r>
              <a:rPr lang="zh-CN" altLang="en-US" sz="3200">
                <a:ea typeface="Times New Roman" panose="02020603050405020304" pitchFamily="18" charset="0"/>
              </a:rPr>
              <a:t>我相信你下次会干得更好。</a:t>
            </a:r>
            <a:endParaRPr lang="zh-CN" altLang="en-US" sz="3200"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zh-CN" altLang="en-US" sz="3200">
                <a:ea typeface="Times New Roman" panose="02020603050405020304" pitchFamily="18" charset="0"/>
              </a:rPr>
              <a:t>        </a:t>
            </a:r>
            <a:r>
              <a:rPr lang="en-US" altLang="zh-CN" sz="3200">
                <a:ea typeface="Times New Roman" panose="02020603050405020304" pitchFamily="18" charset="0"/>
              </a:rPr>
              <a:t>You've done a good job of it.</a:t>
            </a:r>
            <a:endParaRPr lang="en-US" altLang="zh-CN" sz="3200">
              <a:ea typeface="Times New Roman" panose="02020603050405020304" pitchFamily="18" charset="0"/>
            </a:endParaRPr>
          </a:p>
          <a:p>
            <a:pPr lvl="0" eaLnBrk="1" latinLnBrk="1" hangingPunct="1">
              <a:lnSpc>
                <a:spcPct val="135000"/>
              </a:lnSpc>
            </a:pPr>
            <a:r>
              <a:rPr lang="en-US" altLang="zh-CN" sz="3200">
                <a:ea typeface="Times New Roman" panose="02020603050405020304" pitchFamily="18" charset="0"/>
              </a:rPr>
              <a:t>        </a:t>
            </a:r>
            <a:r>
              <a:rPr lang="zh-CN" altLang="en-US" sz="3200">
                <a:ea typeface="Times New Roman" panose="02020603050405020304" pitchFamily="18" charset="0"/>
              </a:rPr>
              <a:t>你干得太漂亮了</a:t>
            </a:r>
            <a:r>
              <a:rPr lang="en-US" altLang="zh-CN" sz="3200">
                <a:ea typeface="Times New Roman" panose="02020603050405020304" pitchFamily="18" charset="0"/>
              </a:rPr>
              <a:t>!</a:t>
            </a:r>
            <a:endParaRPr lang="en-US" altLang="zh-CN" sz="3200"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09" name="矩形 1048808"/>
          <p:cNvSpPr/>
          <p:nvPr/>
        </p:nvSpPr>
        <p:spPr>
          <a:xfrm>
            <a:off x="533400" y="434975"/>
            <a:ext cx="8153400" cy="62341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20000"/>
              </a:lnSpc>
            </a:pPr>
            <a:r>
              <a:rPr lang="zh-CN" altLang="en-US" sz="2800">
                <a:ea typeface="Times New Roman" panose="02020603050405020304" pitchFamily="18" charset="0"/>
              </a:rPr>
              <a:t>三．单项选择 </a:t>
            </a:r>
            <a:endParaRPr lang="zh-CN" altLang="en-US" sz="2800"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>
                <a:ea typeface="Times New Roman" panose="02020603050405020304" pitchFamily="18" charset="0"/>
              </a:rPr>
              <a:t>1. What do you ________ do? 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>
                <a:ea typeface="Times New Roman" panose="02020603050405020304" pitchFamily="18" charset="0"/>
              </a:rPr>
              <a:t>    A. want        B. want to      C. like          D. to like  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>
                <a:ea typeface="Times New Roman" panose="02020603050405020304" pitchFamily="18" charset="0"/>
              </a:rPr>
              <a:t>2.My grandfather ________ stay ________ home 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>
                <a:ea typeface="Times New Roman" panose="02020603050405020304" pitchFamily="18" charset="0"/>
              </a:rPr>
              <a:t>   and watch TV.   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>
                <a:ea typeface="Times New Roman" panose="02020603050405020304" pitchFamily="18" charset="0"/>
              </a:rPr>
              <a:t>      A. like, at                   B. like, in    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>
                <a:ea typeface="Times New Roman" panose="02020603050405020304" pitchFamily="18" charset="0"/>
              </a:rPr>
              <a:t>      C. likes to, at             D. likes to, in  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>
                <a:ea typeface="Times New Roman" panose="02020603050405020304" pitchFamily="18" charset="0"/>
              </a:rPr>
              <a:t>3________ kind of movies ________ Lucy like? 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zh-CN" altLang="en-US" sz="2800">
                <a:ea typeface="Times New Roman" panose="02020603050405020304" pitchFamily="18" charset="0"/>
              </a:rPr>
              <a:t>      A．</a:t>
            </a:r>
            <a:r>
              <a:rPr lang="en-US" altLang="zh-CN" sz="2800">
                <a:ea typeface="Times New Roman" panose="02020603050405020304" pitchFamily="18" charset="0"/>
              </a:rPr>
              <a:t>What, does                B</a:t>
            </a:r>
            <a:r>
              <a:rPr lang="zh-CN" altLang="en-US" sz="2800">
                <a:ea typeface="Times New Roman" panose="02020603050405020304" pitchFamily="18" charset="0"/>
              </a:rPr>
              <a:t>．</a:t>
            </a:r>
            <a:r>
              <a:rPr lang="en-US" altLang="zh-CN" sz="2800">
                <a:ea typeface="Times New Roman" panose="02020603050405020304" pitchFamily="18" charset="0"/>
              </a:rPr>
              <a:t>What, do      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>
                <a:ea typeface="Times New Roman" panose="02020603050405020304" pitchFamily="18" charset="0"/>
              </a:rPr>
              <a:t>      C</a:t>
            </a:r>
            <a:r>
              <a:rPr lang="zh-CN" altLang="en-US" sz="2800">
                <a:ea typeface="Times New Roman" panose="02020603050405020304" pitchFamily="18" charset="0"/>
              </a:rPr>
              <a:t>．</a:t>
            </a:r>
            <a:r>
              <a:rPr lang="en-US" altLang="zh-CN" sz="2800">
                <a:ea typeface="Times New Roman" panose="02020603050405020304" pitchFamily="18" charset="0"/>
              </a:rPr>
              <a:t>What’s, does             D</a:t>
            </a:r>
            <a:r>
              <a:rPr lang="zh-CN" altLang="en-US" sz="2800">
                <a:ea typeface="Times New Roman" panose="02020603050405020304" pitchFamily="18" charset="0"/>
              </a:rPr>
              <a:t>．</a:t>
            </a:r>
            <a:r>
              <a:rPr lang="en-US" altLang="zh-CN" sz="2800">
                <a:ea typeface="Times New Roman" panose="02020603050405020304" pitchFamily="18" charset="0"/>
              </a:rPr>
              <a:t>Which, do  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endParaRPr lang="zh-CN" altLang="en-US" sz="2800">
              <a:ea typeface="Times New Roman" panose="02020603050405020304" pitchFamily="18" charset="0"/>
            </a:endParaRPr>
          </a:p>
        </p:txBody>
      </p:sp>
      <p:sp>
        <p:nvSpPr>
          <p:cNvPr id="1048810" name="矩形 1048809"/>
          <p:cNvSpPr/>
          <p:nvPr/>
        </p:nvSpPr>
        <p:spPr>
          <a:xfrm>
            <a:off x="3581400" y="914400"/>
            <a:ext cx="422275" cy="5207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280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endParaRPr lang="en-US" altLang="zh-CN" sz="280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048811" name="矩形 1048810"/>
          <p:cNvSpPr/>
          <p:nvPr/>
        </p:nvSpPr>
        <p:spPr>
          <a:xfrm>
            <a:off x="3810000" y="2438400"/>
            <a:ext cx="441325" cy="5207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2800">
                <a:solidFill>
                  <a:srgbClr val="FF0000"/>
                </a:solidFill>
                <a:ea typeface="Times New Roman" panose="02020603050405020304" pitchFamily="18" charset="0"/>
              </a:rPr>
              <a:t>C</a:t>
            </a:r>
            <a:endParaRPr lang="en-US" altLang="zh-CN" sz="280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048812" name="矩形 1048811"/>
          <p:cNvSpPr/>
          <p:nvPr/>
        </p:nvSpPr>
        <p:spPr>
          <a:xfrm>
            <a:off x="1524000" y="4648200"/>
            <a:ext cx="441325" cy="5207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2800">
                <a:solidFill>
                  <a:srgbClr val="FF0000"/>
                </a:solidFill>
                <a:ea typeface="Times New Roman" panose="02020603050405020304" pitchFamily="18" charset="0"/>
              </a:rPr>
              <a:t>A</a:t>
            </a:r>
            <a:endParaRPr lang="en-US" altLang="zh-CN" sz="280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8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8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81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81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81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81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13" name="矩形 1048812"/>
          <p:cNvSpPr/>
          <p:nvPr/>
        </p:nvSpPr>
        <p:spPr>
          <a:xfrm>
            <a:off x="77787" y="458787"/>
            <a:ext cx="8839200" cy="61896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lnSpc>
                <a:spcPct val="130000"/>
              </a:lnSpc>
            </a:pPr>
            <a:r>
              <a:rPr lang="zh-CN" altLang="en-US" sz="2800">
                <a:ea typeface="Times New Roman" panose="02020603050405020304" pitchFamily="18" charset="0"/>
              </a:rPr>
              <a:t>  </a:t>
            </a:r>
            <a:r>
              <a:rPr lang="en-US" altLang="zh-CN" sz="2800">
                <a:ea typeface="Times New Roman" panose="02020603050405020304" pitchFamily="18" charset="0"/>
              </a:rPr>
              <a:t>4</a:t>
            </a:r>
            <a:r>
              <a:rPr lang="zh-CN" altLang="en-US" sz="2800">
                <a:ea typeface="Times New Roman" panose="02020603050405020304" pitchFamily="18" charset="0"/>
              </a:rPr>
              <a:t>．</a:t>
            </a:r>
            <a:r>
              <a:rPr lang="en-US" altLang="zh-CN" sz="2800">
                <a:ea typeface="Times New Roman" panose="02020603050405020304" pitchFamily="18" charset="0"/>
              </a:rPr>
              <a:t>________ a word, we can learn a lot 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800">
                <a:ea typeface="Times New Roman" panose="02020603050405020304" pitchFamily="18" charset="0"/>
              </a:rPr>
              <a:t>        ________ Chinese history.  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800">
                <a:ea typeface="Times New Roman" panose="02020603050405020304" pitchFamily="18" charset="0"/>
              </a:rPr>
              <a:t>       A</a:t>
            </a:r>
            <a:r>
              <a:rPr lang="zh-CN" altLang="en-US" sz="2800">
                <a:ea typeface="Times New Roman" panose="02020603050405020304" pitchFamily="18" charset="0"/>
              </a:rPr>
              <a:t>．</a:t>
            </a:r>
            <a:r>
              <a:rPr lang="en-US" altLang="zh-CN" sz="2800">
                <a:ea typeface="Times New Roman" panose="02020603050405020304" pitchFamily="18" charset="0"/>
              </a:rPr>
              <a:t>For, for                     B</a:t>
            </a:r>
            <a:r>
              <a:rPr lang="zh-CN" altLang="en-US" sz="2800">
                <a:ea typeface="Times New Roman" panose="02020603050405020304" pitchFamily="18" charset="0"/>
              </a:rPr>
              <a:t>．</a:t>
            </a:r>
            <a:r>
              <a:rPr lang="en-US" altLang="zh-CN" sz="2800">
                <a:ea typeface="Times New Roman" panose="02020603050405020304" pitchFamily="18" charset="0"/>
              </a:rPr>
              <a:t>In, about  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800">
                <a:ea typeface="Times New Roman" panose="02020603050405020304" pitchFamily="18" charset="0"/>
              </a:rPr>
              <a:t>       C</a:t>
            </a:r>
            <a:r>
              <a:rPr lang="zh-CN" altLang="en-US" sz="2800">
                <a:ea typeface="Times New Roman" panose="02020603050405020304" pitchFamily="18" charset="0"/>
              </a:rPr>
              <a:t>．</a:t>
            </a:r>
            <a:r>
              <a:rPr lang="en-US" altLang="zh-CN" sz="2800">
                <a:ea typeface="Times New Roman" panose="02020603050405020304" pitchFamily="18" charset="0"/>
              </a:rPr>
              <a:t>For, about                 D</a:t>
            </a:r>
            <a:r>
              <a:rPr lang="zh-CN" altLang="en-US" sz="2800">
                <a:ea typeface="Times New Roman" panose="02020603050405020304" pitchFamily="18" charset="0"/>
              </a:rPr>
              <a:t>．</a:t>
            </a:r>
            <a:r>
              <a:rPr lang="en-US" altLang="zh-CN" sz="2800">
                <a:ea typeface="Times New Roman" panose="02020603050405020304" pitchFamily="18" charset="0"/>
              </a:rPr>
              <a:t>In, for  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zh-CN" altLang="en-US" sz="2800">
                <a:ea typeface="Times New Roman" panose="02020603050405020304" pitchFamily="18" charset="0"/>
              </a:rPr>
              <a:t>   5.Gina likes action movies, ________ she doesn’t </a:t>
            </a:r>
            <a:endParaRPr lang="zh-CN" altLang="en-US" sz="2800">
              <a:ea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zh-CN" altLang="en-US" sz="2800">
                <a:ea typeface="Times New Roman" panose="02020603050405020304" pitchFamily="18" charset="0"/>
              </a:rPr>
              <a:t>        like thrillers. </a:t>
            </a:r>
            <a:endParaRPr lang="zh-CN" altLang="en-US" sz="2800">
              <a:ea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zh-CN" altLang="en-US" sz="2800">
                <a:ea typeface="Times New Roman" panose="02020603050405020304" pitchFamily="18" charset="0"/>
              </a:rPr>
              <a:t>       A．</a:t>
            </a:r>
            <a:r>
              <a:rPr lang="en-US" altLang="zh-CN" sz="2800">
                <a:ea typeface="Times New Roman" panose="02020603050405020304" pitchFamily="18" charset="0"/>
              </a:rPr>
              <a:t>and                    B</a:t>
            </a:r>
            <a:r>
              <a:rPr lang="zh-CN" altLang="en-US" sz="2800">
                <a:ea typeface="Times New Roman" panose="02020603050405020304" pitchFamily="18" charset="0"/>
              </a:rPr>
              <a:t>．</a:t>
            </a:r>
            <a:r>
              <a:rPr lang="en-US" altLang="zh-CN" sz="2800">
                <a:ea typeface="Times New Roman" panose="02020603050405020304" pitchFamily="18" charset="0"/>
              </a:rPr>
              <a:t>so           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800">
                <a:ea typeface="Times New Roman" panose="02020603050405020304" pitchFamily="18" charset="0"/>
              </a:rPr>
              <a:t>       C</a:t>
            </a:r>
            <a:r>
              <a:rPr lang="zh-CN" altLang="en-US" sz="2800">
                <a:ea typeface="Times New Roman" panose="02020603050405020304" pitchFamily="18" charset="0"/>
              </a:rPr>
              <a:t>．</a:t>
            </a:r>
            <a:r>
              <a:rPr lang="en-US" altLang="zh-CN" sz="2800">
                <a:ea typeface="Times New Roman" panose="02020603050405020304" pitchFamily="18" charset="0"/>
              </a:rPr>
              <a:t>or                       D</a:t>
            </a:r>
            <a:r>
              <a:rPr lang="zh-CN" altLang="en-US" sz="2800">
                <a:ea typeface="Times New Roman" panose="02020603050405020304" pitchFamily="18" charset="0"/>
              </a:rPr>
              <a:t>．</a:t>
            </a:r>
            <a:r>
              <a:rPr lang="en-US" altLang="zh-CN" sz="2800">
                <a:ea typeface="Times New Roman" panose="02020603050405020304" pitchFamily="18" charset="0"/>
              </a:rPr>
              <a:t>but  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800">
                <a:ea typeface="Times New Roman" panose="02020603050405020304" pitchFamily="18" charset="0"/>
              </a:rPr>
              <a:t> 6. September is ________ month of the year. 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800">
                <a:ea typeface="Times New Roman" panose="02020603050405020304" pitchFamily="18" charset="0"/>
              </a:rPr>
              <a:t>       A</a:t>
            </a:r>
            <a:r>
              <a:rPr lang="zh-CN" altLang="en-US" sz="2800">
                <a:ea typeface="Times New Roman" panose="02020603050405020304" pitchFamily="18" charset="0"/>
              </a:rPr>
              <a:t>．</a:t>
            </a:r>
            <a:r>
              <a:rPr lang="en-US" altLang="zh-CN" sz="2800">
                <a:ea typeface="Times New Roman" panose="02020603050405020304" pitchFamily="18" charset="0"/>
              </a:rPr>
              <a:t>nineth                      B</a:t>
            </a:r>
            <a:r>
              <a:rPr lang="zh-CN" altLang="en-US" sz="2800">
                <a:ea typeface="Times New Roman" panose="02020603050405020304" pitchFamily="18" charset="0"/>
              </a:rPr>
              <a:t>．</a:t>
            </a:r>
            <a:r>
              <a:rPr lang="en-US" altLang="zh-CN" sz="2800">
                <a:ea typeface="Times New Roman" panose="02020603050405020304" pitchFamily="18" charset="0"/>
              </a:rPr>
              <a:t>ninth       </a:t>
            </a:r>
            <a:endParaRPr lang="en-US" altLang="zh-CN" sz="2800">
              <a:ea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800">
                <a:ea typeface="Times New Roman" panose="02020603050405020304" pitchFamily="18" charset="0"/>
              </a:rPr>
              <a:t>       C</a:t>
            </a:r>
            <a:r>
              <a:rPr lang="zh-CN" altLang="en-US" sz="2800">
                <a:ea typeface="Times New Roman" panose="02020603050405020304" pitchFamily="18" charset="0"/>
              </a:rPr>
              <a:t>．</a:t>
            </a:r>
            <a:r>
              <a:rPr lang="en-US" altLang="zh-CN" sz="2800">
                <a:ea typeface="Times New Roman" panose="02020603050405020304" pitchFamily="18" charset="0"/>
              </a:rPr>
              <a:t>the nineth              D</a:t>
            </a:r>
            <a:r>
              <a:rPr lang="zh-CN" altLang="en-US" sz="2800">
                <a:ea typeface="Times New Roman" panose="02020603050405020304" pitchFamily="18" charset="0"/>
              </a:rPr>
              <a:t>．</a:t>
            </a:r>
            <a:r>
              <a:rPr lang="en-US" altLang="zh-CN" sz="2800">
                <a:ea typeface="Times New Roman" panose="02020603050405020304" pitchFamily="18" charset="0"/>
              </a:rPr>
              <a:t>the ninth  </a:t>
            </a:r>
            <a:endParaRPr lang="en-US" altLang="zh-CN" sz="2800">
              <a:ea typeface="Times New Roman" panose="02020603050405020304" pitchFamily="18" charset="0"/>
            </a:endParaRPr>
          </a:p>
        </p:txBody>
      </p:sp>
      <p:sp>
        <p:nvSpPr>
          <p:cNvPr id="1048814" name="矩形 1048813"/>
          <p:cNvSpPr/>
          <p:nvPr/>
        </p:nvSpPr>
        <p:spPr>
          <a:xfrm>
            <a:off x="1676400" y="60960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280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endParaRPr lang="en-US" altLang="zh-CN" sz="280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048815" name="矩形 1048814"/>
          <p:cNvSpPr/>
          <p:nvPr/>
        </p:nvSpPr>
        <p:spPr>
          <a:xfrm>
            <a:off x="5257800" y="2819400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2800">
                <a:solidFill>
                  <a:srgbClr val="FF0000"/>
                </a:solidFill>
                <a:ea typeface="Times New Roman" panose="02020603050405020304" pitchFamily="18" charset="0"/>
              </a:rPr>
              <a:t>D</a:t>
            </a:r>
            <a:endParaRPr lang="en-US" altLang="zh-CN" sz="280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048816" name="矩形 1048815"/>
          <p:cNvSpPr/>
          <p:nvPr/>
        </p:nvSpPr>
        <p:spPr>
          <a:xfrm>
            <a:off x="3505200" y="4876800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2800">
                <a:solidFill>
                  <a:srgbClr val="FF0000"/>
                </a:solidFill>
                <a:ea typeface="Times New Roman" panose="02020603050405020304" pitchFamily="18" charset="0"/>
              </a:rPr>
              <a:t>D</a:t>
            </a:r>
            <a:endParaRPr lang="en-US" altLang="zh-CN" sz="280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8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8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8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8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81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81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17" name="文本占位符 1048816"/>
          <p:cNvSpPr/>
          <p:nvPr>
            <p:ph type="body" idx="1"/>
          </p:nvPr>
        </p:nvSpPr>
        <p:spPr>
          <a:xfrm>
            <a:off x="539750" y="1341437"/>
            <a:ext cx="8064500" cy="49688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1063625" lvl="0" indent="-1063625" eaLnBrk="1" latinLnBrk="1" hangingPunct="1">
              <a:spcBef>
                <a:spcPct val="0"/>
              </a:spcBef>
              <a:buFontTx/>
              <a:buNone/>
            </a:pPr>
            <a:r>
              <a:rPr lang="en-US" altLang="zh-CN"/>
              <a:t>1. A: What ____ your brother think of the bike?</a:t>
            </a:r>
            <a:endParaRPr lang="en-US" altLang="zh-CN"/>
          </a:p>
          <a:p>
            <a:pPr marL="1063625" lvl="0" indent="-1063625" eaLnBrk="1" latinLnBrk="1" hangingPunct="1">
              <a:spcBef>
                <a:spcPct val="0"/>
              </a:spcBef>
              <a:buFontTx/>
              <a:buNone/>
            </a:pPr>
            <a:r>
              <a:rPr lang="en-US" altLang="zh-CN"/>
              <a:t>    B: He likes it.                                           </a:t>
            </a:r>
            <a:endParaRPr lang="en-US" altLang="zh-CN"/>
          </a:p>
          <a:p>
            <a:pPr marL="1063625" lvl="0" indent="-1063625" eaLnBrk="1" latinLnBrk="1" hangingPunct="1">
              <a:spcBef>
                <a:spcPct val="0"/>
              </a:spcBef>
              <a:buFontTx/>
              <a:buNone/>
            </a:pPr>
            <a:r>
              <a:rPr lang="en-US" altLang="zh-CN"/>
              <a:t>    A. does         B. do          C. is</a:t>
            </a:r>
            <a:endParaRPr lang="en-US" altLang="zh-CN"/>
          </a:p>
          <a:p>
            <a:pPr marL="1063625" lvl="0" indent="-1063625" eaLnBrk="1" latinLnBrk="1" hangingPunct="1">
              <a:spcBef>
                <a:spcPct val="0"/>
              </a:spcBef>
              <a:buFontTx/>
              <a:buNone/>
            </a:pPr>
            <a:r>
              <a:rPr lang="en-US" altLang="zh-CN"/>
              <a:t>2. A: What do they think ___ the movie.</a:t>
            </a:r>
            <a:endParaRPr lang="en-US" altLang="zh-CN"/>
          </a:p>
          <a:p>
            <a:pPr marL="1063625" lvl="0" indent="-1063625" eaLnBrk="1" latinLnBrk="1" hangingPunct="1">
              <a:spcBef>
                <a:spcPct val="0"/>
              </a:spcBef>
              <a:buFontTx/>
              <a:buNone/>
            </a:pPr>
            <a:r>
              <a:rPr lang="en-US" altLang="zh-CN"/>
              <a:t>    B: They like it very much.</a:t>
            </a:r>
            <a:endParaRPr lang="en-US" altLang="zh-CN"/>
          </a:p>
          <a:p>
            <a:pPr marL="1063625" lvl="0" indent="-1063625" eaLnBrk="1" latinLnBrk="1" hangingPunct="1">
              <a:spcBef>
                <a:spcPct val="0"/>
              </a:spcBef>
              <a:buFontTx/>
              <a:buNone/>
            </a:pPr>
            <a:r>
              <a:rPr lang="en-US" altLang="zh-CN"/>
              <a:t>    A. to             B. of            C. for</a:t>
            </a:r>
            <a:endParaRPr lang="en-US" altLang="zh-CN"/>
          </a:p>
        </p:txBody>
      </p:sp>
      <p:sp>
        <p:nvSpPr>
          <p:cNvPr id="1048818" name="文本框 1048817"/>
          <p:cNvSpPr txBox="1"/>
          <p:nvPr/>
        </p:nvSpPr>
        <p:spPr>
          <a:xfrm>
            <a:off x="611187" y="620712"/>
            <a:ext cx="2446337" cy="730250"/>
          </a:xfrm>
          <a:prstGeom prst="rect">
            <a:avLst/>
          </a:prstGeom>
          <a:solidFill>
            <a:srgbClr val="6600CC"/>
          </a:solidFill>
          <a:ln w="28575" cap="rnd" cmpd="sng">
            <a:solidFill>
              <a:srgbClr val="FFFF00">
                <a:alpha val="100000"/>
              </a:srgbClr>
            </a:solidFill>
            <a:prstDash val="sysDot"/>
            <a:round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4000" b="1">
                <a:solidFill>
                  <a:schemeClr val="lt1"/>
                </a:solidFill>
                <a:latin typeface="Times New Roman" panose="02020603050405020304" pitchFamily="18" charset="0"/>
              </a:rPr>
              <a:t>Exercises</a:t>
            </a:r>
            <a:endParaRPr lang="en-US" altLang="zh-CN" sz="4000" b="1">
              <a:solidFill>
                <a:schemeClr val="lt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97182" name="图片 2097181" descr="__scale__1_38006601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827087" y="3284537"/>
            <a:ext cx="79375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3" name="图片 2097182" descr="__scale__1_38006601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276600" y="5157787"/>
            <a:ext cx="793750" cy="7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4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7" grpId="0"/>
      <p:bldP spid="10488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19" name="文本占位符 1048818"/>
          <p:cNvSpPr/>
          <p:nvPr>
            <p:ph type="body" idx="1"/>
          </p:nvPr>
        </p:nvSpPr>
        <p:spPr>
          <a:xfrm>
            <a:off x="611187" y="947737"/>
            <a:ext cx="7921625" cy="52895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685800" lvl="0" indent="-68580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3. A: What do you think of sitcoms?</a:t>
            </a:r>
            <a:endParaRPr lang="en-US" altLang="zh-CN"/>
          </a:p>
          <a:p>
            <a:pPr marL="685800" lvl="0" indent="-68580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    B: Oh, I _________ mind them.</a:t>
            </a:r>
            <a:endParaRPr lang="en-US" altLang="zh-CN"/>
          </a:p>
          <a:p>
            <a:pPr marL="685800" lvl="0" indent="-68580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    A. can’t      B. don’t           C. am not</a:t>
            </a:r>
            <a:endParaRPr lang="en-US" altLang="zh-CN"/>
          </a:p>
          <a:p>
            <a:pPr marL="685800" lvl="0" indent="-68580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4. A: What does she think of the scarf?</a:t>
            </a:r>
            <a:endParaRPr lang="en-US" altLang="zh-CN"/>
          </a:p>
          <a:p>
            <a:pPr marL="685800" lvl="0" indent="-68580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    B: She ________ stand them.</a:t>
            </a:r>
            <a:endParaRPr lang="en-US" altLang="zh-CN"/>
          </a:p>
          <a:p>
            <a:pPr marL="685800" lvl="0" indent="-68580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    A. isn’t         B. doesn’t       C. can’t</a:t>
            </a:r>
            <a:endParaRPr lang="en-US" altLang="zh-CN"/>
          </a:p>
        </p:txBody>
      </p:sp>
      <p:pic>
        <p:nvPicPr>
          <p:cNvPr id="2097184" name="图片 2097183" descr="__scale__1_38006601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132137" y="2420937"/>
            <a:ext cx="79375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5" name="图片 2097184" descr="__scale__1_38006601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156325" y="4581525"/>
            <a:ext cx="793750" cy="79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20" name="矩形 1048819"/>
          <p:cNvSpPr/>
          <p:nvPr/>
        </p:nvSpPr>
        <p:spPr>
          <a:xfrm>
            <a:off x="7543800" y="6324600"/>
            <a:ext cx="1371600" cy="350837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6" lon="1080000" rev="0"/>
              </a:camera>
              <a:lightRig rig="legacyHarsh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a:bodyPr>
          <a:p>
            <a:pPr algn="ctr"/>
            <a:r>
              <a:rPr sz="1800" b="0" i="0" kern="10" spc="0" normalizeH="0">
                <a:ln w="9525" cap="flat" cmpd="sng">
                  <a:noFill/>
                  <a:prstDash val="solid"/>
                  <a:round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
</a:t>
            </a:r>
            <a:endParaRPr sz="1800" b="0" i="0" kern="10" spc="0" normalizeH="0">
              <a:ln w="9525" cap="flat" cmpd="sng">
                <a:noFill/>
                <a:prstDash val="solid"/>
                <a:round/>
              </a:ln>
              <a:gradFill rotWithShape="0">
                <a:gsLst>
                  <a:gs pos="0">
                    <a:srgbClr val="FFE701">
                      <a:alpha val="100000"/>
                    </a:srgbClr>
                  </a:gs>
                  <a:gs pos="100000">
                    <a:srgbClr val="FE3E02">
                      <a:alpha val="100000"/>
                    </a:srgbClr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21" name="文本占位符 1048820"/>
          <p:cNvSpPr/>
          <p:nvPr>
            <p:ph type="body" idx="1"/>
          </p:nvPr>
        </p:nvSpPr>
        <p:spPr>
          <a:xfrm>
            <a:off x="611187" y="836612"/>
            <a:ext cx="7942262" cy="52895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5. She enjoys _________.</a:t>
            </a:r>
            <a:endParaRPr lang="en-US" altLang="zh-CN"/>
          </a:p>
          <a:p>
            <a:pPr lvl="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    A. swim      B. swimming      C. swims</a:t>
            </a:r>
            <a:endParaRPr lang="en-US" altLang="zh-CN"/>
          </a:p>
          <a:p>
            <a:pPr lvl="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6. You have no _______ to say so.</a:t>
            </a:r>
            <a:endParaRPr lang="en-US" altLang="zh-CN"/>
          </a:p>
          <a:p>
            <a:pPr lvl="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    A. right      B. left       C. wrong</a:t>
            </a:r>
            <a:endParaRPr lang="en-US" altLang="zh-CN"/>
          </a:p>
          <a:p>
            <a:pPr lvl="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7. Mary, a ____ girl, is a new student.</a:t>
            </a:r>
            <a:endParaRPr lang="en-US" altLang="zh-CN"/>
          </a:p>
          <a:p>
            <a:pPr lvl="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    A. ten years old          B. ten-years old</a:t>
            </a:r>
            <a:endParaRPr lang="en-US" altLang="zh-CN"/>
          </a:p>
          <a:p>
            <a:pPr lvl="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    C. ten-year-old</a:t>
            </a:r>
            <a:endParaRPr lang="en-US" altLang="zh-CN"/>
          </a:p>
        </p:txBody>
      </p:sp>
      <p:pic>
        <p:nvPicPr>
          <p:cNvPr id="2097186" name="图片 2097185" descr="__scale__1_38006601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971800" y="1524000"/>
            <a:ext cx="79375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7" name="图片 2097186" descr="__scale__1_38006601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900112" y="3141662"/>
            <a:ext cx="79375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8" name="图片 2097187" descr="__scale__1_38006601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042987" y="5229225"/>
            <a:ext cx="793750" cy="7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23" name="文本占位符 1048822"/>
          <p:cNvSpPr/>
          <p:nvPr>
            <p:ph type="body" idx="1"/>
          </p:nvPr>
        </p:nvSpPr>
        <p:spPr>
          <a:xfrm>
            <a:off x="466725" y="668337"/>
            <a:ext cx="8137525" cy="31845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685800" lvl="0" indent="-68580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0">
                <a:solidFill>
                  <a:srgbClr val="FF0066"/>
                </a:solidFill>
              </a:rPr>
              <a:t>单项选择</a:t>
            </a:r>
            <a:endParaRPr lang="zh-CN" altLang="en-US" b="0">
              <a:solidFill>
                <a:srgbClr val="FF0066"/>
              </a:solidFill>
            </a:endParaRPr>
          </a:p>
          <a:p>
            <a:pPr marL="685800" lvl="0" indent="-68580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1</a:t>
            </a:r>
            <a:r>
              <a:rPr lang="zh-CN" altLang="en-US"/>
              <a:t>．</a:t>
            </a:r>
            <a:r>
              <a:rPr lang="en-US" altLang="zh-CN"/>
              <a:t>Your hands are very dirty. Please go and have a wash with ______ .                       A. a soap     B. soaps     C. soap</a:t>
            </a:r>
            <a:endParaRPr lang="en-US" altLang="zh-CN"/>
          </a:p>
          <a:p>
            <a:pPr marL="685800" lvl="0" indent="-68580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6600CC"/>
                </a:solidFill>
              </a:rPr>
              <a:t>      </a:t>
            </a:r>
            <a:endParaRPr lang="en-US" altLang="zh-CN" sz="3200">
              <a:solidFill>
                <a:srgbClr val="6600CC"/>
              </a:solidFill>
            </a:endParaRPr>
          </a:p>
        </p:txBody>
      </p:sp>
      <p:pic>
        <p:nvPicPr>
          <p:cNvPr id="2097190" name="图片 2097189" descr="57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580062" y="2924175"/>
            <a:ext cx="85725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24" name="矩形 1048823"/>
          <p:cNvSpPr/>
          <p:nvPr/>
        </p:nvSpPr>
        <p:spPr>
          <a:xfrm>
            <a:off x="762000" y="3748087"/>
            <a:ext cx="7696200" cy="14097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此题考察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soap</a:t>
            </a: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的用法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, soap</a:t>
            </a: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为不可数名词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故不能选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。答案为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。</a:t>
            </a:r>
            <a:endParaRPr lang="zh-CN" altLang="en-US" sz="3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82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82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charRg st="5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823">
                                            <p:txEl>
                                              <p:charRg st="5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823">
                                            <p:txEl>
                                              <p:charRg st="5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charRg st="131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823">
                                            <p:txEl>
                                              <p:charRg st="131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823">
                                            <p:txEl>
                                              <p:charRg st="131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3" grpId="0" advAuto="0" build="p"/>
      <p:bldP spid="10488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25" name="文本占位符 1048824"/>
          <p:cNvSpPr/>
          <p:nvPr>
            <p:ph type="body" idx="1"/>
          </p:nvPr>
        </p:nvSpPr>
        <p:spPr>
          <a:xfrm>
            <a:off x="612775" y="741362"/>
            <a:ext cx="7704137" cy="37877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448945" lvl="0" indent="-448945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2. — ____ do you think of the movie?    </a:t>
            </a:r>
            <a:br>
              <a:rPr lang="en-US" altLang="zh-CN"/>
            </a:br>
            <a:r>
              <a:rPr lang="en-US" altLang="zh-CN"/>
              <a:t>— It’s very interesting. I like it.                    A. Why       	B. Which	                        C. How		D. What</a:t>
            </a:r>
            <a:endParaRPr lang="en-US" altLang="zh-CN"/>
          </a:p>
          <a:p>
            <a:pPr marL="448945" lvl="0" indent="-448945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3300"/>
                </a:solidFill>
              </a:rPr>
              <a:t>    </a:t>
            </a:r>
            <a:endParaRPr lang="en-US" altLang="zh-CN">
              <a:solidFill>
                <a:srgbClr val="FF3300"/>
              </a:solidFill>
            </a:endParaRPr>
          </a:p>
        </p:txBody>
      </p:sp>
      <p:pic>
        <p:nvPicPr>
          <p:cNvPr id="2097191" name="图片 2097190" descr="57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140200" y="2997200"/>
            <a:ext cx="85725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26" name="矩形 1048825"/>
          <p:cNvSpPr/>
          <p:nvPr/>
        </p:nvSpPr>
        <p:spPr>
          <a:xfrm>
            <a:off x="762000" y="4267200"/>
            <a:ext cx="7673975" cy="15208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lnSpc>
                <a:spcPct val="130000"/>
              </a:lnSpc>
            </a:pP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此题考察句型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What do you think of...?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故答案为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。</a:t>
            </a:r>
            <a:endParaRPr lang="zh-CN" altLang="en-US" sz="3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825">
                                            <p:txEl>
                                              <p:charRg st="0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825">
                                            <p:txEl>
                                              <p:charRg st="159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5" grpId="0" advAuto="0" build="p"/>
      <p:bldP spid="10488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27" name="文本占位符 1048826"/>
          <p:cNvSpPr/>
          <p:nvPr>
            <p:ph type="body" idx="1"/>
          </p:nvPr>
        </p:nvSpPr>
        <p:spPr>
          <a:xfrm>
            <a:off x="228600" y="685800"/>
            <a:ext cx="8686800" cy="3429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3. It’s too hot in the classroom. We can’t ___ it.</a:t>
            </a:r>
            <a:endParaRPr lang="en-US" altLang="zh-CN"/>
          </a:p>
          <a:p>
            <a:pPr lvl="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   We all ___ up and go out of the classroom. </a:t>
            </a:r>
            <a:endParaRPr lang="en-US" altLang="zh-CN"/>
          </a:p>
          <a:p>
            <a:pPr lvl="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   A. mind; stand		                                             B. stand; stand			                                 C. sit; stand</a:t>
            </a:r>
            <a:endParaRPr lang="en-US" altLang="zh-CN"/>
          </a:p>
        </p:txBody>
      </p:sp>
      <p:pic>
        <p:nvPicPr>
          <p:cNvPr id="2097192" name="图片 2097191" descr="57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39750" y="3716337"/>
            <a:ext cx="85725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28" name="矩形 1048827"/>
          <p:cNvSpPr/>
          <p:nvPr/>
        </p:nvSpPr>
        <p:spPr>
          <a:xfrm>
            <a:off x="323850" y="4797425"/>
            <a:ext cx="8001000" cy="2281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30000"/>
              </a:lnSpc>
              <a:buFontTx/>
              <a:buNone/>
            </a:pPr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此题考察的是</a:t>
            </a:r>
            <a:r>
              <a:rPr lang="en-US" altLang="zh-CN" sz="2800">
                <a:solidFill>
                  <a:srgbClr val="FF0066"/>
                </a:solidFill>
                <a:latin typeface="Times New Roman" panose="02020603050405020304" pitchFamily="18" charset="0"/>
              </a:rPr>
              <a:t>stand</a:t>
            </a:r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的两个词义。句意是“教室里太热了。我们不能忍受。我们都站起来走出了教室”。故答案为</a:t>
            </a:r>
            <a:r>
              <a:rPr lang="en-US" altLang="zh-CN" sz="2800">
                <a:solidFill>
                  <a:srgbClr val="FF0066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。</a:t>
            </a:r>
            <a:endParaRPr lang="zh-CN" altLang="en-US" sz="28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1" name="图片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5085" y="1963420"/>
            <a:ext cx="6514465" cy="4142740"/>
          </a:xfrm>
          <a:prstGeom prst="rect">
            <a:avLst/>
          </a:prstGeom>
        </p:spPr>
      </p:pic>
      <p:sp>
        <p:nvSpPr>
          <p:cNvPr id="1048610" name="矩形 1048609"/>
          <p:cNvSpPr/>
          <p:nvPr/>
        </p:nvSpPr>
        <p:spPr>
          <a:xfrm>
            <a:off x="4095750" y="125095"/>
            <a:ext cx="3733800" cy="838200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Plain">
              <a:avLst>
                <a:gd name="adj" fmla="val 50000"/>
              </a:avLst>
            </a:prstTxWarp>
          </a:bodyPr>
          <a:p>
            <a:pPr algn="ctr"/>
            <a:r>
              <a:rPr sz="3600" b="1" i="0" kern="10" spc="0" normalizeH="0">
                <a:ln w="12700" cap="flat" cmpd="sng">
                  <a:solidFill>
                    <a:srgbClr val="EAEAEA">
                      <a:alpha val="100000"/>
                    </a:srgbClr>
                  </a:solidFill>
                  <a:prstDash val="solid"/>
                  <a:round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dist="35921" dir="2699999" sy="50000" kx="2115830" algn="bl">
                    <a:srgbClr val="C0C0C0">
                      <a:alpha val="10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soap operas</a:t>
            </a:r>
            <a:endParaRPr sz="3600" b="1" i="0" kern="10" spc="0" normalizeH="0">
              <a:ln w="12700" cap="flat" cmpd="sng">
                <a:solidFill>
                  <a:srgbClr val="EAEAEA">
                    <a:alpha val="100000"/>
                  </a:srgbClr>
                </a:solidFill>
                <a:prstDash val="solid"/>
                <a:round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</a:gradFill>
              <a:effectLst>
                <a:outerShdw dist="35921" dir="2699999" sy="50000" kx="2115830" algn="bl">
                  <a:srgbClr val="C0C0C0">
                    <a:alpha val="10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11" name="矩形 1048610"/>
          <p:cNvSpPr/>
          <p:nvPr/>
        </p:nvSpPr>
        <p:spPr>
          <a:xfrm>
            <a:off x="709295" y="963295"/>
            <a:ext cx="8153400" cy="2743200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SlantUp">
              <a:avLst>
                <a:gd name="adj" fmla="val 55556"/>
              </a:avLst>
            </a:prstTxWarp>
          </a:bodyPr>
          <a:p>
            <a:pPr algn="ctr"/>
            <a:r>
              <a:rPr sz="2400" b="1" i="0" kern="10" spc="0" normalizeH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What do you think of soap operas?</a:t>
            </a:r>
            <a:endParaRPr sz="2400" b="1" i="0" kern="10" spc="0" normalizeH="0"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12" name="矩形 1048611"/>
          <p:cNvSpPr/>
          <p:nvPr/>
        </p:nvSpPr>
        <p:spPr>
          <a:xfrm>
            <a:off x="2819400" y="3505200"/>
            <a:ext cx="5105400" cy="3308350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SlantUp">
              <a:avLst>
                <a:gd name="adj" fmla="val 34604"/>
              </a:avLst>
            </a:prstTxWarp>
          </a:bodyPr>
          <a:p>
            <a:pPr algn="ctr"/>
            <a:r>
              <a:rPr sz="3600" b="0" i="0" kern="10" spc="0" normalizeH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FF00"/>
                </a:solidFill>
                <a:latin typeface="华文新魏" panose="02010800040101010101" charset="-122"/>
                <a:ea typeface="华文新魏" panose="02010800040101010101" charset="-122"/>
              </a:rPr>
              <a:t>I don't like them.</a:t>
            </a:r>
            <a:endParaRPr sz="3600" b="0" i="0" kern="10" spc="0" normalizeH="0"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  <a:solidFill>
                <a:srgbClr val="00FF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r>
              <a:rPr sz="3600" b="0" i="0" kern="10" spc="0" normalizeH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FF00"/>
                </a:solidFill>
                <a:latin typeface="华文新魏" panose="02010800040101010101" charset="-122"/>
                <a:ea typeface="华文新魏" panose="02010800040101010101" charset="-122"/>
              </a:rPr>
              <a:t>
</a:t>
            </a:r>
            <a:endParaRPr sz="3600" b="0" i="0" kern="10" spc="0" normalizeH="0"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  <a:solidFill>
                <a:srgbClr val="00FF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48613" name="笑脸 1048612"/>
          <p:cNvSpPr/>
          <p:nvPr/>
        </p:nvSpPr>
        <p:spPr>
          <a:xfrm>
            <a:off x="8159750" y="5486400"/>
            <a:ext cx="703262" cy="762000"/>
          </a:xfrm>
          <a:prstGeom prst="smileyFace">
            <a:avLst>
              <a:gd name="adj" fmla="val -4653"/>
            </a:avLst>
          </a:prstGeom>
          <a:solidFill>
            <a:srgbClr val="00FF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29" name="文本占位符 1048828"/>
          <p:cNvSpPr/>
          <p:nvPr>
            <p:ph type="body" idx="1"/>
          </p:nvPr>
        </p:nvSpPr>
        <p:spPr>
          <a:xfrm>
            <a:off x="828675" y="836612"/>
            <a:ext cx="7343775" cy="29733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4. How about _____ out for a walk?                 A. to go		B. going</a:t>
            </a:r>
            <a:endParaRPr lang="en-US" altLang="zh-CN"/>
          </a:p>
          <a:p>
            <a:pPr lvl="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  C. go		D. goes</a:t>
            </a:r>
            <a:endParaRPr lang="en-US" altLang="zh-CN"/>
          </a:p>
          <a:p>
            <a:pPr lvl="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0000FF"/>
                </a:solidFill>
              </a:rPr>
              <a:t>    </a:t>
            </a:r>
            <a:endParaRPr lang="en-US" altLang="zh-CN">
              <a:solidFill>
                <a:srgbClr val="0000FF"/>
              </a:solidFill>
            </a:endParaRPr>
          </a:p>
        </p:txBody>
      </p:sp>
      <p:pic>
        <p:nvPicPr>
          <p:cNvPr id="2097193" name="图片 2097192" descr="57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284662" y="1700212"/>
            <a:ext cx="85725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30" name="矩形 1048829"/>
          <p:cNvSpPr/>
          <p:nvPr/>
        </p:nvSpPr>
        <p:spPr>
          <a:xfrm>
            <a:off x="762000" y="3124200"/>
            <a:ext cx="7723187" cy="15208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about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为介词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其后应接动名词的形式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故答案为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829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829">
                                            <p:txEl>
                                              <p:charRg st="7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829">
                                            <p:txEl>
                                              <p:charRg st="87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9" grpId="0" advAuto="0" build="p"/>
      <p:bldP spid="10488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31" name="文本占位符 1048830"/>
          <p:cNvSpPr/>
          <p:nvPr>
            <p:ph type="body" idx="1"/>
          </p:nvPr>
        </p:nvSpPr>
        <p:spPr>
          <a:xfrm>
            <a:off x="971550" y="442912"/>
            <a:ext cx="6913562" cy="36718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3600" b="1" i="0" u="none" baseline="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553720" lvl="0" indent="-553720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5. --- Who is our teacher talking _________ ? --- Mr. Zhang.                              A. /	                B. of		                                    C. at			D. to     </a:t>
            </a:r>
            <a:endParaRPr lang="en-US" altLang="zh-CN"/>
          </a:p>
        </p:txBody>
      </p:sp>
      <p:pic>
        <p:nvPicPr>
          <p:cNvPr id="2097194" name="图片 2097193" descr="57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427537" y="2708275"/>
            <a:ext cx="85725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32" name="矩形 1048831"/>
          <p:cNvSpPr/>
          <p:nvPr/>
        </p:nvSpPr>
        <p:spPr>
          <a:xfrm>
            <a:off x="1116012" y="3352800"/>
            <a:ext cx="6356350" cy="29495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lnSpc>
                <a:spcPct val="130000"/>
              </a:lnSpc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此题句意为“我们的老师在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跟谁交谈”。“与某人交谈”应用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talk to sb.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talk with sb.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故答案为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833" name="矩形 1048832"/>
          <p:cNvSpPr/>
          <p:nvPr/>
        </p:nvSpPr>
        <p:spPr>
          <a:xfrm>
            <a:off x="7543800" y="6324600"/>
            <a:ext cx="1371600" cy="350837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6" lon="1080000" rev="0"/>
              </a:camera>
              <a:lightRig rig="legacyHarsh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a:bodyPr>
          <a:p>
            <a:pPr algn="ctr"/>
            <a:r>
              <a:rPr sz="1800" b="0" i="0" kern="10" spc="0" normalizeH="0">
                <a:ln w="9525" cap="flat" cmpd="sng">
                  <a:noFill/>
                  <a:prstDash val="solid"/>
                  <a:round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
</a:t>
            </a:r>
            <a:endParaRPr sz="1800" b="0" i="0" kern="10" spc="0" normalizeH="0">
              <a:ln w="9525" cap="flat" cmpd="sng">
                <a:noFill/>
                <a:prstDash val="solid"/>
                <a:round/>
              </a:ln>
              <a:gradFill rotWithShape="0">
                <a:gsLst>
                  <a:gs pos="0">
                    <a:srgbClr val="FFE701">
                      <a:alpha val="100000"/>
                    </a:srgbClr>
                  </a:gs>
                  <a:gs pos="100000">
                    <a:srgbClr val="FE3E02">
                      <a:alpha val="100000"/>
                    </a:srgbClr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831">
                                            <p:txEl>
                                              <p:charRg st="0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31" grpId="0" advAuto="0" build="p"/>
      <p:bldP spid="10488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  <a:effectLst/>
      </p:bgPr>
    </p:bg>
    <p:spTree>
      <p:nvGrpSpPr>
        <p:cNvPr id="18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5" name="文本占位符 1048654"/>
          <p:cNvSpPr/>
          <p:nvPr>
            <p:ph type="body" idx="4294967295"/>
          </p:nvPr>
        </p:nvSpPr>
        <p:spPr>
          <a:xfrm>
            <a:off x="2743200" y="1828800"/>
            <a:ext cx="3276600" cy="1905000"/>
          </a:xfrm>
          <a:prstGeom prst="ellipse">
            <a:avLst/>
          </a:prstGeom>
          <a:solidFill>
            <a:schemeClr val="hlink">
              <a:alpha val="100000"/>
            </a:scheme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>
              <a:spcBef>
                <a:spcPct val="0"/>
              </a:spcBef>
              <a:buNone/>
            </a:pPr>
            <a:r>
              <a:rPr lang="en-US" altLang="zh-CN" sz="4800"/>
              <a:t>movies</a:t>
            </a:r>
            <a:endParaRPr lang="en-US" altLang="zh-CN" sz="4800"/>
          </a:p>
        </p:txBody>
      </p:sp>
      <p:sp>
        <p:nvSpPr>
          <p:cNvPr id="1048656" name="直接连接符 1048655"/>
          <p:cNvSpPr/>
          <p:nvPr/>
        </p:nvSpPr>
        <p:spPr>
          <a:xfrm flipH="1" flipV="1">
            <a:off x="2286000" y="1752600"/>
            <a:ext cx="609600" cy="685800"/>
          </a:xfrm>
          <a:prstGeom prst="line">
            <a:avLst/>
          </a:pr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  <a:tailEnd type="triangle" w="med" len="med"/>
          </a:ln>
        </p:spPr>
      </p:sp>
      <p:sp>
        <p:nvSpPr>
          <p:cNvPr id="1048657" name="直接连接符 1048656"/>
          <p:cNvSpPr/>
          <p:nvPr/>
        </p:nvSpPr>
        <p:spPr>
          <a:xfrm flipV="1">
            <a:off x="4343400" y="1143000"/>
            <a:ext cx="0" cy="609600"/>
          </a:xfrm>
          <a:prstGeom prst="line">
            <a:avLst/>
          </a:pr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  <a:tailEnd type="triangle" w="med" len="med"/>
          </a:ln>
        </p:spPr>
      </p:sp>
      <p:sp>
        <p:nvSpPr>
          <p:cNvPr id="1048658" name="直接连接符 1048657"/>
          <p:cNvSpPr/>
          <p:nvPr/>
        </p:nvSpPr>
        <p:spPr>
          <a:xfrm flipV="1">
            <a:off x="5791200" y="1752600"/>
            <a:ext cx="685800" cy="457200"/>
          </a:xfrm>
          <a:prstGeom prst="line">
            <a:avLst/>
          </a:pr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  <a:tailEnd type="triangle" w="med" len="med"/>
          </a:ln>
        </p:spPr>
      </p:sp>
      <p:sp>
        <p:nvSpPr>
          <p:cNvPr id="1048659" name="直接连接符 1048658"/>
          <p:cNvSpPr/>
          <p:nvPr/>
        </p:nvSpPr>
        <p:spPr>
          <a:xfrm flipH="1">
            <a:off x="1828800" y="2895600"/>
            <a:ext cx="914400" cy="0"/>
          </a:xfrm>
          <a:prstGeom prst="line">
            <a:avLst/>
          </a:pr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  <a:tailEnd type="triangle" w="med" len="med"/>
          </a:ln>
        </p:spPr>
      </p:sp>
      <p:sp>
        <p:nvSpPr>
          <p:cNvPr id="1048660" name="直接连接符 1048659"/>
          <p:cNvSpPr/>
          <p:nvPr/>
        </p:nvSpPr>
        <p:spPr>
          <a:xfrm>
            <a:off x="6019800" y="2971800"/>
            <a:ext cx="838200" cy="0"/>
          </a:xfrm>
          <a:prstGeom prst="line">
            <a:avLst/>
          </a:pr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  <a:tailEnd type="triangle" w="med" len="med"/>
          </a:ln>
        </p:spPr>
      </p:sp>
      <p:sp>
        <p:nvSpPr>
          <p:cNvPr id="1048661" name="直接连接符 1048660"/>
          <p:cNvSpPr/>
          <p:nvPr/>
        </p:nvSpPr>
        <p:spPr>
          <a:xfrm flipH="1">
            <a:off x="2438400" y="3581400"/>
            <a:ext cx="914400" cy="457200"/>
          </a:xfrm>
          <a:prstGeom prst="line">
            <a:avLst/>
          </a:pr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  <a:tailEnd type="triangle" w="med" len="med"/>
          </a:ln>
        </p:spPr>
      </p:sp>
      <p:sp>
        <p:nvSpPr>
          <p:cNvPr id="1048662" name="直接连接符 1048661"/>
          <p:cNvSpPr/>
          <p:nvPr/>
        </p:nvSpPr>
        <p:spPr>
          <a:xfrm>
            <a:off x="5486400" y="3581400"/>
            <a:ext cx="914400" cy="457200"/>
          </a:xfrm>
          <a:prstGeom prst="line">
            <a:avLst/>
          </a:pr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  <a:tailEnd type="triangle" w="med" len="med"/>
          </a:ln>
        </p:spPr>
      </p:sp>
      <p:sp>
        <p:nvSpPr>
          <p:cNvPr id="1048663" name="椭圆 1048662"/>
          <p:cNvSpPr/>
          <p:nvPr/>
        </p:nvSpPr>
        <p:spPr>
          <a:xfrm>
            <a:off x="3276600" y="304800"/>
            <a:ext cx="2133600" cy="838200"/>
          </a:xfrm>
          <a:prstGeom prst="ellipse">
            <a:avLst/>
          </a:prstGeom>
          <a:solidFill>
            <a:srgbClr val="CCFFFF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r>
              <a:rPr lang="en-US" altLang="zh-CN" sz="2800">
                <a:latin typeface="Times New Roman" panose="02020603050405020304" pitchFamily="18" charset="0"/>
              </a:rPr>
              <a:t>action movie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048664" name="椭圆 1048663"/>
          <p:cNvSpPr/>
          <p:nvPr/>
        </p:nvSpPr>
        <p:spPr>
          <a:xfrm>
            <a:off x="6096000" y="1066800"/>
            <a:ext cx="2057400" cy="762000"/>
          </a:xfrm>
          <a:prstGeom prst="ellipse">
            <a:avLst/>
          </a:prstGeom>
          <a:solidFill>
            <a:srgbClr val="99FF99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r>
              <a:rPr lang="en-US" altLang="zh-CN" sz="2800">
                <a:latin typeface="Times New Roman" panose="02020603050405020304" pitchFamily="18" charset="0"/>
              </a:rPr>
              <a:t>comedy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048665" name="椭圆 1048664"/>
          <p:cNvSpPr/>
          <p:nvPr/>
        </p:nvSpPr>
        <p:spPr>
          <a:xfrm>
            <a:off x="914400" y="1143000"/>
            <a:ext cx="1905000" cy="685800"/>
          </a:xfrm>
          <a:prstGeom prst="ellipse">
            <a:avLst/>
          </a:prstGeom>
          <a:solidFill>
            <a:srgbClr val="FFCCCC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r>
              <a:rPr lang="en-US" altLang="zh-CN" sz="2800">
                <a:latin typeface="Times New Roman" panose="02020603050405020304" pitchFamily="18" charset="0"/>
              </a:rPr>
              <a:t>romance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048666" name="椭圆 1048665"/>
          <p:cNvSpPr/>
          <p:nvPr/>
        </p:nvSpPr>
        <p:spPr>
          <a:xfrm>
            <a:off x="6858000" y="2514600"/>
            <a:ext cx="1981200" cy="838200"/>
          </a:xfrm>
          <a:prstGeom prst="ellipse">
            <a:avLst/>
          </a:prstGeom>
          <a:solidFill>
            <a:srgbClr val="FFCCFF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r>
              <a:rPr lang="en-US" altLang="zh-CN" sz="2800">
                <a:latin typeface="Times New Roman" panose="02020603050405020304" pitchFamily="18" charset="0"/>
              </a:rPr>
              <a:t>documentary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048667" name="椭圆 1048666"/>
          <p:cNvSpPr/>
          <p:nvPr/>
        </p:nvSpPr>
        <p:spPr>
          <a:xfrm>
            <a:off x="0" y="2438400"/>
            <a:ext cx="1752600" cy="7620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r>
              <a:rPr lang="en-US" altLang="zh-CN" sz="2800">
                <a:latin typeface="Times New Roman" panose="02020603050405020304" pitchFamily="18" charset="0"/>
              </a:rPr>
              <a:t>cartoon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048668" name="椭圆 1048667"/>
          <p:cNvSpPr/>
          <p:nvPr/>
        </p:nvSpPr>
        <p:spPr>
          <a:xfrm>
            <a:off x="685800" y="4038600"/>
            <a:ext cx="2057400" cy="7620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r>
              <a:rPr lang="en-US" altLang="zh-CN" sz="2800">
                <a:latin typeface="Times New Roman" panose="02020603050405020304" pitchFamily="18" charset="0"/>
              </a:rPr>
              <a:t>thriller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048669" name="椭圆 1048668"/>
          <p:cNvSpPr/>
          <p:nvPr/>
        </p:nvSpPr>
        <p:spPr>
          <a:xfrm>
            <a:off x="5943600" y="3962400"/>
            <a:ext cx="2286000" cy="838200"/>
          </a:xfrm>
          <a:prstGeom prst="ellipse">
            <a:avLst/>
          </a:prstGeom>
          <a:solidFill>
            <a:srgbClr val="FFCC99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r>
              <a:rPr lang="en-US" altLang="zh-CN" sz="2800">
                <a:latin typeface="Times New Roman" panose="02020603050405020304" pitchFamily="18" charset="0"/>
              </a:rPr>
              <a:t>Science-fiction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048670" name="文本框 1048669"/>
          <p:cNvSpPr txBox="1"/>
          <p:nvPr/>
        </p:nvSpPr>
        <p:spPr>
          <a:xfrm>
            <a:off x="2574925" y="2001837"/>
            <a:ext cx="473075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048671" name="矩形 1048670"/>
          <p:cNvSpPr/>
          <p:nvPr/>
        </p:nvSpPr>
        <p:spPr>
          <a:xfrm>
            <a:off x="228600" y="5029200"/>
            <a:ext cx="8686800" cy="1600200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3200">
                <a:latin typeface="Times New Roman" panose="02020603050405020304" pitchFamily="18" charset="0"/>
              </a:rPr>
              <a:t>  </a:t>
            </a:r>
            <a:r>
              <a:rPr lang="en-US" altLang="zh-CN" sz="4000">
                <a:latin typeface="Times New Roman" panose="02020603050405020304" pitchFamily="18" charset="0"/>
              </a:rPr>
              <a:t>interesting, exciting, funny, scary, sweet,</a:t>
            </a:r>
            <a:endParaRPr lang="en-US" altLang="zh-CN" sz="4000">
              <a:latin typeface="Times New Roman" panose="02020603050405020304" pitchFamily="18" charset="0"/>
            </a:endParaRPr>
          </a:p>
          <a:p>
            <a:pPr lvl="0" algn="ctr" eaLnBrk="1" latinLnBrk="1" hangingPunct="1"/>
            <a:r>
              <a:rPr lang="en-US" altLang="zh-CN" sz="4000">
                <a:latin typeface="Times New Roman" panose="02020603050405020304" pitchFamily="18" charset="0"/>
              </a:rPr>
              <a:t>instructive, relaxing , great, boring, sad</a:t>
            </a:r>
            <a:endParaRPr lang="en-US" altLang="zh-CN" sz="4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solidFill>
          <a:schemeClr val="dk1"/>
        </a:solidFill>
        <a:effectLst/>
      </p:bgPr>
    </p:bg>
    <p:spTree>
      <p:nvGrpSpPr>
        <p:cNvPr id="19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08" name="文本框 1048707"/>
          <p:cNvSpPr txBox="1"/>
          <p:nvPr/>
        </p:nvSpPr>
        <p:spPr>
          <a:xfrm>
            <a:off x="3995737" y="4292600"/>
            <a:ext cx="3382962" cy="6413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spcBef>
                <a:spcPct val="50000"/>
              </a:spcBef>
            </a:pPr>
            <a:endParaRPr lang="zh-CN" altLang="en-US" sz="36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97173" name="图片 2097172" descr="girl5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4925" y="1054100"/>
            <a:ext cx="1081087" cy="121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4" name="图片 2097173" descr="girl8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925" y="0"/>
            <a:ext cx="1154112" cy="115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5" name="图片 2097174" descr="girl8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-98425" y="2205037"/>
            <a:ext cx="1287462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6" name="图片 2097175" descr="girl5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3357562"/>
            <a:ext cx="1079500" cy="121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7" name="图片 2097176" descr="girl8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-98425" y="4581525"/>
            <a:ext cx="1214437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8" name="图片 2097177" descr="girl5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587" y="5662612"/>
            <a:ext cx="1042987" cy="1173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9" name="云形标注 1048708"/>
          <p:cNvSpPr/>
          <p:nvPr/>
        </p:nvSpPr>
        <p:spPr>
          <a:xfrm>
            <a:off x="3060700" y="-158750"/>
            <a:ext cx="4605337" cy="1139825"/>
          </a:xfrm>
          <a:prstGeom prst="cloudCallout">
            <a:avLst>
              <a:gd name="adj1" fmla="val -87065"/>
              <a:gd name="adj2" fmla="val 16981"/>
            </a:avLst>
          </a:prstGeom>
          <a:solidFill>
            <a:srgbClr val="FFFF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r>
              <a:rPr lang="en-US" altLang="zh-CN" sz="3200" b="1">
                <a:solidFill>
                  <a:srgbClr val="FF0C2A"/>
                </a:solidFill>
                <a:latin typeface="Times New Roman" panose="02020603050405020304" pitchFamily="18" charset="0"/>
              </a:rPr>
              <a:t>Why do you like action movies?</a:t>
            </a:r>
            <a:endParaRPr lang="en-US" altLang="zh-CN" sz="3200" b="1">
              <a:solidFill>
                <a:srgbClr val="FF0C2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710" name="云形标注 1048709"/>
          <p:cNvSpPr/>
          <p:nvPr/>
        </p:nvSpPr>
        <p:spPr>
          <a:xfrm>
            <a:off x="2268537" y="981075"/>
            <a:ext cx="5976937" cy="1223962"/>
          </a:xfrm>
          <a:prstGeom prst="cloudCallout">
            <a:avLst>
              <a:gd name="adj1" fmla="val -66208"/>
              <a:gd name="adj2" fmla="val 1606"/>
            </a:avLst>
          </a:prstGeom>
          <a:solidFill>
            <a:srgbClr val="FFFF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Because I think they are exciting.</a:t>
            </a:r>
            <a:endParaRPr lang="en-US" altLang="zh-CN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711" name="云形标注 1048710"/>
          <p:cNvSpPr/>
          <p:nvPr/>
        </p:nvSpPr>
        <p:spPr>
          <a:xfrm>
            <a:off x="1979612" y="2205037"/>
            <a:ext cx="7489825" cy="1079500"/>
          </a:xfrm>
          <a:prstGeom prst="cloudCallout">
            <a:avLst>
              <a:gd name="adj1" fmla="val -55778"/>
              <a:gd name="adj2" fmla="val -3940"/>
            </a:avLst>
          </a:prstGeom>
          <a:solidFill>
            <a:srgbClr val="FFFF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rPr>
              <a:t>Who is your favorite actor?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712" name="云形标注 1048711"/>
          <p:cNvSpPr/>
          <p:nvPr/>
        </p:nvSpPr>
        <p:spPr>
          <a:xfrm>
            <a:off x="2197100" y="3286125"/>
            <a:ext cx="7559675" cy="863600"/>
          </a:xfrm>
          <a:prstGeom prst="cloudCallout">
            <a:avLst>
              <a:gd name="adj1" fmla="val -64255"/>
              <a:gd name="adj2" fmla="val 27190"/>
            </a:avLst>
          </a:prstGeom>
          <a:solidFill>
            <a:srgbClr val="FFFF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My favorite actor is Jet LI.</a:t>
            </a:r>
            <a:endParaRPr lang="en-US" altLang="zh-CN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713" name="云形标注 1048712"/>
          <p:cNvSpPr/>
          <p:nvPr/>
        </p:nvSpPr>
        <p:spPr>
          <a:xfrm>
            <a:off x="1547812" y="4221162"/>
            <a:ext cx="7993062" cy="774700"/>
          </a:xfrm>
          <a:prstGeom prst="cloudCallout">
            <a:avLst>
              <a:gd name="adj1" fmla="val -52889"/>
              <a:gd name="adj2" fmla="val 53361"/>
            </a:avLst>
          </a:prstGeom>
          <a:solidFill>
            <a:srgbClr val="FFFF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r>
              <a:rPr lang="en-US" altLang="zh-CN" sz="3200" b="1">
                <a:solidFill>
                  <a:srgbClr val="FF0C2A"/>
                </a:solidFill>
                <a:latin typeface="Times New Roman" panose="02020603050405020304" pitchFamily="18" charset="0"/>
              </a:rPr>
              <a:t>Which movie do you like best?</a:t>
            </a:r>
            <a:endParaRPr lang="en-US" altLang="zh-CN" sz="3200" b="1">
              <a:solidFill>
                <a:srgbClr val="FF0C2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714" name="云形标注 1048713"/>
          <p:cNvSpPr/>
          <p:nvPr/>
        </p:nvSpPr>
        <p:spPr>
          <a:xfrm>
            <a:off x="1619250" y="5230812"/>
            <a:ext cx="8210550" cy="1439862"/>
          </a:xfrm>
          <a:prstGeom prst="cloudCallout">
            <a:avLst>
              <a:gd name="adj1" fmla="val -55037"/>
              <a:gd name="adj2" fmla="val 11097"/>
            </a:avLst>
          </a:prstGeom>
          <a:solidFill>
            <a:srgbClr val="FFFF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I like Shaolin temple best. It's a successful action movie.</a:t>
            </a:r>
            <a:endParaRPr lang="en-US" altLang="zh-CN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9" grpId="0" animBg="1"/>
      <p:bldP spid="1048710" grpId="0" animBg="1"/>
      <p:bldP spid="1048711" grpId="0" animBg="1"/>
      <p:bldP spid="1048712" grpId="0" animBg="1"/>
      <p:bldP spid="1048713" grpId="0" animBg="1"/>
      <p:bldP spid="10487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9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28" name="文本框 1048727"/>
          <p:cNvSpPr txBox="1"/>
          <p:nvPr/>
        </p:nvSpPr>
        <p:spPr>
          <a:xfrm>
            <a:off x="1403350" y="1052512"/>
            <a:ext cx="4492625" cy="1092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6600" b="1">
                <a:latin typeface="Times New Roman" panose="02020603050405020304" pitchFamily="18" charset="0"/>
                <a:ea typeface="MS PGothic" panose="020B0600070205080204" pitchFamily="34" charset="-128"/>
              </a:rPr>
              <a:t>can’t stand</a:t>
            </a:r>
            <a:endParaRPr lang="en-US" altLang="zh-CN" sz="66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048729" name="文本框 1048728"/>
          <p:cNvSpPr txBox="1"/>
          <p:nvPr/>
        </p:nvSpPr>
        <p:spPr>
          <a:xfrm>
            <a:off x="2051050" y="2060575"/>
            <a:ext cx="2376487" cy="6921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000" b="1">
                <a:solidFill>
                  <a:srgbClr val="66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无法忍受</a:t>
            </a:r>
            <a:endParaRPr lang="zh-CN" altLang="en-US" sz="4000" b="1">
              <a:solidFill>
                <a:srgbClr val="6633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048730" name="文本框 1048729"/>
          <p:cNvSpPr txBox="1"/>
          <p:nvPr/>
        </p:nvSpPr>
        <p:spPr>
          <a:xfrm>
            <a:off x="1116012" y="2852737"/>
            <a:ext cx="7799387" cy="25304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/>
            <a:r>
              <a:rPr lang="en-US" altLang="zh-CN" sz="4000" b="1">
                <a:solidFill>
                  <a:srgbClr val="FF0066"/>
                </a:solidFill>
                <a:latin typeface="Times New Roman" panose="02020603050405020304" pitchFamily="18" charset="0"/>
              </a:rPr>
              <a:t>can’t stand sth. </a:t>
            </a:r>
            <a:endParaRPr lang="en-US" altLang="zh-CN" sz="40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lvl="0"/>
            <a:r>
              <a:rPr lang="en-US" altLang="zh-CN" sz="40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b="1">
                <a:solidFill>
                  <a:schemeClr val="lt2"/>
                </a:solidFill>
                <a:latin typeface="Times New Roman" panose="02020603050405020304" pitchFamily="18" charset="0"/>
              </a:rPr>
              <a:t>He can’t stand hot weather.</a:t>
            </a:r>
            <a:endParaRPr lang="en-US" altLang="zh-CN" sz="4000" b="1">
              <a:solidFill>
                <a:schemeClr val="lt2"/>
              </a:solidFill>
              <a:latin typeface="Times New Roman" panose="02020603050405020304" pitchFamily="18" charset="0"/>
            </a:endParaRPr>
          </a:p>
          <a:p>
            <a:pPr lvl="0"/>
            <a:r>
              <a:rPr lang="en-US" altLang="zh-CN" sz="4000" b="1">
                <a:solidFill>
                  <a:srgbClr val="FF0066"/>
                </a:solidFill>
                <a:latin typeface="Times New Roman" panose="02020603050405020304" pitchFamily="18" charset="0"/>
              </a:rPr>
              <a:t>can’t stand doing sth.</a:t>
            </a:r>
            <a:endParaRPr lang="en-US" altLang="zh-CN" sz="40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lvl="0"/>
            <a:r>
              <a:rPr lang="en-US" altLang="zh-CN" sz="4000" b="1">
                <a:solidFill>
                  <a:schemeClr val="lt2"/>
                </a:solidFill>
                <a:latin typeface="Times New Roman" panose="02020603050405020304" pitchFamily="18" charset="0"/>
              </a:rPr>
              <a:t>He can’t stand staying at home.</a:t>
            </a:r>
            <a:endParaRPr lang="en-US" altLang="zh-CN" sz="4000" b="1">
              <a:solidFill>
                <a:schemeClr val="l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8" grpId="0" animBg="1"/>
      <p:bldP spid="1048729" grpId="0" animBg="1"/>
      <p:bldP spid="10487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31" name="文本框 1048730"/>
          <p:cNvSpPr txBox="1"/>
          <p:nvPr/>
        </p:nvSpPr>
        <p:spPr>
          <a:xfrm>
            <a:off x="152400" y="685800"/>
            <a:ext cx="8915400" cy="54737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spcBef>
                <a:spcPct val="4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2. I don’t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mind </a:t>
            </a:r>
            <a:r>
              <a:rPr lang="zh-CN" altLang="en-US" sz="3600" b="1">
                <a:latin typeface="Times New Roman" panose="02020603050405020304" pitchFamily="18" charset="0"/>
              </a:rPr>
              <a:t>them.     我不介意他们。 </a:t>
            </a:r>
            <a:endParaRPr lang="zh-CN" altLang="en-US" sz="3600" b="1">
              <a:latin typeface="Times New Roman" panose="02020603050405020304" pitchFamily="18" charset="0"/>
            </a:endParaRPr>
          </a:p>
          <a:p>
            <a:pPr lvl="0" eaLnBrk="1" latinLnBrk="1" hangingPunct="1">
              <a:spcBef>
                <a:spcPct val="40000"/>
              </a:spcBef>
            </a:pPr>
            <a:r>
              <a:rPr lang="zh-CN" altLang="en-US" sz="3600" b="1"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mind: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zh-CN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介意</a:t>
            </a: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; </a:t>
            </a:r>
            <a:r>
              <a:rPr lang="zh-CN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在乎</a:t>
            </a: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; </a:t>
            </a:r>
            <a:r>
              <a:rPr lang="zh-CN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反对。</a:t>
            </a:r>
            <a:endParaRPr lang="zh-CN" altLang="en-US" sz="3600" b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lvl="0" eaLnBrk="1" latinLnBrk="1" hangingPunct="1">
              <a:spcBef>
                <a:spcPct val="40000"/>
              </a:spcBef>
            </a:pPr>
            <a:r>
              <a:rPr lang="zh-CN" altLang="en-US" sz="3600" b="1">
                <a:solidFill>
                  <a:srgbClr val="000099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①</a:t>
            </a: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其后接名词或v-ing</a:t>
            </a:r>
            <a:r>
              <a:rPr lang="zh-CN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，常用于疑问句</a:t>
            </a:r>
            <a:r>
              <a:rPr lang="en-US" altLang="zh-CN" sz="3600" b="1">
                <a:solidFill>
                  <a:srgbClr val="FF0000"/>
                </a:solidFill>
              </a:rPr>
              <a:t>Would</a:t>
            </a:r>
            <a:r>
              <a:rPr lang="en-US" altLang="zh-CN" sz="3600" b="1"/>
              <a:t> </a:t>
            </a:r>
            <a:endParaRPr lang="en-US" altLang="zh-CN" sz="3600" b="1"/>
          </a:p>
          <a:p>
            <a:pPr lvl="0" eaLnBrk="1" latinLnBrk="1" hangingPunct="1">
              <a:spcBef>
                <a:spcPct val="4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you mind</a:t>
            </a:r>
            <a:r>
              <a:rPr lang="en-US" altLang="zh-CN" sz="3600" b="1"/>
              <a:t> </a:t>
            </a:r>
            <a:r>
              <a:rPr lang="en-US" altLang="zh-CN" sz="3600" b="1">
                <a:solidFill>
                  <a:srgbClr val="FF0000"/>
                </a:solidFill>
              </a:rPr>
              <a:t>doing</a:t>
            </a:r>
            <a:r>
              <a:rPr lang="en-US" altLang="zh-CN" sz="3600" b="1"/>
              <a:t> </a:t>
            </a:r>
            <a:r>
              <a:rPr lang="zh-CN" altLang="en-US" sz="3600" b="1">
                <a:solidFill>
                  <a:srgbClr val="FF0000"/>
                </a:solidFill>
              </a:rPr>
              <a:t>…? 或</a:t>
            </a:r>
            <a:r>
              <a:rPr lang="en-US" altLang="zh-CN" sz="3600" b="1">
                <a:solidFill>
                  <a:srgbClr val="FF0000"/>
                </a:solidFill>
              </a:rPr>
              <a:t>Do you mind …?</a:t>
            </a:r>
            <a:endParaRPr lang="en-US" altLang="zh-CN" sz="3600" b="1">
              <a:solidFill>
                <a:srgbClr val="FF0000"/>
              </a:solidFill>
            </a:endParaRPr>
          </a:p>
          <a:p>
            <a:pPr lvl="0" eaLnBrk="1" latinLnBrk="1" hangingPunct="1">
              <a:spcBef>
                <a:spcPct val="40000"/>
              </a:spcBef>
            </a:pPr>
            <a:r>
              <a:rPr lang="zh-CN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表示请求或征求意见。 </a:t>
            </a:r>
            <a:endParaRPr lang="zh-CN" altLang="en-US" sz="3600" b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lvl="0" eaLnBrk="1" latinLnBrk="1" hangingPunct="1">
              <a:spcBef>
                <a:spcPct val="40000"/>
              </a:spcBef>
            </a:pPr>
            <a:r>
              <a:rPr lang="zh-CN" altLang="en-US" sz="3200" b="1">
                <a:latin typeface="Times New Roman" panose="02020603050405020304" pitchFamily="18" charset="0"/>
                <a:sym typeface="宋体" panose="02010600030101010101" pitchFamily="2" charset="-122"/>
              </a:rPr>
              <a:t>② </a:t>
            </a:r>
            <a:r>
              <a:rPr lang="zh-CN" altLang="en-US" sz="3600" b="1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rgbClr val="FF0066"/>
                </a:solidFill>
              </a:rPr>
              <a:t>mind doing sth.</a:t>
            </a:r>
            <a:r>
              <a:rPr lang="zh-CN" altLang="en-US" sz="3600" b="1"/>
              <a:t>介意做某事</a:t>
            </a:r>
            <a:endParaRPr lang="zh-CN" altLang="en-US" sz="3600" b="1"/>
          </a:p>
          <a:p>
            <a:pPr lvl="0" eaLnBrk="1" latinLnBrk="1" hangingPunct="1"/>
            <a:r>
              <a:rPr lang="en-US" altLang="zh-CN" sz="3600" b="1">
                <a:solidFill>
                  <a:srgbClr val="FF0066"/>
                </a:solidFill>
              </a:rPr>
              <a:t>     mind one’s doing sth</a:t>
            </a:r>
            <a:endParaRPr lang="en-US" altLang="zh-CN" sz="3600" b="1">
              <a:solidFill>
                <a:srgbClr val="FF0066"/>
              </a:solidFill>
            </a:endParaRPr>
          </a:p>
          <a:p>
            <a:pPr lvl="0" eaLnBrk="1" latinLnBrk="1" hangingPunct="1"/>
            <a:r>
              <a:rPr lang="zh-CN" altLang="en-US" sz="3600" b="1"/>
              <a:t>      介意某人做某事</a:t>
            </a:r>
            <a:endParaRPr lang="zh-CN" altLang="en-US" sz="3600" b="1"/>
          </a:p>
          <a:p>
            <a:pPr lvl="0" eaLnBrk="1" latinLnBrk="1" hangingPunct="1">
              <a:spcBef>
                <a:spcPct val="4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  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048732" name="文本框 1048731"/>
          <p:cNvSpPr txBox="1"/>
          <p:nvPr/>
        </p:nvSpPr>
        <p:spPr>
          <a:xfrm>
            <a:off x="2133600" y="0"/>
            <a:ext cx="4464050" cy="86518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000099"/>
                </a:solidFill>
                <a:latin typeface="Times New Roman" panose="02020603050405020304" pitchFamily="18" charset="0"/>
              </a:rPr>
              <a:t>Language Points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>
                                            <p:txEl>
                                              <p:charRg st="57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8731">
                                            <p:txEl>
                                              <p:charRg st="57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>
                                            <p:txEl>
                                              <p:charRg st="83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48731">
                                            <p:txEl>
                                              <p:charRg st="83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>
                                            <p:txEl>
                                              <p:charRg st="117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48731">
                                            <p:txEl>
                                              <p:charRg st="117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>
                                            <p:txEl>
                                              <p:charRg st="129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48731">
                                            <p:txEl>
                                              <p:charRg st="129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>
                                            <p:txEl>
                                              <p:charRg st="153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48731">
                                            <p:txEl>
                                              <p:charRg st="153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>
                                            <p:txEl>
                                              <p:charRg st="179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48731">
                                            <p:txEl>
                                              <p:charRg st="179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20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33" name="文本框 1048732"/>
          <p:cNvSpPr txBox="1"/>
          <p:nvPr/>
        </p:nvSpPr>
        <p:spPr>
          <a:xfrm>
            <a:off x="381000" y="1066800"/>
            <a:ext cx="8229600" cy="37496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/>
            <a:r>
              <a:rPr lang="en-US" altLang="zh-CN" sz="4000" b="1">
                <a:latin typeface="Times New Roman" panose="02020603050405020304" pitchFamily="18" charset="0"/>
              </a:rPr>
              <a:t>I don’t mind them. 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 lvl="0"/>
            <a:r>
              <a:rPr lang="zh-CN" altLang="en-US" sz="4000" b="1">
                <a:latin typeface="Times New Roman" panose="02020603050405020304" pitchFamily="18" charset="0"/>
              </a:rPr>
              <a:t>我不介意他们。</a:t>
            </a:r>
            <a:endParaRPr lang="zh-CN" altLang="en-US" sz="4000" b="1">
              <a:latin typeface="Times New Roman" panose="02020603050405020304" pitchFamily="18" charset="0"/>
            </a:endParaRPr>
          </a:p>
          <a:p>
            <a:pPr lvl="0"/>
            <a:r>
              <a:rPr lang="en-US" altLang="zh-CN" sz="4000" b="1">
                <a:latin typeface="Times New Roman" panose="02020603050405020304" pitchFamily="18" charset="0"/>
              </a:rPr>
              <a:t>Would you mind opening the door? 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 lvl="0"/>
            <a:r>
              <a:rPr lang="zh-CN" altLang="en-US" sz="4000" b="1">
                <a:latin typeface="Times New Roman" panose="02020603050405020304" pitchFamily="18" charset="0"/>
              </a:rPr>
              <a:t>你介意把门打开吗？</a:t>
            </a:r>
            <a:endParaRPr lang="zh-CN" altLang="en-US" sz="4000" b="1">
              <a:latin typeface="Times New Roman" panose="02020603050405020304" pitchFamily="18" charset="0"/>
            </a:endParaRPr>
          </a:p>
          <a:p>
            <a:pPr lvl="0"/>
            <a:r>
              <a:rPr lang="en-US" altLang="zh-CN" sz="4000" b="1">
                <a:latin typeface="Times New Roman" panose="02020603050405020304" pitchFamily="18" charset="0"/>
              </a:rPr>
              <a:t>Do you mind my smoking ?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 lvl="0"/>
            <a:r>
              <a:rPr lang="zh-CN" altLang="en-US" sz="4000" b="1">
                <a:latin typeface="Times New Roman" panose="02020603050405020304" pitchFamily="18" charset="0"/>
              </a:rPr>
              <a:t>你介意我吸烟吗？</a:t>
            </a:r>
            <a:endParaRPr lang="zh-CN" altLang="en-US" sz="4000" b="1">
              <a:latin typeface="Times New Roman" panose="02020603050405020304" pitchFamily="18" charset="0"/>
            </a:endParaRPr>
          </a:p>
        </p:txBody>
      </p:sp>
      <p:sp>
        <p:nvSpPr>
          <p:cNvPr id="1048734" name="文本框 1048733"/>
          <p:cNvSpPr txBox="1"/>
          <p:nvPr/>
        </p:nvSpPr>
        <p:spPr>
          <a:xfrm>
            <a:off x="3048000" y="76200"/>
            <a:ext cx="3414712" cy="7016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000099"/>
                </a:solidFill>
                <a:latin typeface="Times New Roman" panose="02020603050405020304" pitchFamily="18" charset="0"/>
              </a:rPr>
              <a:t>Translation</a:t>
            </a:r>
            <a:endParaRPr lang="en-US" altLang="zh-CN" sz="40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873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>
                                            <p:txEl>
                                              <p:charRg st="28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8733">
                                            <p:txEl>
                                              <p:charRg st="28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>
                                            <p:txEl>
                                              <p:charRg st="72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48733">
                                            <p:txEl>
                                              <p:charRg st="72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969696"/>
      </a:dk2>
      <a:lt2>
        <a:srgbClr val="000000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4"/>
      </a:accent5>
      <a:accent6>
        <a:srgbClr val="E5895B"/>
      </a:accent6>
      <a:hlink>
        <a:srgbClr val="CC3300"/>
      </a:hlink>
      <a:folHlink>
        <a:srgbClr val="9966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800000"/>
      </a:lt1>
      <a:dk2>
        <a:srgbClr val="602000"/>
      </a:dk2>
      <a:lt2>
        <a:srgbClr val="FFFFCC"/>
      </a:lt2>
      <a:accent1>
        <a:srgbClr val="FF3300"/>
      </a:accent1>
      <a:accent2>
        <a:srgbClr val="000000"/>
      </a:accent2>
      <a:accent3>
        <a:srgbClr val="C1AAAA"/>
      </a:accent3>
      <a:accent4>
        <a:srgbClr val="DCDCDC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FF"/>
        </a:dk1>
        <a:lt1>
          <a:srgbClr val="800000"/>
        </a:lt1>
        <a:dk2>
          <a:srgbClr val="602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1AAAA"/>
        </a:accent3>
        <a:accent4>
          <a:srgbClr val="DCDCDC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2">
        <a:dk1>
          <a:srgbClr val="FFFFFF"/>
        </a:dk1>
        <a:lt1>
          <a:srgbClr val="000099"/>
        </a:lt1>
        <a:dk2>
          <a:srgbClr val="000066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CDCDC"/>
        </a:accent4>
        <a:accent5>
          <a:srgbClr val="AACAFF"/>
        </a:accent5>
        <a:accent6>
          <a:srgbClr val="000033"/>
        </a:accent6>
        <a:hlink>
          <a:srgbClr val="DDD925"/>
        </a:hlink>
        <a:folHlink>
          <a:srgbClr val="72C6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3">
        <a:dk1>
          <a:srgbClr val="FFFFFF"/>
        </a:dk1>
        <a:lt1>
          <a:srgbClr val="660066"/>
        </a:lt1>
        <a:dk2>
          <a:srgbClr val="4C3D57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9AAB9"/>
        </a:accent3>
        <a:accent4>
          <a:srgbClr val="DCDCDC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4">
        <a:dk1>
          <a:srgbClr val="FFFFFF"/>
        </a:dk1>
        <a:lt1>
          <a:srgbClr val="008000"/>
        </a:lt1>
        <a:dk2>
          <a:srgbClr val="334D3F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1AA"/>
        </a:accent3>
        <a:accent4>
          <a:srgbClr val="DCDCDC"/>
        </a:accent4>
        <a:accent5>
          <a:srgbClr val="B2BB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5">
        <a:dk1>
          <a:srgbClr val="FFFFFF"/>
        </a:dk1>
        <a:lt1>
          <a:srgbClr val="6D8771"/>
        </a:lt1>
        <a:dk2>
          <a:srgbClr val="566858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BC3BC"/>
        </a:accent3>
        <a:accent4>
          <a:srgbClr val="DCDCDC"/>
        </a:accent4>
        <a:accent5>
          <a:srgbClr val="BDCFBC"/>
        </a:accent5>
        <a:accent6>
          <a:srgbClr val="3E4C40"/>
        </a:accent6>
        <a:hlink>
          <a:srgbClr val="FFDC0B"/>
        </a:hlink>
        <a:folHlink>
          <a:srgbClr val="FC99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6">
        <a:dk1>
          <a:srgbClr val="FFFFFF"/>
        </a:dk1>
        <a:lt1>
          <a:srgbClr val="0D8784"/>
        </a:lt1>
        <a:dk2>
          <a:srgbClr val="0A6866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CDCDC"/>
        </a:accent4>
        <a:accent5>
          <a:srgbClr val="AFBDB3"/>
        </a:accent5>
        <a:accent6>
          <a:srgbClr val="004947"/>
        </a:accent6>
        <a:hlink>
          <a:srgbClr val="00E0A5"/>
        </a:hlink>
        <a:folHlink>
          <a:srgbClr val="00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7">
        <a:dk1>
          <a:srgbClr val="FFFFFF"/>
        </a:dk1>
        <a:lt1>
          <a:srgbClr val="6E87AC"/>
        </a:lt1>
        <a:dk2>
          <a:srgbClr val="50688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BC3D2"/>
        </a:accent3>
        <a:accent4>
          <a:srgbClr val="DCDCDC"/>
        </a:accent4>
        <a:accent5>
          <a:srgbClr val="AEBBCF"/>
        </a:accent5>
        <a:accent6>
          <a:srgbClr val="3C4E69"/>
        </a:accent6>
        <a:hlink>
          <a:srgbClr val="66CC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8">
        <a:dk1>
          <a:srgbClr val="000000"/>
        </a:dk1>
        <a:lt1>
          <a:srgbClr val="DDDCC5"/>
        </a:lt1>
        <a:dk2>
          <a:srgbClr val="C9C6A5"/>
        </a:dk2>
        <a:lt2>
          <a:srgbClr val="000000"/>
        </a:lt2>
        <a:accent1>
          <a:srgbClr val="C0C0C0"/>
        </a:accent1>
        <a:accent2>
          <a:srgbClr val="B0AC90"/>
        </a:accent2>
        <a:accent3>
          <a:srgbClr val="EBEADE"/>
        </a:accent3>
        <a:accent4>
          <a:srgbClr val="000000"/>
        </a:accent4>
        <a:accent5>
          <a:srgbClr val="DCDCDC"/>
        </a:accent5>
        <a:accent6>
          <a:srgbClr val="9D9A81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9">
        <a:dk1>
          <a:srgbClr val="000000"/>
        </a:dk1>
        <a:lt1>
          <a:srgbClr val="FFFFFF"/>
        </a:lt1>
        <a:dk2>
          <a:srgbClr val="DDDDDD"/>
        </a:dk2>
        <a:lt2>
          <a:srgbClr val="000099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CACAC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1C1C1C"/>
      </a:dk2>
      <a:lt2>
        <a:srgbClr val="333399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FF"/>
        </a:dk1>
        <a:lt1>
          <a:srgbClr val="000000"/>
        </a:lt1>
        <a:dk2>
          <a:srgbClr val="969696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2">
        <a:dk1>
          <a:srgbClr val="000000"/>
        </a:dk1>
        <a:lt1>
          <a:srgbClr val="FFFFFF"/>
        </a:lt1>
        <a:dk2>
          <a:srgbClr val="1C1C1C"/>
        </a:dk2>
        <a:lt2>
          <a:srgbClr val="333399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3">
        <a:dk1>
          <a:srgbClr val="000000"/>
        </a:dk1>
        <a:lt1>
          <a:srgbClr val="FFFFFF"/>
        </a:lt1>
        <a:dk2>
          <a:srgbClr val="5F5F5F"/>
        </a:dk2>
        <a:lt2>
          <a:srgbClr val="000000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4">
        <a:dk1>
          <a:srgbClr val="FFFFFF"/>
        </a:dk1>
        <a:lt1>
          <a:srgbClr val="0000CC"/>
        </a:lt1>
        <a:dk2>
          <a:srgbClr val="000094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5">
        <a:dk1>
          <a:srgbClr val="000000"/>
        </a:dk1>
        <a:lt1>
          <a:srgbClr val="FFFFFF"/>
        </a:lt1>
        <a:dk2>
          <a:srgbClr val="333333"/>
        </a:dk2>
        <a:lt2>
          <a:srgbClr val="000066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6">
        <a:dk1>
          <a:srgbClr val="000000"/>
        </a:dk1>
        <a:lt1>
          <a:srgbClr val="FFFFFF"/>
        </a:lt1>
        <a:dk2>
          <a:srgbClr val="969696"/>
        </a:dk2>
        <a:lt2>
          <a:srgbClr val="6A407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7">
        <a:dk1>
          <a:srgbClr val="000000"/>
        </a:dk1>
        <a:lt1>
          <a:srgbClr val="FFFFFF"/>
        </a:lt1>
        <a:dk2>
          <a:srgbClr val="808080"/>
        </a:dk2>
        <a:lt2>
          <a:srgbClr val="515F7B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9059</Words>
  <Application>WPS 演示</Application>
  <PresentationFormat/>
  <Paragraphs>434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41</vt:i4>
      </vt:variant>
    </vt:vector>
  </HeadingPairs>
  <TitlesOfParts>
    <vt:vector size="66" baseType="lpstr">
      <vt:lpstr>Arial</vt:lpstr>
      <vt:lpstr>宋体</vt:lpstr>
      <vt:lpstr>Wingdings</vt:lpstr>
      <vt:lpstr>MS PGothic</vt:lpstr>
      <vt:lpstr>Calibri</vt:lpstr>
      <vt:lpstr>微软雅黑</vt:lpstr>
      <vt:lpstr>Times New Roman</vt:lpstr>
      <vt:lpstr>Tahoma</vt:lpstr>
      <vt:lpstr>仿宋_GB2312</vt:lpstr>
      <vt:lpstr>Times New Roman</vt:lpstr>
      <vt:lpstr>华文新魏</vt:lpstr>
      <vt:lpstr>楷体_GB2312</vt:lpstr>
      <vt:lpstr>Arial Unicode MS</vt:lpstr>
      <vt:lpstr>Calibri Light</vt:lpstr>
      <vt:lpstr>黑体</vt:lpstr>
      <vt:lpstr>方正舒体</vt:lpstr>
      <vt:lpstr>隶书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 动词不定式的否定形式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vivo Y83A</dc:creator>
  <cp:lastModifiedBy>四块五毛</cp:lastModifiedBy>
  <cp:revision>3</cp:revision>
  <dcterms:created xsi:type="dcterms:W3CDTF">2019-01-08T09:28:00Z</dcterms:created>
  <dcterms:modified xsi:type="dcterms:W3CDTF">2019-01-09T01:21:53Z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